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1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0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6A444-51E8-4624-A0CC-8A3829E3F447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7B4BE-3BB4-4288-8B11-42FA56C8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3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7B4BE-3BB4-4288-8B11-42FA56C814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8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9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7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184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644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830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791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083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5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3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2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6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3B1DEF9-8213-4D79-AD69-13445651617F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896241-692F-4941-B322-19A6FC941A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533400"/>
            <a:ext cx="4724400" cy="1524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 Rounded MT Bold" pitchFamily="34" charset="0"/>
              </a:rPr>
              <a:t>EASY ENGLISH</a:t>
            </a:r>
            <a:br>
              <a:rPr lang="en-US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Arial Rounded MT Bold" pitchFamily="34" charset="0"/>
              </a:rPr>
              <a:t>GRADE 8</a:t>
            </a:r>
            <a:endParaRPr lang="en-US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8156448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  <a:latin typeface="Arial Rounded MT Bold" pitchFamily="34" charset="0"/>
              </a:rPr>
              <a:t>ZONAL EDUCATION OFFICE –EMBILIPITIYA</a:t>
            </a:r>
          </a:p>
          <a:p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lgerian" pitchFamily="82" charset="0"/>
              </a:rPr>
              <a:t>PREPARED BY-Ms. D.A.N. LAKMALI</a:t>
            </a:r>
          </a:p>
          <a:p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lgerian" pitchFamily="82" charset="0"/>
              </a:rPr>
              <a:t>R/ EMB/ MULENDIYAWALA M.V.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  <a:latin typeface="Algerian" pitchFamily="8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57400"/>
            <a:ext cx="3276600" cy="2971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976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UNIT -02</a:t>
            </a:r>
            <a:r>
              <a:rPr lang="en-US" dirty="0" smtClean="0">
                <a:latin typeface="Baskerville Old Face" pitchFamily="18" charset="0"/>
              </a:rPr>
              <a:t/>
            </a:r>
            <a:br>
              <a:rPr lang="en-US" dirty="0" smtClean="0">
                <a:latin typeface="Baskerville Old Face" pitchFamily="18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</a:rPr>
              <a:t>WINGED FRIENDS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5943600" cy="13965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Activity -2.5,2.6,2.7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Competency Level -6.3 Uses modals meaningfully.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752600"/>
            <a:ext cx="3962400" cy="25050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86107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8632" y="383453"/>
            <a:ext cx="3496368" cy="65563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Let’s learn modals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Oval Callout 3"/>
          <p:cNvSpPr/>
          <p:nvPr/>
        </p:nvSpPr>
        <p:spPr>
          <a:xfrm>
            <a:off x="1295400" y="1039091"/>
            <a:ext cx="2209800" cy="129540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You </a:t>
            </a:r>
            <a:r>
              <a:rPr lang="en-US" b="1" u="sng" dirty="0" smtClean="0">
                <a:solidFill>
                  <a:srgbClr val="FF0000"/>
                </a:solidFill>
              </a:rPr>
              <a:t>should </a:t>
            </a:r>
            <a:r>
              <a:rPr lang="en-US" dirty="0" smtClean="0">
                <a:solidFill>
                  <a:srgbClr val="0070C0"/>
                </a:solidFill>
              </a:rPr>
              <a:t>brush your teeth twice a day.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 rot="332687">
            <a:off x="6709435" y="1268945"/>
            <a:ext cx="1981200" cy="1752600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You </a:t>
            </a:r>
            <a:r>
              <a:rPr lang="en-US" b="1" u="sng" dirty="0" smtClean="0">
                <a:solidFill>
                  <a:srgbClr val="FF0000"/>
                </a:solidFill>
              </a:rPr>
              <a:t>have to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be above 18 to apply for a driving license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 rot="786557">
            <a:off x="2734410" y="3352913"/>
            <a:ext cx="2286000" cy="1495805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DB0D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You are not well. so, you </a:t>
            </a:r>
            <a:r>
              <a:rPr lang="en-US" b="1" u="sng" dirty="0" smtClean="0">
                <a:solidFill>
                  <a:srgbClr val="FF0000"/>
                </a:solidFill>
              </a:rPr>
              <a:t>must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stay at home &amp; rest.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55" y="2334491"/>
            <a:ext cx="1676400" cy="1557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113160"/>
            <a:ext cx="2284321" cy="1711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1" y="4849091"/>
            <a:ext cx="20574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4507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7800975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Must</a:t>
            </a:r>
            <a:r>
              <a:rPr lang="en-US" sz="2400" dirty="0" smtClean="0"/>
              <a:t> and  </a:t>
            </a:r>
            <a:r>
              <a:rPr lang="en-US" sz="24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have to </a:t>
            </a:r>
            <a:r>
              <a:rPr lang="en-US" sz="2400" dirty="0" smtClean="0"/>
              <a:t>are both used for obligation.</a:t>
            </a:r>
          </a:p>
          <a:p>
            <a:pPr marL="0" indent="0">
              <a:buNone/>
            </a:pPr>
            <a:r>
              <a:rPr lang="en-US" sz="2400" dirty="0" smtClean="0"/>
              <a:t>However,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DB0DA5"/>
                </a:solidFill>
              </a:rPr>
              <a:t>If you want to say that someone is required to do something regularly, as it is their job,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DB0DA5"/>
                </a:solidFill>
              </a:rPr>
              <a:t>You use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have to </a:t>
            </a:r>
            <a:r>
              <a:rPr lang="en-US" sz="2400" dirty="0" smtClean="0">
                <a:solidFill>
                  <a:srgbClr val="DB0DA5"/>
                </a:solidFill>
              </a:rPr>
              <a:t>you </a:t>
            </a:r>
            <a:r>
              <a:rPr lang="en-US" sz="24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can not use must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Eg</a:t>
            </a:r>
            <a:r>
              <a:rPr lang="en-US" sz="2400" dirty="0" smtClean="0"/>
              <a:t> :-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Sandali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has to </a:t>
            </a:r>
            <a:r>
              <a:rPr lang="en-US" sz="2400" dirty="0" smtClean="0"/>
              <a:t>do all the housework while her sister studies for an exam.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We </a:t>
            </a:r>
            <a:r>
              <a:rPr lang="en-US" sz="2400" dirty="0" smtClean="0">
                <a:solidFill>
                  <a:srgbClr val="0070C0"/>
                </a:solidFill>
              </a:rPr>
              <a:t>have to </a:t>
            </a:r>
            <a:r>
              <a:rPr lang="en-US" sz="2400" dirty="0" smtClean="0"/>
              <a:t>face an exam at the end of the year.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Should is used to give an advice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Baskerville Old Face" pitchFamily="18" charset="0"/>
              </a:rPr>
              <a:t>Must is stronger than should.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057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5486400" cy="6096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Bookman Old Style" pitchFamily="18" charset="0"/>
              </a:rPr>
              <a:t>Write the most suitable form.</a:t>
            </a:r>
            <a:endParaRPr lang="en-US" sz="28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391400" cy="3810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You ……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should………. </a:t>
            </a:r>
            <a:r>
              <a:rPr lang="en-US" sz="2400" dirty="0" smtClean="0">
                <a:solidFill>
                  <a:srgbClr val="0070C0"/>
                </a:solidFill>
              </a:rPr>
              <a:t>eat less sweets.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 I……………… write the report at the end of every month.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You …………….wear a helmet to protect your head when you ride your bike.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You ………….. </a:t>
            </a:r>
            <a:r>
              <a:rPr lang="en-US" sz="2400" dirty="0" smtClean="0">
                <a:solidFill>
                  <a:srgbClr val="0070C0"/>
                </a:solidFill>
              </a:rPr>
              <a:t>cross  </a:t>
            </a:r>
            <a:r>
              <a:rPr lang="en-US" sz="2400" dirty="0" smtClean="0">
                <a:solidFill>
                  <a:srgbClr val="0070C0"/>
                </a:solidFill>
              </a:rPr>
              <a:t>the road at the zebra crossing.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You …………… do more exercise.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We ……………. </a:t>
            </a:r>
            <a:r>
              <a:rPr lang="en-US" sz="2400" dirty="0" smtClean="0">
                <a:solidFill>
                  <a:srgbClr val="0070C0"/>
                </a:solidFill>
              </a:rPr>
              <a:t>obey </a:t>
            </a:r>
            <a:r>
              <a:rPr lang="en-US" sz="2400" dirty="0" smtClean="0">
                <a:solidFill>
                  <a:srgbClr val="0070C0"/>
                </a:solidFill>
              </a:rPr>
              <a:t>our parents.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150" y="304800"/>
            <a:ext cx="1324449" cy="1295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655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3810000" cy="591271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Bookman Old Style" pitchFamily="18" charset="0"/>
              </a:rPr>
              <a:t>Negative form</a:t>
            </a:r>
            <a:endParaRPr lang="en-US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1"/>
            <a:ext cx="8077200" cy="289559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Must not ( mustn’t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/>
              <a:t> -</a:t>
            </a:r>
            <a:r>
              <a:rPr lang="en-US" sz="2400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Express prohibition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Ex</a:t>
            </a:r>
            <a:r>
              <a:rPr lang="en-US" sz="2400" dirty="0" smtClean="0"/>
              <a:t>:-  Students must not drink alcohol.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Should not ( shouldn’t)- </a:t>
            </a:r>
            <a:r>
              <a:rPr lang="en-US" sz="2400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To advice not to do something usually because it is bad or wrong.</a:t>
            </a:r>
          </a:p>
          <a:p>
            <a:pPr marL="0" indent="0">
              <a:buNone/>
            </a:pPr>
            <a:r>
              <a:rPr lang="en-US" sz="2400" dirty="0" smtClean="0">
                <a:latin typeface="Arial Rounded MT Bold" pitchFamily="34" charset="0"/>
              </a:rPr>
              <a:t>Ex:- </a:t>
            </a:r>
            <a:r>
              <a:rPr lang="en-US" dirty="0" smtClean="0"/>
              <a:t> You shouldn’t throw your litter on to the street.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343400"/>
            <a:ext cx="2743200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58173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Let’s write some sentences.</a:t>
            </a:r>
            <a:endParaRPr lang="en-US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357984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Method </a:t>
            </a:r>
            <a:r>
              <a:rPr lang="en-US" dirty="0" smtClean="0"/>
              <a:t>:-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40873" y="3657811"/>
            <a:ext cx="0" cy="609600"/>
          </a:xfrm>
          <a:prstGeom prst="straightConnector1">
            <a:avLst/>
          </a:prstGeom>
          <a:ln>
            <a:solidFill>
              <a:srgbClr val="DB0DA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743200" y="3619711"/>
            <a:ext cx="0" cy="647700"/>
          </a:xfrm>
          <a:prstGeom prst="straightConnector1">
            <a:avLst/>
          </a:prstGeom>
          <a:ln>
            <a:solidFill>
              <a:srgbClr val="DB0DA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27118" y="4419600"/>
            <a:ext cx="8208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Modal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31242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Students should listen to their teachers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92927" y="1600200"/>
            <a:ext cx="6012873" cy="46166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Subject + modal + infinitive verb + rest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" y="44196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subject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886200" y="3521810"/>
            <a:ext cx="0" cy="881601"/>
          </a:xfrm>
          <a:prstGeom prst="straightConnector1">
            <a:avLst/>
          </a:prstGeom>
          <a:ln>
            <a:solidFill>
              <a:srgbClr val="DB0DA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85308" y="4431268"/>
            <a:ext cx="69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verb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Right Brace 26"/>
          <p:cNvSpPr/>
          <p:nvPr/>
        </p:nvSpPr>
        <p:spPr>
          <a:xfrm rot="5400000">
            <a:off x="5061733" y="2972068"/>
            <a:ext cx="1077933" cy="2209800"/>
          </a:xfrm>
          <a:prstGeom prst="rightBrace">
            <a:avLst/>
          </a:prstGeom>
          <a:ln>
            <a:solidFill>
              <a:srgbClr val="DB0D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299363" y="4615935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rest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64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2390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Study the following table and form sentences</a:t>
            </a:r>
            <a:r>
              <a:rPr lang="en-US" sz="2800" b="1" dirty="0" smtClean="0">
                <a:solidFill>
                  <a:srgbClr val="00B0F0"/>
                </a:solidFill>
              </a:rPr>
              <a:t>.</a:t>
            </a:r>
            <a:endParaRPr lang="en-US" sz="2800" b="1" dirty="0">
              <a:solidFill>
                <a:srgbClr val="00B0F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440523"/>
              </p:ext>
            </p:extLst>
          </p:nvPr>
        </p:nvGraphicFramePr>
        <p:xfrm>
          <a:off x="457200" y="1219200"/>
          <a:ext cx="8382000" cy="3749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You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She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A surgeon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We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Nurses</a:t>
                      </a:r>
                      <a:endParaRPr lang="en-US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should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/ shouldn’t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must/mustn’t</a:t>
                      </a:r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have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to</a:t>
                      </a: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has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to</a:t>
                      </a:r>
                      <a:endParaRPr lang="en-US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finish</a:t>
                      </a:r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eat</a:t>
                      </a:r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make</a:t>
                      </a:r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obey</a:t>
                      </a:r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wear</a:t>
                      </a:r>
                      <a:endParaRPr lang="en-US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junk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food because it’s not healthy.</a:t>
                      </a:r>
                    </a:p>
                    <a:p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this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activity by 10.30 p.m.</a:t>
                      </a:r>
                    </a:p>
                    <a:p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mistakes</a:t>
                      </a:r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our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elders.</a:t>
                      </a:r>
                    </a:p>
                    <a:p>
                      <a:endParaRPr lang="en-US" sz="200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a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</a:rPr>
                        <a:t>uniform.</a:t>
                      </a:r>
                      <a:endParaRPr lang="en-US" sz="20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4648200" y="1219200"/>
            <a:ext cx="0" cy="3749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181599"/>
            <a:ext cx="2971800" cy="1375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0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19200"/>
            <a:ext cx="5791200" cy="411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9674562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djacency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FE66FF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349</Words>
  <Application>Microsoft Office PowerPoint</Application>
  <PresentationFormat>On-screen Show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Office Theme</vt:lpstr>
      <vt:lpstr>Technic</vt:lpstr>
      <vt:lpstr>Opulent</vt:lpstr>
      <vt:lpstr>Adjacency</vt:lpstr>
      <vt:lpstr>Equity</vt:lpstr>
      <vt:lpstr>Angles</vt:lpstr>
      <vt:lpstr>EASY ENGLISH GRADE 8</vt:lpstr>
      <vt:lpstr>UNIT -02 WINGED FRIENDS</vt:lpstr>
      <vt:lpstr>Let’s learn modals.</vt:lpstr>
      <vt:lpstr>   </vt:lpstr>
      <vt:lpstr>Write the most suitable form.</vt:lpstr>
      <vt:lpstr>Negative form</vt:lpstr>
      <vt:lpstr>Let’s write some sentences.</vt:lpstr>
      <vt:lpstr>Study the following table and form sentences.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DELL-PC</cp:lastModifiedBy>
  <cp:revision>64</cp:revision>
  <dcterms:created xsi:type="dcterms:W3CDTF">2020-11-28T15:55:24Z</dcterms:created>
  <dcterms:modified xsi:type="dcterms:W3CDTF">2020-12-30T08:02:38Z</dcterms:modified>
</cp:coreProperties>
</file>