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32" r:id="rId6"/>
    <p:sldMasterId id="2147483744" r:id="rId7"/>
    <p:sldMasterId id="2147483756" r:id="rId8"/>
    <p:sldMasterId id="2147483768" r:id="rId9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1F0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3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867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903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4909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0252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3111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844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51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47161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0577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38655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249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DC2946E-F9B9-475A-BFB0-CD1D17424F47}" type="datetimeFigureOut">
              <a:rPr lang="en-US" smtClean="0"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FF82ADC-5CCA-4CA4-B763-92305563694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9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400" y="609600"/>
            <a:ext cx="3581400" cy="12192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tx1">
                    <a:lumMod val="20000"/>
                    <a:lumOff val="80000"/>
                  </a:schemeClr>
                </a:solidFill>
                <a:latin typeface="Algerian" pitchFamily="82" charset="0"/>
              </a:rPr>
              <a:t>EASY ENGLISH</a:t>
            </a:r>
            <a:br>
              <a:rPr lang="en-US" sz="4000" b="1" dirty="0" smtClean="0">
                <a:solidFill>
                  <a:schemeClr val="tx1">
                    <a:lumMod val="20000"/>
                    <a:lumOff val="80000"/>
                  </a:schemeClr>
                </a:solidFill>
                <a:latin typeface="Algerian" pitchFamily="82" charset="0"/>
              </a:rPr>
            </a:br>
            <a:r>
              <a:rPr lang="en-US" sz="4000" b="1" dirty="0" smtClean="0">
                <a:solidFill>
                  <a:schemeClr val="tx1">
                    <a:lumMod val="20000"/>
                    <a:lumOff val="80000"/>
                  </a:schemeClr>
                </a:solidFill>
                <a:latin typeface="Algerian" pitchFamily="82" charset="0"/>
              </a:rPr>
              <a:t>GRADE 8</a:t>
            </a:r>
            <a:endParaRPr lang="en-US" sz="4000" b="1" dirty="0">
              <a:solidFill>
                <a:schemeClr val="tx1">
                  <a:lumMod val="20000"/>
                  <a:lumOff val="80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572000"/>
            <a:ext cx="7848600" cy="914400"/>
          </a:xfrm>
        </p:spPr>
        <p:txBody>
          <a:bodyPr>
            <a:normAutofit fontScale="77500" lnSpcReduction="20000"/>
          </a:bodyPr>
          <a:lstStyle/>
          <a:p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ZONAL EDUCATION OFFICE – EMBILIPITIYA</a:t>
            </a:r>
          </a:p>
          <a:p>
            <a:r>
              <a:rPr lang="en-US" sz="1800" b="1" dirty="0" smtClean="0">
                <a:solidFill>
                  <a:schemeClr val="tx2">
                    <a:lumMod val="50000"/>
                  </a:schemeClr>
                </a:solidFill>
                <a:latin typeface="Brush Script MT" pitchFamily="66" charset="0"/>
              </a:rPr>
              <a:t>                                                 </a:t>
            </a:r>
            <a:r>
              <a:rPr lang="en-US" sz="2300" b="1" dirty="0" smtClean="0">
                <a:solidFill>
                  <a:schemeClr val="bg2">
                    <a:lumMod val="75000"/>
                  </a:schemeClr>
                </a:solidFill>
                <a:latin typeface="Brush Script MT" pitchFamily="66" charset="0"/>
              </a:rPr>
              <a:t>Prepared by – Ms.D.A.N. Lakmali</a:t>
            </a:r>
          </a:p>
          <a:p>
            <a:r>
              <a:rPr lang="en-US" sz="2300" b="1" dirty="0" smtClean="0">
                <a:solidFill>
                  <a:schemeClr val="bg2">
                    <a:lumMod val="75000"/>
                  </a:schemeClr>
                </a:solidFill>
                <a:latin typeface="Brush Script MT" pitchFamily="66" charset="0"/>
              </a:rPr>
              <a:t>                                             R/</a:t>
            </a:r>
            <a:r>
              <a:rPr lang="en-US" sz="2300" b="1" dirty="0" err="1" smtClean="0">
                <a:solidFill>
                  <a:schemeClr val="bg2">
                    <a:lumMod val="75000"/>
                  </a:schemeClr>
                </a:solidFill>
                <a:latin typeface="Brush Script MT" pitchFamily="66" charset="0"/>
              </a:rPr>
              <a:t>Emb</a:t>
            </a:r>
            <a:r>
              <a:rPr lang="en-US" sz="2300" b="1" dirty="0" smtClean="0">
                <a:solidFill>
                  <a:schemeClr val="bg2">
                    <a:lumMod val="75000"/>
                  </a:schemeClr>
                </a:solidFill>
                <a:latin typeface="Brush Script MT" pitchFamily="66" charset="0"/>
              </a:rPr>
              <a:t>/</a:t>
            </a:r>
            <a:r>
              <a:rPr lang="en-US" sz="2300" b="1" dirty="0" err="1" smtClean="0">
                <a:solidFill>
                  <a:schemeClr val="bg2">
                    <a:lumMod val="75000"/>
                  </a:schemeClr>
                </a:solidFill>
                <a:latin typeface="Brush Script MT" pitchFamily="66" charset="0"/>
              </a:rPr>
              <a:t>Mulendiyawala</a:t>
            </a:r>
            <a:r>
              <a:rPr lang="en-US" sz="2300" b="1" dirty="0" smtClean="0">
                <a:solidFill>
                  <a:schemeClr val="bg2">
                    <a:lumMod val="75000"/>
                  </a:schemeClr>
                </a:solidFill>
                <a:latin typeface="Brush Script MT" pitchFamily="66" charset="0"/>
              </a:rPr>
              <a:t> M.V</a:t>
            </a:r>
            <a:r>
              <a:rPr lang="en-US" sz="1800" b="1" dirty="0" smtClean="0">
                <a:solidFill>
                  <a:schemeClr val="bg2">
                    <a:lumMod val="75000"/>
                  </a:schemeClr>
                </a:solidFill>
                <a:latin typeface="Brush Script MT" pitchFamily="66" charset="0"/>
              </a:rPr>
              <a:t>.</a:t>
            </a:r>
            <a:endParaRPr lang="en-US" sz="1800" b="1" dirty="0">
              <a:solidFill>
                <a:schemeClr val="bg2">
                  <a:lumMod val="75000"/>
                </a:schemeClr>
              </a:solidFill>
              <a:latin typeface="Brush Script MT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76400"/>
            <a:ext cx="3429000" cy="2124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412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533400"/>
            <a:ext cx="7467600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As well as,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70C0"/>
                </a:solidFill>
              </a:rPr>
              <a:t>Reflexive pronouns are used at the end of a clause to say that someone did something without any help from anyone else. In these sentences “by” can precede the reflexive pronoun</a:t>
            </a:r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smtClean="0"/>
              <a:t>Ex.   </a:t>
            </a:r>
            <a:r>
              <a:rPr lang="en-US" b="1" dirty="0" smtClean="0">
                <a:solidFill>
                  <a:srgbClr val="00B050"/>
                </a:solidFill>
              </a:rPr>
              <a:t>The boys put up the tent all by themselves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       Nethu cleaned the whole house herself.</a:t>
            </a:r>
          </a:p>
          <a:p>
            <a:pPr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smtClean="0"/>
              <a:t>        </a:t>
            </a:r>
            <a:r>
              <a:rPr lang="en-US" b="1" dirty="0" smtClean="0">
                <a:solidFill>
                  <a:srgbClr val="7030A0"/>
                </a:solidFill>
              </a:rPr>
              <a:t>Did you make this cake yourself?</a:t>
            </a:r>
          </a:p>
          <a:p>
            <a:pPr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smtClean="0"/>
              <a:t>        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7030A0"/>
                </a:solidFill>
              </a:rPr>
              <a:t>Reflexive pronouns are used as prepositional complements where it has the same reference as the subject.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Ex</a:t>
            </a:r>
            <a:r>
              <a:rPr lang="en-US" b="1" dirty="0" smtClean="0">
                <a:solidFill>
                  <a:srgbClr val="002060"/>
                </a:solidFill>
              </a:rPr>
              <a:t>.  I am not worried </a:t>
            </a:r>
            <a:r>
              <a:rPr lang="en-US" b="1" u="sng" dirty="0" smtClean="0">
                <a:solidFill>
                  <a:srgbClr val="002060"/>
                </a:solidFill>
              </a:rPr>
              <a:t>about myself.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      You should depend </a:t>
            </a:r>
            <a:r>
              <a:rPr lang="en-US" b="1" u="sng" dirty="0" smtClean="0">
                <a:solidFill>
                  <a:srgbClr val="C00000"/>
                </a:solidFill>
              </a:rPr>
              <a:t>on yourself </a:t>
            </a:r>
            <a:r>
              <a:rPr lang="en-US" b="1" dirty="0" smtClean="0">
                <a:solidFill>
                  <a:srgbClr val="C00000"/>
                </a:solidFill>
              </a:rPr>
              <a:t>for this.</a:t>
            </a: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016" y="5410200"/>
            <a:ext cx="1551709" cy="1475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08281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" y="838200"/>
            <a:ext cx="83439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Myself, yourself, himself, herself, itself, ourselves, yourselves, themselves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93964"/>
            <a:ext cx="64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Choose the correct reflexive pronoun from the list given.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482" y="1905000"/>
            <a:ext cx="70277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b="1" dirty="0" smtClean="0"/>
              <a:t>She learnt  to play the guitar …………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b="1" dirty="0" smtClean="0">
                <a:solidFill>
                  <a:srgbClr val="0070C0"/>
                </a:solidFill>
              </a:rPr>
              <a:t>I ……… do not agree.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b="1" dirty="0" smtClean="0">
                <a:solidFill>
                  <a:srgbClr val="7030A0"/>
                </a:solidFill>
              </a:rPr>
              <a:t>Let’s just relax and enjoy ………………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b="1" dirty="0" smtClean="0">
                <a:solidFill>
                  <a:srgbClr val="00B050"/>
                </a:solidFill>
              </a:rPr>
              <a:t>There is no need for the team to peel proud of ………………….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b="1" dirty="0" smtClean="0">
                <a:solidFill>
                  <a:srgbClr val="C00000"/>
                </a:solidFill>
              </a:rPr>
              <a:t>They have bought …………………..  a new car.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He introduced ………………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The doctor said so ……………..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Our cat washes ………………… after every meal.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399308"/>
            <a:ext cx="1804987" cy="1801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8658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143000"/>
            <a:ext cx="68580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486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0" y="457200"/>
            <a:ext cx="3276600" cy="15240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Arial Rounded MT Bold" pitchFamily="34" charset="0"/>
                <a:cs typeface="Aharoni" pitchFamily="2" charset="-79"/>
              </a:rPr>
              <a:t>UNIT-01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Arial Rounded MT Bold" pitchFamily="34" charset="0"/>
                <a:cs typeface="Aharoni" pitchFamily="2" charset="-79"/>
              </a:rPr>
              <a:t/>
            </a:r>
            <a:b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Arial Rounded MT Bold" pitchFamily="34" charset="0"/>
                <a:cs typeface="Aharoni" pitchFamily="2" charset="-79"/>
              </a:rPr>
            </a:br>
            <a:r>
              <a:rPr lang="en-US" sz="2800" dirty="0" smtClean="0">
                <a:solidFill>
                  <a:srgbClr val="C00000"/>
                </a:solidFill>
                <a:latin typeface="Arial Rounded MT Bold" pitchFamily="34" charset="0"/>
                <a:cs typeface="Aharoni" pitchFamily="2" charset="-79"/>
              </a:rPr>
              <a:t>PLAN THE WORK</a:t>
            </a:r>
            <a:br>
              <a:rPr lang="en-US" sz="2800" dirty="0" smtClean="0">
                <a:solidFill>
                  <a:srgbClr val="C00000"/>
                </a:solidFill>
                <a:latin typeface="Arial Rounded MT Bold" pitchFamily="34" charset="0"/>
                <a:cs typeface="Aharoni" pitchFamily="2" charset="-79"/>
              </a:rPr>
            </a:br>
            <a:r>
              <a:rPr lang="en-US" sz="2800" dirty="0" smtClean="0">
                <a:solidFill>
                  <a:srgbClr val="C00000"/>
                </a:solidFill>
                <a:latin typeface="Arial Rounded MT Bold" pitchFamily="34" charset="0"/>
                <a:cs typeface="Aharoni" pitchFamily="2" charset="-79"/>
              </a:rPr>
              <a:t>WORK THE PLAN</a:t>
            </a:r>
            <a:r>
              <a:rPr lang="en-US" sz="2800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/>
            </a:r>
            <a:br>
              <a:rPr lang="en-US" sz="2800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</a:br>
            <a:endParaRPr lang="en-US" sz="2800" dirty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0"/>
            <a:ext cx="6019800" cy="99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00B050"/>
                </a:solidFill>
              </a:rPr>
              <a:t>Activity – 1.3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Competency level – Uses pronouns appropriately.</a:t>
            </a:r>
            <a:endParaRPr lang="en-US" b="1" dirty="0">
              <a:solidFill>
                <a:srgbClr val="00206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0"/>
            <a:ext cx="4191000" cy="2219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395662"/>
            <a:ext cx="2419350" cy="947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67081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304800"/>
            <a:ext cx="3276600" cy="533400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Let’s learn pronouns.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458200" cy="4525963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Read the following sentences.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Sachini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is a nurse.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.She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is a nurse.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1F04EA"/>
                </a:solidFill>
                <a:latin typeface="Times New Roman" pitchFamily="18" charset="0"/>
                <a:cs typeface="Times New Roman" pitchFamily="18" charset="0"/>
              </a:rPr>
              <a:t>Here, the word 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She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000" b="1" dirty="0" smtClean="0">
                <a:solidFill>
                  <a:srgbClr val="1F04EA"/>
                </a:solidFill>
                <a:latin typeface="Times New Roman" pitchFamily="18" charset="0"/>
                <a:cs typeface="Times New Roman" pitchFamily="18" charset="0"/>
              </a:rPr>
              <a:t>substitutes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Sachini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0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But, my dear students, you can not say,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Sachini, she is a nurse.</a:t>
            </a:r>
          </a:p>
          <a:p>
            <a:pPr marL="0" indent="0">
              <a:buNone/>
            </a:pPr>
            <a:endParaRPr lang="en-US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That means, a pronoun can be used instead of  a noun but not in addition to it.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304800"/>
            <a:ext cx="1636241" cy="16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70739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2509" y="381000"/>
            <a:ext cx="7820891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Pronouns are a group of words that are used  instead of nouns or noun phrases.</a:t>
            </a:r>
            <a:endParaRPr lang="en-US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199" y="1600200"/>
            <a:ext cx="795250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2060"/>
                </a:solidFill>
              </a:rPr>
              <a:t>As well as,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7030A0"/>
                </a:solidFill>
              </a:rPr>
              <a:t>Pronouns belong to closed class words . That </a:t>
            </a:r>
            <a:r>
              <a:rPr lang="en-US" b="1" dirty="0" smtClean="0">
                <a:solidFill>
                  <a:srgbClr val="7030A0"/>
                </a:solidFill>
              </a:rPr>
              <a:t>is, </a:t>
            </a:r>
            <a:r>
              <a:rPr lang="en-US" b="1" dirty="0" smtClean="0">
                <a:solidFill>
                  <a:srgbClr val="7030A0"/>
                </a:solidFill>
              </a:rPr>
              <a:t>we </a:t>
            </a:r>
            <a:r>
              <a:rPr lang="en-US" b="1" u="sng" dirty="0" smtClean="0">
                <a:solidFill>
                  <a:srgbClr val="7030A0"/>
                </a:solidFill>
              </a:rPr>
              <a:t>can not create</a:t>
            </a:r>
            <a:r>
              <a:rPr lang="en-US" b="1" dirty="0" smtClean="0">
                <a:solidFill>
                  <a:srgbClr val="7030A0"/>
                </a:solidFill>
              </a:rPr>
              <a:t> new pronouns.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2509" y="3250894"/>
            <a:ext cx="807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They have different forms relating to person, gender and they have singular plural forms.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606760"/>
            <a:ext cx="2667000" cy="10715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2281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6629400" cy="53340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solidFill>
                  <a:srgbClr val="C00000"/>
                </a:solidFill>
              </a:rPr>
              <a:t> Personal pronouns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sz="1800" dirty="0" smtClean="0"/>
              <a:t>    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(a)  person  </a:t>
            </a:r>
            <a:r>
              <a:rPr lang="en-US" sz="1600" b="1" dirty="0" smtClean="0">
                <a:solidFill>
                  <a:srgbClr val="1F04EA"/>
                </a:solidFill>
              </a:rPr>
              <a:t>-                   first person </a:t>
            </a:r>
            <a:r>
              <a:rPr lang="en-US" sz="1600" dirty="0" smtClean="0"/>
              <a:t>-   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I,  We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003300"/>
                </a:solidFill>
              </a:rPr>
              <a:t> </a:t>
            </a:r>
            <a:r>
              <a:rPr lang="en-US" sz="1600" b="1" dirty="0" smtClean="0">
                <a:solidFill>
                  <a:srgbClr val="003300"/>
                </a:solidFill>
              </a:rPr>
              <a:t>                                            second person </a:t>
            </a:r>
            <a:r>
              <a:rPr lang="en-US" sz="1600" dirty="0" smtClean="0"/>
              <a:t>– </a:t>
            </a:r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you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7030A0"/>
                </a:solidFill>
              </a:rPr>
              <a:t> </a:t>
            </a:r>
            <a:r>
              <a:rPr lang="en-US" sz="1600" b="1" dirty="0" smtClean="0">
                <a:solidFill>
                  <a:srgbClr val="7030A0"/>
                </a:solidFill>
              </a:rPr>
              <a:t>                                             third person  </a:t>
            </a:r>
            <a:r>
              <a:rPr lang="en-US" sz="1600" b="1" dirty="0" smtClean="0">
                <a:solidFill>
                  <a:srgbClr val="00B050"/>
                </a:solidFill>
              </a:rPr>
              <a:t>-  he, she, it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     (b) Number </a:t>
            </a:r>
            <a:r>
              <a:rPr lang="en-US" sz="1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–                   singular 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I, she ,it, he , you 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plural   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_  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we, they , you</a:t>
            </a:r>
            <a:endParaRPr lang="en-US" sz="1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381000"/>
            <a:ext cx="4800600" cy="38100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Let’s see classification of pronouns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4114799"/>
            <a:ext cx="640080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lphaLcParenBoth" startAt="3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Case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/>
              <a:t> 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-                  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subjective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 ,We, You, They, He , She , It   </a:t>
            </a:r>
          </a:p>
          <a:p>
            <a:pPr>
              <a:lnSpc>
                <a:spcPct val="150000"/>
              </a:lnSpc>
            </a:pPr>
            <a:r>
              <a:rPr lang="en-US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objective 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me, us, you, him, it, them </a:t>
            </a:r>
          </a:p>
          <a:p>
            <a:pPr>
              <a:lnSpc>
                <a:spcPct val="150000"/>
              </a:lnSpc>
            </a:pP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Genitive     </a:t>
            </a:r>
            <a:r>
              <a:rPr lang="en-US" sz="1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 my, your, his, its, their</a:t>
            </a:r>
          </a:p>
          <a:p>
            <a:pPr>
              <a:lnSpc>
                <a:spcPct val="150000"/>
              </a:lnSpc>
            </a:pP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Gender   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feminine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–                  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she , her</a:t>
            </a:r>
          </a:p>
          <a:p>
            <a:pPr>
              <a:lnSpc>
                <a:spcPct val="150000"/>
              </a:lnSpc>
            </a:pP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masculine </a:t>
            </a:r>
            <a:r>
              <a:rPr lang="en-US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                </a:t>
            </a:r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he, him, his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r>
              <a:rPr lang="en-US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Neuter/Non personal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it, its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225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381000"/>
            <a:ext cx="8382000" cy="493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 smtClean="0">
                <a:solidFill>
                  <a:srgbClr val="7030A0"/>
                </a:solidFill>
              </a:rPr>
              <a:t>2</a:t>
            </a:r>
            <a:r>
              <a:rPr lang="en-US" b="1" dirty="0" smtClean="0">
                <a:solidFill>
                  <a:srgbClr val="7030A0"/>
                </a:solidFill>
              </a:rPr>
              <a:t>. 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Reflexive pronouns (myself, ourselves etc…)</a:t>
            </a:r>
          </a:p>
          <a:p>
            <a:pPr marL="342900" indent="-342900">
              <a:lnSpc>
                <a:spcPct val="200000"/>
              </a:lnSpc>
              <a:buAutoNum type="arabicPlain" startAt="3"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Indefinite/ universal pronouns  ( every one, everybody, all, both someone etc…..)</a:t>
            </a:r>
          </a:p>
          <a:p>
            <a:pPr marL="342900" indent="-342900">
              <a:lnSpc>
                <a:spcPct val="200000"/>
              </a:lnSpc>
              <a:buAutoNum type="arabicPlain" startAt="3"/>
            </a:pP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Relative pronouns  (who, whom, whose etc………..)</a:t>
            </a:r>
          </a:p>
          <a:p>
            <a:pPr marL="342900" indent="-342900">
              <a:lnSpc>
                <a:spcPct val="200000"/>
              </a:lnSpc>
              <a:buAutoNum type="arabicPlain" startAt="3"/>
            </a:pP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Demonstrative pronouns (this, that etc…)</a:t>
            </a:r>
          </a:p>
          <a:p>
            <a:pPr marL="342900" indent="-342900">
              <a:lnSpc>
                <a:spcPct val="200000"/>
              </a:lnSpc>
              <a:buAutoNum type="arabicPlain" startAt="3"/>
            </a:pP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Reciprocal pronouns (each other, one another )</a:t>
            </a:r>
          </a:p>
          <a:p>
            <a:pPr marL="342900" indent="-342900">
              <a:lnSpc>
                <a:spcPct val="200000"/>
              </a:lnSpc>
              <a:buAutoNum type="arabicPlain" startAt="3"/>
            </a:pP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Interrogative pronouns. (who, whom, what, which etc….)</a:t>
            </a:r>
          </a:p>
          <a:p>
            <a:pPr marL="342900" indent="-342900">
              <a:lnSpc>
                <a:spcPct val="200000"/>
              </a:lnSpc>
              <a:buAutoNum type="arabicPlain" startAt="3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51703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33400"/>
            <a:ext cx="4724400" cy="30480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Now, let’s learn reflexive pronouns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2219"/>
            <a:ext cx="8229600" cy="85898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These pronouns too are classified according to person, number and gender. As well as they all end in </a:t>
            </a:r>
            <a:r>
              <a:rPr lang="en-US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self/selves.</a:t>
            </a:r>
            <a:endParaRPr lang="en-US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0" y="3272761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Singular</a:t>
            </a:r>
            <a:endParaRPr lang="en-US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213927"/>
              </p:ext>
            </p:extLst>
          </p:nvPr>
        </p:nvGraphicFramePr>
        <p:xfrm>
          <a:off x="914400" y="3886200"/>
          <a:ext cx="4267200" cy="222504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2133600"/>
                <a:gridCol w="2133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Subject pronouns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Reflexive pronouns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myself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You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yourself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himself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She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herself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It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itself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981200"/>
            <a:ext cx="30480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2793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533400"/>
            <a:ext cx="1371600" cy="4572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Plural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497618"/>
              </p:ext>
            </p:extLst>
          </p:nvPr>
        </p:nvGraphicFramePr>
        <p:xfrm>
          <a:off x="1219200" y="1371600"/>
          <a:ext cx="4572000" cy="1981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209800"/>
                <a:gridCol w="2362200"/>
              </a:tblGrid>
              <a:tr h="495300">
                <a:tc>
                  <a:txBody>
                    <a:bodyPr/>
                    <a:lstStyle/>
                    <a:p>
                      <a:r>
                        <a:rPr lang="en-US" dirty="0" smtClean="0"/>
                        <a:t>Subject pronouns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Reflexive pronouns</a:t>
                      </a:r>
                      <a:endParaRPr lang="en-US" dirty="0"/>
                    </a:p>
                  </a:txBody>
                  <a:tcPr/>
                </a:tc>
              </a:tr>
              <a:tr h="495300">
                <a:tc>
                  <a:txBody>
                    <a:bodyPr/>
                    <a:lstStyle/>
                    <a:p>
                      <a:r>
                        <a:rPr lang="en-US" dirty="0" smtClean="0"/>
                        <a:t>We</a:t>
                      </a:r>
                      <a:endParaRPr lang="en-US" dirty="0">
                        <a:solidFill>
                          <a:srgbClr val="0033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ourselves</a:t>
                      </a:r>
                      <a:endParaRPr lang="en-US" dirty="0">
                        <a:solidFill>
                          <a:srgbClr val="003300"/>
                        </a:solidFill>
                      </a:endParaRPr>
                    </a:p>
                  </a:txBody>
                  <a:tcPr/>
                </a:tc>
              </a:tr>
              <a:tr h="495300">
                <a:tc>
                  <a:txBody>
                    <a:bodyPr/>
                    <a:lstStyle/>
                    <a:p>
                      <a:r>
                        <a:rPr lang="en-US" dirty="0" smtClean="0"/>
                        <a:t>You</a:t>
                      </a:r>
                      <a:endParaRPr lang="en-US" dirty="0">
                        <a:solidFill>
                          <a:srgbClr val="0033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yourselves</a:t>
                      </a:r>
                      <a:endParaRPr lang="en-US" dirty="0">
                        <a:solidFill>
                          <a:srgbClr val="003300"/>
                        </a:solidFill>
                      </a:endParaRPr>
                    </a:p>
                  </a:txBody>
                  <a:tcPr/>
                </a:tc>
              </a:tr>
              <a:tr h="495300">
                <a:tc>
                  <a:txBody>
                    <a:bodyPr/>
                    <a:lstStyle/>
                    <a:p>
                      <a:r>
                        <a:rPr lang="en-US" dirty="0" smtClean="0"/>
                        <a:t>They</a:t>
                      </a:r>
                      <a:endParaRPr lang="en-US" dirty="0">
                        <a:solidFill>
                          <a:srgbClr val="0033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themselves</a:t>
                      </a:r>
                      <a:endParaRPr lang="en-US" dirty="0">
                        <a:solidFill>
                          <a:srgbClr val="0033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886200"/>
            <a:ext cx="3990975" cy="2209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272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457200"/>
            <a:ext cx="81534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Reflexive pronouns can be used as the object of a verb when the person  / thing affected by the action is the same as the person or thing that does action. That is,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subject and the object refer to the same person or thing.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6418" y="2057400"/>
            <a:ext cx="634538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err="1" smtClean="0"/>
              <a:t>Eg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7030A0"/>
                </a:solidFill>
              </a:rPr>
              <a:t>–     </a:t>
            </a:r>
            <a:r>
              <a:rPr lang="en-US" sz="16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My mother </a:t>
            </a: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poured </a:t>
            </a:r>
            <a:r>
              <a:rPr lang="en-US" sz="16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herself</a:t>
            </a: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a cup of tea.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16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He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fried</a:t>
            </a:r>
            <a:r>
              <a:rPr lang="en-US" sz="16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himself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 egg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1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have to blame </a:t>
            </a:r>
            <a:r>
              <a:rPr lang="en-US" sz="1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yourself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for doing so badly in the term test</a:t>
            </a:r>
            <a:endParaRPr lang="en-US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39624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Not only that,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4463534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Reflexive pronouns are used after nouns or pronouns to emphasize them.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5181600"/>
            <a:ext cx="52578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n-US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myself 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did this activity.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n-US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Malith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himself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saw  the thief entering the house.</a:t>
            </a:r>
          </a:p>
          <a:p>
            <a:pPr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5334000"/>
            <a:ext cx="1695450" cy="1445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2371237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spect">
  <a:themeElements>
    <a:clrScheme name="Custom 9">
      <a:dk1>
        <a:srgbClr val="FAC08F"/>
      </a:dk1>
      <a:lt1>
        <a:srgbClr val="FE19FF"/>
      </a:lt1>
      <a:dk2>
        <a:srgbClr val="FFFF00"/>
      </a:dk2>
      <a:lt2>
        <a:srgbClr val="548DD4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chnic">
  <a:themeElements>
    <a:clrScheme name="Custom 7">
      <a:dk1>
        <a:srgbClr val="FCD9D3"/>
      </a:dk1>
      <a:lt1>
        <a:srgbClr val="0D78C9"/>
      </a:lt1>
      <a:dk2>
        <a:srgbClr val="FFB279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atch">
  <a:themeElements>
    <a:clrScheme name="Custom 5">
      <a:dk1>
        <a:sysClr val="windowText" lastClr="000000"/>
      </a:dk1>
      <a:lt1>
        <a:sysClr val="window" lastClr="FFFFFF"/>
      </a:lt1>
      <a:dk2>
        <a:srgbClr val="B55475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Adjacency">
  <a:themeElements>
    <a:clrScheme name="Custom 17">
      <a:dk1>
        <a:sysClr val="windowText" lastClr="000000"/>
      </a:dk1>
      <a:lt1>
        <a:sysClr val="window" lastClr="FFFFFF"/>
      </a:lt1>
      <a:dk2>
        <a:srgbClr val="00B050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Pushpin">
  <a:themeElements>
    <a:clrScheme name="Custom 7">
      <a:dk1>
        <a:srgbClr val="FCD9D3"/>
      </a:dk1>
      <a:lt1>
        <a:srgbClr val="0D78C9"/>
      </a:lt1>
      <a:dk2>
        <a:srgbClr val="FFB279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696</Words>
  <Application>Microsoft Office PowerPoint</Application>
  <PresentationFormat>On-screen Show (4:3)</PresentationFormat>
  <Paragraphs>96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Office Theme</vt:lpstr>
      <vt:lpstr>Aspect</vt:lpstr>
      <vt:lpstr>Technic</vt:lpstr>
      <vt:lpstr>Concourse</vt:lpstr>
      <vt:lpstr>Angles</vt:lpstr>
      <vt:lpstr>Thatch</vt:lpstr>
      <vt:lpstr>Adjacency</vt:lpstr>
      <vt:lpstr>Slipstream</vt:lpstr>
      <vt:lpstr>Pushpin</vt:lpstr>
      <vt:lpstr>EASY ENGLISH GRADE 8</vt:lpstr>
      <vt:lpstr>UNIT-01 PLAN THE WORK WORK THE PLAN </vt:lpstr>
      <vt:lpstr>Let’s learn pronouns.</vt:lpstr>
      <vt:lpstr>PowerPoint Presentation</vt:lpstr>
      <vt:lpstr>Let’s see classification of pronouns.</vt:lpstr>
      <vt:lpstr>PowerPoint Presentation</vt:lpstr>
      <vt:lpstr>Now, let’s learn reflexive pronouns</vt:lpstr>
      <vt:lpstr>Plural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MY PLUS</cp:lastModifiedBy>
  <cp:revision>71</cp:revision>
  <dcterms:created xsi:type="dcterms:W3CDTF">2021-05-14T03:55:20Z</dcterms:created>
  <dcterms:modified xsi:type="dcterms:W3CDTF">2021-05-15T09:02:05Z</dcterms:modified>
</cp:coreProperties>
</file>