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AE58C-57D3-44DC-BCC3-72A44A0917C5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84F11-2BB8-45D3-B350-69394F8C4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394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AE58C-57D3-44DC-BCC3-72A44A0917C5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84F11-2BB8-45D3-B350-69394F8C4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959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AE58C-57D3-44DC-BCC3-72A44A0917C5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84F11-2BB8-45D3-B350-69394F8C4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991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AE58C-57D3-44DC-BCC3-72A44A0917C5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84F11-2BB8-45D3-B350-69394F8C433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AE58C-57D3-44DC-BCC3-72A44A0917C5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84F11-2BB8-45D3-B350-69394F8C43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AE58C-57D3-44DC-BCC3-72A44A0917C5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84F11-2BB8-45D3-B350-69394F8C433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AE58C-57D3-44DC-BCC3-72A44A0917C5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84F11-2BB8-45D3-B350-69394F8C43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AE58C-57D3-44DC-BCC3-72A44A0917C5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84F11-2BB8-45D3-B350-69394F8C433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AE58C-57D3-44DC-BCC3-72A44A0917C5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84F11-2BB8-45D3-B350-69394F8C43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AE58C-57D3-44DC-BCC3-72A44A0917C5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84F11-2BB8-45D3-B350-69394F8C43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AE58C-57D3-44DC-BCC3-72A44A0917C5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84F11-2BB8-45D3-B350-69394F8C433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AE58C-57D3-44DC-BCC3-72A44A0917C5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84F11-2BB8-45D3-B350-69394F8C4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9952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AE58C-57D3-44DC-BCC3-72A44A0917C5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84F11-2BB8-45D3-B350-69394F8C43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AE58C-57D3-44DC-BCC3-72A44A0917C5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84F11-2BB8-45D3-B350-69394F8C43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AE58C-57D3-44DC-BCC3-72A44A0917C5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84F11-2BB8-45D3-B350-69394F8C43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AE58C-57D3-44DC-BCC3-72A44A0917C5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84F11-2BB8-45D3-B350-69394F8C4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719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AE58C-57D3-44DC-BCC3-72A44A0917C5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84F11-2BB8-45D3-B350-69394F8C4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622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AE58C-57D3-44DC-BCC3-72A44A0917C5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84F11-2BB8-45D3-B350-69394F8C4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646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AE58C-57D3-44DC-BCC3-72A44A0917C5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84F11-2BB8-45D3-B350-69394F8C4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218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AE58C-57D3-44DC-BCC3-72A44A0917C5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84F11-2BB8-45D3-B350-69394F8C4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219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AE58C-57D3-44DC-BCC3-72A44A0917C5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84F11-2BB8-45D3-B350-69394F8C4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24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AE58C-57D3-44DC-BCC3-72A44A0917C5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84F11-2BB8-45D3-B350-69394F8C4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640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AE58C-57D3-44DC-BCC3-72A44A0917C5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84F11-2BB8-45D3-B350-69394F8C4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696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21AE58C-57D3-44DC-BCC3-72A44A0917C5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2384F11-2BB8-45D3-B350-69394F8C433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25600"/>
            </a:gs>
            <a:gs pos="13000">
              <a:srgbClr val="FFA800"/>
            </a:gs>
            <a:gs pos="28000">
              <a:srgbClr val="825600"/>
            </a:gs>
            <a:gs pos="42999">
              <a:srgbClr val="FFA800"/>
            </a:gs>
            <a:gs pos="58000">
              <a:srgbClr val="825600"/>
            </a:gs>
            <a:gs pos="72000">
              <a:srgbClr val="FFA800"/>
            </a:gs>
            <a:gs pos="87000">
              <a:srgbClr val="825600"/>
            </a:gs>
            <a:gs pos="100000">
              <a:srgbClr val="FFA8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19600" y="457200"/>
            <a:ext cx="3810000" cy="1317625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Algerian" pitchFamily="82" charset="0"/>
              </a:rPr>
              <a:t>EASY ENGLISH</a:t>
            </a:r>
            <a:br>
              <a:rPr lang="en-US" sz="4000" b="1" dirty="0" smtClean="0">
                <a:solidFill>
                  <a:srgbClr val="FF0000"/>
                </a:solidFill>
                <a:latin typeface="Algerian" pitchFamily="82" charset="0"/>
              </a:rPr>
            </a:br>
            <a:r>
              <a:rPr lang="en-US" sz="4000" b="1" dirty="0" smtClean="0">
                <a:solidFill>
                  <a:srgbClr val="FF0000"/>
                </a:solidFill>
                <a:latin typeface="Algerian" pitchFamily="82" charset="0"/>
              </a:rPr>
              <a:t>GRADE 08</a:t>
            </a:r>
            <a:endParaRPr lang="en-US" sz="4000" b="1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267200"/>
            <a:ext cx="6781800" cy="1752600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Arial Black" pitchFamily="34" charset="0"/>
              </a:rPr>
              <a:t>ZONAL EDUCATION OFFICE – EMBILIPITIYA</a:t>
            </a:r>
          </a:p>
          <a:p>
            <a:r>
              <a:rPr lang="en-US" sz="2000" b="1" dirty="0" smtClean="0">
                <a:solidFill>
                  <a:srgbClr val="00B050"/>
                </a:solidFill>
              </a:rPr>
              <a:t>                                               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</a:rPr>
              <a:t>Prepared by- Ms.D.A.N.Lakmali</a:t>
            </a:r>
          </a:p>
          <a:p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</a:rPr>
              <a:t>                                         R/</a:t>
            </a:r>
            <a:r>
              <a:rPr lang="en-US" sz="2000" b="1" dirty="0" err="1" smtClean="0">
                <a:solidFill>
                  <a:schemeClr val="bg1">
                    <a:lumMod val="95000"/>
                  </a:schemeClr>
                </a:solidFill>
              </a:rPr>
              <a:t>Emb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</a:rPr>
              <a:t>/</a:t>
            </a:r>
            <a:r>
              <a:rPr lang="en-US" sz="2000" b="1" dirty="0" err="1" smtClean="0">
                <a:solidFill>
                  <a:schemeClr val="bg1">
                    <a:lumMod val="95000"/>
                  </a:schemeClr>
                </a:solidFill>
              </a:rPr>
              <a:t>Mulendiyawala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</a:rPr>
              <a:t> M.V.</a:t>
            </a:r>
          </a:p>
          <a:p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524000"/>
            <a:ext cx="3686175" cy="2438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097914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914400"/>
            <a:ext cx="5105400" cy="9906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Unit10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Beyond the classroom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800600"/>
            <a:ext cx="6477000" cy="1295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7030A0"/>
                </a:solidFill>
              </a:rPr>
              <a:t>Activity 10.6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Competency level- 2.5 Uses inverted commas appropriately 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12"/>
          <a:stretch/>
        </p:blipFill>
        <p:spPr>
          <a:xfrm>
            <a:off x="990600" y="2449224"/>
            <a:ext cx="3776662" cy="20465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422432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609600"/>
            <a:ext cx="5867400" cy="6858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Let’s use inverted commas.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1600200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</a:rPr>
              <a:t>Ex. </a:t>
            </a:r>
            <a:r>
              <a:rPr lang="en-US" sz="2400" dirty="0" err="1" smtClean="0">
                <a:solidFill>
                  <a:srgbClr val="002060"/>
                </a:solidFill>
              </a:rPr>
              <a:t>Kavith</a:t>
            </a:r>
            <a:r>
              <a:rPr lang="en-US" sz="2400" dirty="0" smtClean="0">
                <a:solidFill>
                  <a:srgbClr val="002060"/>
                </a:solidFill>
              </a:rPr>
              <a:t> said, “ I am hungry”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2438400"/>
            <a:ext cx="7620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We use inverted commas (quotation marks) when we are quoting the exact words of a speaker or writer.</a:t>
            </a:r>
          </a:p>
          <a:p>
            <a:pPr>
              <a:lnSpc>
                <a:spcPct val="150000"/>
              </a:lnSpc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As well as , </a:t>
            </a:r>
          </a:p>
          <a:p>
            <a:pPr>
              <a:lnSpc>
                <a:spcPct val="150000"/>
              </a:lnSpc>
            </a:pPr>
            <a:r>
              <a:rPr lang="en-US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To mark a certain word or a phrase that’s being quoted from another place or person. We also use the inverted commas to mark a significant word or phrase in a sentence</a:t>
            </a:r>
            <a:endParaRPr lang="en-US" sz="20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5981700"/>
            <a:ext cx="4724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Ex- We call this phenomenon “The water cycle.”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304800"/>
            <a:ext cx="1000125" cy="9286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17884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09600"/>
            <a:ext cx="822960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Use inverted </a:t>
            </a:r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commas </a:t>
            </a:r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correctly.</a:t>
            </a: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Ex. The customer explained, This is not working. Can I have a replacement please.</a:t>
            </a:r>
          </a:p>
          <a:p>
            <a:pPr>
              <a:lnSpc>
                <a:spcPct val="150000"/>
              </a:lnSpc>
            </a:pPr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The customer explained, “This is not working. Can I have a replacement please”.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arenR"/>
            </a:pPr>
            <a:r>
              <a:rPr lang="en-US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 have just finished reading this book, said </a:t>
            </a:r>
            <a:r>
              <a:rPr lang="en-US" sz="20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Vindya</a:t>
            </a:r>
            <a:r>
              <a:rPr lang="en-US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arenR"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Is this way to the hospital? I am lost, inquired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Chethika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arenR"/>
            </a:pPr>
            <a:r>
              <a:rPr lang="en-US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People in the audience were yelling, More! We want more!.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arenR"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My teacher always says , Words and ideas can change the world.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arenR"/>
            </a:pPr>
            <a:r>
              <a:rPr lang="en-US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She asked, What’s your brother’s name?.</a:t>
            </a:r>
            <a:endParaRPr lang="en-US" sz="20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0695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990600"/>
            <a:ext cx="7391401" cy="495300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888602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larity">
  <a:themeElements>
    <a:clrScheme name="Custom 3">
      <a:dk1>
        <a:srgbClr val="FF6699"/>
      </a:dk1>
      <a:lt1>
        <a:srgbClr val="FFFF66"/>
      </a:lt1>
      <a:dk2>
        <a:srgbClr val="1A4847"/>
      </a:dk2>
      <a:lt2>
        <a:srgbClr val="FFFF00"/>
      </a:lt2>
      <a:accent1>
        <a:srgbClr val="00B050"/>
      </a:accent1>
      <a:accent2>
        <a:srgbClr val="00B0F0"/>
      </a:accent2>
      <a:accent3>
        <a:srgbClr val="85776D"/>
      </a:accent3>
      <a:accent4>
        <a:srgbClr val="AEAFA9"/>
      </a:accent4>
      <a:accent5>
        <a:srgbClr val="8D878B"/>
      </a:accent5>
      <a:accent6>
        <a:srgbClr val="6B6149"/>
      </a:accent6>
      <a:hlink>
        <a:srgbClr val="B6A272"/>
      </a:hlink>
      <a:folHlink>
        <a:srgbClr val="8A784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</TotalTime>
  <Words>207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Clarity</vt:lpstr>
      <vt:lpstr>EASY ENGLISH GRADE 08</vt:lpstr>
      <vt:lpstr>Unit10 Beyond the classroom.</vt:lpstr>
      <vt:lpstr>Let’s use inverted commas.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EASY ENGLISH GRADE 08</dc:title>
  <dc:creator>MY PLUS</dc:creator>
  <cp:lastModifiedBy>MY PLUS</cp:lastModifiedBy>
  <cp:revision>12</cp:revision>
  <dcterms:created xsi:type="dcterms:W3CDTF">2021-05-03T09:53:20Z</dcterms:created>
  <dcterms:modified xsi:type="dcterms:W3CDTF">2021-05-05T04:23:06Z</dcterms:modified>
</cp:coreProperties>
</file>