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96" r:id="rId3"/>
    <p:sldMasterId id="2147483708" r:id="rId4"/>
    <p:sldMasterId id="2147483732" r:id="rId5"/>
    <p:sldMasterId id="2147483744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8C62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3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22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430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081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7147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1871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2018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58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7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4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0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FA2BDB2-6AA0-4F55-AB1A-E44DFBFEF3D0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8D0413A-0A3F-44D2-8083-AF4A470607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9200" y="152400"/>
            <a:ext cx="3810000" cy="1143001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lgerian" pitchFamily="82" charset="0"/>
              </a:rPr>
              <a:t>EASY ENGLISH</a:t>
            </a:r>
            <a:br>
              <a:rPr lang="en-US" sz="4000" b="1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Algerian" pitchFamily="82" charset="0"/>
              </a:rPr>
              <a:t>GRADE 8</a:t>
            </a:r>
            <a:endParaRPr lang="en-US" sz="4000" b="1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4724400"/>
            <a:ext cx="6477000" cy="838200"/>
          </a:xfrm>
        </p:spPr>
        <p:txBody>
          <a:bodyPr>
            <a:normAutofit fontScale="62500" lnSpcReduction="20000"/>
          </a:bodyPr>
          <a:lstStyle/>
          <a:p>
            <a:r>
              <a:rPr lang="en-US" sz="3900" b="1" dirty="0" smtClean="0">
                <a:solidFill>
                  <a:srgbClr val="002060"/>
                </a:solidFill>
              </a:rPr>
              <a:t>ZONAL EDUCATION OFFICE – EMBILIPITIYA</a:t>
            </a:r>
          </a:p>
          <a:p>
            <a:r>
              <a:rPr lang="en-US" sz="2000" b="1" dirty="0" smtClean="0">
                <a:solidFill>
                  <a:srgbClr val="C00000"/>
                </a:solidFill>
              </a:rPr>
              <a:t>                                                                      Prepared by –Ms. </a:t>
            </a:r>
            <a:r>
              <a:rPr lang="en-US" sz="2000" b="1" dirty="0" err="1" smtClean="0">
                <a:solidFill>
                  <a:srgbClr val="C00000"/>
                </a:solidFill>
              </a:rPr>
              <a:t>D.A.N.Lakmali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r>
              <a:rPr lang="en-US" sz="2000" b="1" dirty="0" smtClean="0">
                <a:solidFill>
                  <a:srgbClr val="C00000"/>
                </a:solidFill>
              </a:rPr>
              <a:t>                                                                            R/</a:t>
            </a:r>
            <a:r>
              <a:rPr lang="en-US" sz="2000" b="1" dirty="0" err="1" smtClean="0">
                <a:solidFill>
                  <a:srgbClr val="C00000"/>
                </a:solidFill>
              </a:rPr>
              <a:t>Emb</a:t>
            </a:r>
            <a:r>
              <a:rPr lang="en-US" sz="2000" b="1" dirty="0" smtClean="0">
                <a:solidFill>
                  <a:srgbClr val="C00000"/>
                </a:solidFill>
              </a:rPr>
              <a:t>/ Mulendiyawala M.V.</a:t>
            </a:r>
            <a:endParaRPr lang="en-US" sz="20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41"/>
          <a:stretch/>
        </p:blipFill>
        <p:spPr>
          <a:xfrm>
            <a:off x="1143000" y="1447801"/>
            <a:ext cx="3962400" cy="2743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346332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219200"/>
            <a:ext cx="6248400" cy="4038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45292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152400"/>
            <a:ext cx="45720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smtClean="0">
                <a:solidFill>
                  <a:srgbClr val="0070C0"/>
                </a:solidFill>
                <a:ea typeface="Batang" pitchFamily="18" charset="-127"/>
              </a:rPr>
              <a:t>UNIT – 03</a:t>
            </a:r>
            <a:br>
              <a:rPr lang="en-US" sz="3600" b="1" dirty="0" smtClean="0">
                <a:solidFill>
                  <a:srgbClr val="0070C0"/>
                </a:solidFill>
                <a:ea typeface="Batang" pitchFamily="18" charset="-127"/>
              </a:rPr>
            </a:br>
            <a:r>
              <a:rPr lang="en-US" sz="3600" b="1" dirty="0" smtClean="0">
                <a:solidFill>
                  <a:srgbClr val="0070C0"/>
                </a:solidFill>
                <a:ea typeface="Batang" pitchFamily="18" charset="-127"/>
              </a:rPr>
              <a:t>LET’S BE CONSIDERATE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419600"/>
            <a:ext cx="6172200" cy="1371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C0066"/>
                </a:solidFill>
              </a:rPr>
              <a:t>Activity – 3.3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C0066"/>
                </a:solidFill>
              </a:rPr>
              <a:t>Competency level – Uses conjunctions appropriately.</a:t>
            </a:r>
            <a:endParaRPr lang="en-US" dirty="0">
              <a:solidFill>
                <a:srgbClr val="CC006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828799"/>
            <a:ext cx="2143125" cy="2143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895475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03215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533400"/>
            <a:ext cx="57912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Let’s learn conjunctions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34291" y="1752600"/>
            <a:ext cx="2895600" cy="1066800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fat  - one word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Short – one word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Fat and short </a:t>
            </a:r>
            <a:r>
              <a:rPr lang="en-US" b="1" dirty="0" smtClean="0">
                <a:solidFill>
                  <a:srgbClr val="00B050"/>
                </a:solidFill>
              </a:rPr>
              <a:t>– two words.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72000" y="1752600"/>
            <a:ext cx="4114800" cy="1066800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The boy – one phrase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The old lady – one phrase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The boy and the old lady – </a:t>
            </a:r>
            <a:r>
              <a:rPr lang="en-US" b="1" dirty="0" smtClean="0">
                <a:solidFill>
                  <a:srgbClr val="00B050"/>
                </a:solidFill>
              </a:rPr>
              <a:t>two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phrases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81200" y="3276600"/>
            <a:ext cx="3810000" cy="1371600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Waruni is poor- one clause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She is happy- one clause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Waruni is poor but she is happy.- </a:t>
            </a:r>
            <a:r>
              <a:rPr lang="en-US" b="1" dirty="0" smtClean="0">
                <a:solidFill>
                  <a:srgbClr val="00B050"/>
                </a:solidFill>
              </a:rPr>
              <a:t>two clauses.</a:t>
            </a:r>
          </a:p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1054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A conjunction is </a:t>
            </a: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word that links two words, two phrases, or two clauses.</a:t>
            </a:r>
            <a:endParaRPr lang="en-US" sz="2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475" y="3117273"/>
            <a:ext cx="1838325" cy="1838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37830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026" y="381000"/>
            <a:ext cx="4298374" cy="8382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There are three types of conjunctions. 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0400" y="1562311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conjunctions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343400" y="2099596"/>
            <a:ext cx="0" cy="429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47800" y="2514600"/>
            <a:ext cx="617220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447800" y="2514600"/>
            <a:ext cx="0" cy="4572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343400" y="2514600"/>
            <a:ext cx="0" cy="5334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620000" y="2514600"/>
            <a:ext cx="0" cy="53340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18654" y="3352800"/>
            <a:ext cx="1738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Coordinating conjunctions.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86200" y="33528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Correlating conjunctions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58000" y="3352800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Subordinating  conjunctions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600" y="4079612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2060"/>
                </a:solidFill>
              </a:rPr>
              <a:t>Eg</a:t>
            </a:r>
            <a:r>
              <a:rPr lang="en-US" dirty="0" smtClean="0">
                <a:solidFill>
                  <a:srgbClr val="002060"/>
                </a:solidFill>
              </a:rPr>
              <a:t>. And, but, then, yet etc..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00400" y="4079612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2060"/>
                </a:solidFill>
              </a:rPr>
              <a:t>Eg</a:t>
            </a:r>
            <a:r>
              <a:rPr lang="en-US" dirty="0" smtClean="0">
                <a:solidFill>
                  <a:srgbClr val="002060"/>
                </a:solidFill>
              </a:rPr>
              <a:t>. Either- or, neither-nor etc..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0" y="4079612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2060"/>
                </a:solidFill>
              </a:rPr>
              <a:t>Eg</a:t>
            </a:r>
            <a:r>
              <a:rPr lang="en-US" dirty="0" smtClean="0">
                <a:solidFill>
                  <a:srgbClr val="002060"/>
                </a:solidFill>
              </a:rPr>
              <a:t>. Although, while, unless etc..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01"/>
          <a:stretch/>
        </p:blipFill>
        <p:spPr>
          <a:xfrm>
            <a:off x="6591300" y="94805"/>
            <a:ext cx="2057400" cy="18863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36009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655" y="4572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As well as, conjunctions can also be classified according the meaning they convey.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057400"/>
            <a:ext cx="7467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00B050"/>
                </a:solidFill>
              </a:rPr>
              <a:t>Conjunctions of time </a:t>
            </a:r>
            <a:r>
              <a:rPr lang="en-US" sz="2000" dirty="0" smtClean="0">
                <a:solidFill>
                  <a:srgbClr val="FF0000"/>
                </a:solidFill>
              </a:rPr>
              <a:t>–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before, after, when etc..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00B050"/>
                </a:solidFill>
              </a:rPr>
              <a:t>Conjunctions of addition –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and, also, too etc..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Conjunctions of reason –</a:t>
            </a:r>
            <a:r>
              <a:rPr lang="en-US" sz="2000" b="1" dirty="0" smtClean="0">
                <a:solidFill>
                  <a:srgbClr val="002060"/>
                </a:solidFill>
              </a:rPr>
              <a:t>because, as, since, for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00B050"/>
                </a:solidFill>
              </a:rPr>
              <a:t>Conjunctions of contrast – 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but, although etc..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Conjunctions of result – </a:t>
            </a:r>
            <a:r>
              <a:rPr lang="en-US" sz="2000" b="1" dirty="0" smtClean="0">
                <a:solidFill>
                  <a:srgbClr val="C00000"/>
                </a:solidFill>
              </a:rPr>
              <a:t>so, so…that etc…</a:t>
            </a:r>
            <a:endParaRPr lang="en-US" sz="2000" b="1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4471912"/>
            <a:ext cx="2457450" cy="1857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82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6743700" cy="741218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 Rounded MT Bold" pitchFamily="34" charset="0"/>
              </a:rPr>
              <a:t>Let’s learn conjunctions of reason</a:t>
            </a:r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</a:rPr>
              <a:t>.</a:t>
            </a:r>
            <a:endParaRPr lang="en-US" sz="28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295400"/>
            <a:ext cx="6705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Since</a:t>
            </a:r>
          </a:p>
          <a:p>
            <a:r>
              <a:rPr lang="en-US" sz="2400" b="1" dirty="0" err="1" smtClean="0">
                <a:solidFill>
                  <a:schemeClr val="accent1"/>
                </a:solidFill>
              </a:rPr>
              <a:t>Eg</a:t>
            </a:r>
            <a:r>
              <a:rPr lang="en-US" sz="2400" b="1" dirty="0" smtClean="0">
                <a:solidFill>
                  <a:schemeClr val="accent1"/>
                </a:solidFill>
              </a:rPr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accent1"/>
                </a:solidFill>
              </a:rPr>
              <a:t>I have been very busy </a:t>
            </a:r>
            <a:r>
              <a:rPr lang="en-US" sz="2400" b="1" dirty="0" smtClean="0">
                <a:solidFill>
                  <a:srgbClr val="FFC000"/>
                </a:solidFill>
              </a:rPr>
              <a:t>since</a:t>
            </a:r>
            <a:r>
              <a:rPr lang="en-US" sz="2400" b="1" dirty="0" smtClean="0">
                <a:solidFill>
                  <a:schemeClr val="accent1"/>
                </a:solidFill>
              </a:rPr>
              <a:t> I started my new job.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accent1"/>
                </a:solidFill>
              </a:rPr>
              <a:t>I’ll stay home and watch a film </a:t>
            </a:r>
            <a:r>
              <a:rPr lang="en-US" sz="2400" b="1" dirty="0" smtClean="0">
                <a:solidFill>
                  <a:srgbClr val="FFC000"/>
                </a:solidFill>
              </a:rPr>
              <a:t>since</a:t>
            </a:r>
            <a:r>
              <a:rPr lang="en-US" sz="2400" b="1" dirty="0" smtClean="0">
                <a:solidFill>
                  <a:schemeClr val="accent1"/>
                </a:solidFill>
              </a:rPr>
              <a:t> it’s raining</a:t>
            </a:r>
            <a:r>
              <a:rPr lang="en-US" sz="2400" dirty="0" smtClean="0"/>
              <a:t>. 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13509" y="3810000"/>
            <a:ext cx="54586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As</a:t>
            </a:r>
          </a:p>
          <a:p>
            <a:r>
              <a:rPr lang="en-US" dirty="0" err="1" smtClean="0">
                <a:solidFill>
                  <a:schemeClr val="accent1"/>
                </a:solidFill>
              </a:rPr>
              <a:t>Eg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</a:rPr>
              <a:t>She may need some help</a:t>
            </a:r>
            <a:r>
              <a:rPr lang="en-US" sz="2400" b="1" dirty="0" smtClean="0">
                <a:solidFill>
                  <a:srgbClr val="00B050"/>
                </a:solidFill>
              </a:rPr>
              <a:t> as </a:t>
            </a:r>
            <a:r>
              <a:rPr lang="en-US" sz="2400" b="1" dirty="0" smtClean="0">
                <a:solidFill>
                  <a:schemeClr val="accent1"/>
                </a:solidFill>
              </a:rPr>
              <a:t>she’s new.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/>
                </a:solidFill>
              </a:rPr>
              <a:t>They did </a:t>
            </a:r>
            <a:r>
              <a:rPr lang="en-US" sz="2400" b="1" dirty="0" smtClean="0">
                <a:solidFill>
                  <a:srgbClr val="00B050"/>
                </a:solidFill>
              </a:rPr>
              <a:t>as</a:t>
            </a:r>
            <a:r>
              <a:rPr lang="en-US" sz="2400" b="1" dirty="0" smtClean="0">
                <a:solidFill>
                  <a:schemeClr val="accent1"/>
                </a:solidFill>
              </a:rPr>
              <a:t> I had asked.</a:t>
            </a:r>
          </a:p>
          <a:p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" y="5858846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We use </a:t>
            </a:r>
            <a:r>
              <a:rPr lang="en-US" sz="2800" b="1" dirty="0" smtClean="0">
                <a:solidFill>
                  <a:srgbClr val="FF0000"/>
                </a:solidFill>
              </a:rPr>
              <a:t>since ,as </a:t>
            </a:r>
            <a:r>
              <a:rPr lang="en-US" sz="2800" b="1" dirty="0" smtClean="0">
                <a:solidFill>
                  <a:srgbClr val="00B050"/>
                </a:solidFill>
              </a:rPr>
              <a:t>to give reason for something</a:t>
            </a:r>
            <a:r>
              <a:rPr lang="en-US" sz="2800" dirty="0" smtClean="0">
                <a:solidFill>
                  <a:srgbClr val="00B050"/>
                </a:solidFill>
              </a:rPr>
              <a:t>.</a:t>
            </a:r>
            <a:endParaRPr lang="en-US" sz="2800" dirty="0">
              <a:solidFill>
                <a:srgbClr val="00B05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838201"/>
            <a:ext cx="1752600" cy="1981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48547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6553200" cy="762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Join two sentences using “since” and “as”.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41753"/>
              </p:ext>
            </p:extLst>
          </p:nvPr>
        </p:nvGraphicFramePr>
        <p:xfrm>
          <a:off x="1524000" y="1397000"/>
          <a:ext cx="6096000" cy="3032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 don’t want to interfere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will balance the bio diversity.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 hurried 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It’s not my responsibility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 must look after your grand father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She woke up late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 must plant more trees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 is helpless.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She missed the school bus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There was so much work to do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4724400"/>
            <a:ext cx="77724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>
                <a:solidFill>
                  <a:srgbClr val="7030A0"/>
                </a:solidFill>
              </a:rPr>
              <a:t>Eg</a:t>
            </a:r>
            <a:r>
              <a:rPr lang="en-US" b="1" dirty="0" smtClean="0">
                <a:solidFill>
                  <a:srgbClr val="7030A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I don’t want to interfere </a:t>
            </a:r>
            <a:r>
              <a:rPr lang="en-US" b="1" dirty="0" smtClean="0">
                <a:solidFill>
                  <a:srgbClr val="FF0000"/>
                </a:solidFill>
              </a:rPr>
              <a:t>as </a:t>
            </a:r>
            <a:r>
              <a:rPr lang="en-US" b="1" dirty="0" smtClean="0">
                <a:solidFill>
                  <a:srgbClr val="7030A0"/>
                </a:solidFill>
              </a:rPr>
              <a:t>it is not my responsibility.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Since</a:t>
            </a:r>
            <a:r>
              <a:rPr lang="en-US" b="1" dirty="0" smtClean="0">
                <a:solidFill>
                  <a:srgbClr val="7030A0"/>
                </a:solidFill>
              </a:rPr>
              <a:t> it is not my responsibility I don’t want to interfere. 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4648200"/>
            <a:ext cx="1685925" cy="1685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72034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5943600" cy="8683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Let’s learn conjunctions of result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So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Eg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2060"/>
                </a:solidFill>
              </a:rPr>
              <a:t>It was still painful , </a:t>
            </a:r>
            <a:r>
              <a:rPr lang="en-US" sz="2600" dirty="0" smtClean="0">
                <a:solidFill>
                  <a:srgbClr val="C00000"/>
                </a:solidFill>
              </a:rPr>
              <a:t>so</a:t>
            </a:r>
            <a:r>
              <a:rPr lang="en-US" sz="2600" dirty="0" smtClean="0">
                <a:solidFill>
                  <a:srgbClr val="002060"/>
                </a:solidFill>
              </a:rPr>
              <a:t> I went to see a doctor.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2060"/>
                </a:solidFill>
              </a:rPr>
              <a:t>The programme has been well organized, </a:t>
            </a:r>
            <a:r>
              <a:rPr lang="en-US" sz="2600" dirty="0" smtClean="0">
                <a:solidFill>
                  <a:srgbClr val="C00000"/>
                </a:solidFill>
              </a:rPr>
              <a:t>so</a:t>
            </a:r>
            <a:r>
              <a:rPr lang="en-US" sz="2600" dirty="0" smtClean="0">
                <a:solidFill>
                  <a:srgbClr val="002060"/>
                </a:solidFill>
              </a:rPr>
              <a:t> none of the talk overlap.</a:t>
            </a:r>
            <a:endParaRPr lang="en-US" sz="26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52578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My dear children, do not forget to put a comma before the conjunction</a:t>
            </a:r>
            <a:r>
              <a:rPr lang="en-US" sz="2400" dirty="0" smtClean="0">
                <a:solidFill>
                  <a:srgbClr val="00B0F0"/>
                </a:solidFill>
              </a:rPr>
              <a:t>.</a:t>
            </a:r>
            <a:endParaRPr lang="en-US" sz="2400" dirty="0">
              <a:solidFill>
                <a:srgbClr val="00B0F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964" y="838200"/>
            <a:ext cx="1872961" cy="187296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76308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5715000" cy="5635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Join two sentences using “so”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29320"/>
              </p:ext>
            </p:extLst>
          </p:nvPr>
        </p:nvGraphicFramePr>
        <p:xfrm>
          <a:off x="609600" y="1295400"/>
          <a:ext cx="6096000" cy="308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It’s raining heavily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I have stopped eating chocolate.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I gave you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a map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I phoned the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police.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908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The engine drivers were on a strike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You wouldn’t get lost.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I’m on a diet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The railway station was</a:t>
                      </a:r>
                      <a:r>
                        <a:rPr lang="en-US" baseline="0" dirty="0" smtClean="0">
                          <a:solidFill>
                            <a:srgbClr val="002060"/>
                          </a:solidFill>
                        </a:rPr>
                        <a:t> crowded with people.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I saw a robbery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The river is in flood.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5181600"/>
            <a:ext cx="571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Eg</a:t>
            </a:r>
            <a:r>
              <a:rPr lang="en-US" b="1" dirty="0" smtClean="0">
                <a:solidFill>
                  <a:srgbClr val="C00000"/>
                </a:solidFill>
              </a:rPr>
              <a:t>-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It’s raining heavily, so the river is in flood.</a:t>
            </a:r>
            <a:endParaRPr lang="en-US" sz="2400" b="1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022" y="4267200"/>
            <a:ext cx="1940553" cy="16530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1271261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Slipstream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491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Office Theme</vt:lpstr>
      <vt:lpstr>Concourse</vt:lpstr>
      <vt:lpstr>Urban</vt:lpstr>
      <vt:lpstr>Apex</vt:lpstr>
      <vt:lpstr>Slipstream</vt:lpstr>
      <vt:lpstr>Thatch</vt:lpstr>
      <vt:lpstr>EASY ENGLISH GRADE 8</vt:lpstr>
      <vt:lpstr>  UNIT – 03 LET’S BE CONSIDERATE   </vt:lpstr>
      <vt:lpstr>Let’s learn conjunctions.</vt:lpstr>
      <vt:lpstr>There are three types of conjunctions. </vt:lpstr>
      <vt:lpstr>PowerPoint Presentation</vt:lpstr>
      <vt:lpstr>Let’s learn conjunctions of reason.</vt:lpstr>
      <vt:lpstr>Join two sentences using “since” and “as”.</vt:lpstr>
      <vt:lpstr>Let’s learn conjunctions of result</vt:lpstr>
      <vt:lpstr>Join two sentences using “so”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MY PLUS</cp:lastModifiedBy>
  <cp:revision>50</cp:revision>
  <dcterms:created xsi:type="dcterms:W3CDTF">2021-01-03T08:06:59Z</dcterms:created>
  <dcterms:modified xsi:type="dcterms:W3CDTF">2021-01-08T10:48:52Z</dcterms:modified>
</cp:coreProperties>
</file>