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978" r:id="rId1"/>
    <p:sldMasterId id="2147483979" r:id="rId2"/>
    <p:sldMasterId id="2147483980" r:id="rId3"/>
    <p:sldMasterId id="2147483981" r:id="rId4"/>
    <p:sldMasterId id="2147483982" r:id="rId5"/>
    <p:sldMasterId id="2147483983" r:id="rId6"/>
    <p:sldMasterId id="2147483984" r:id="rId7"/>
    <p:sldMasterId id="2147483985" r:id="rId8"/>
    <p:sldMasterId id="2147483986" r:id="rId9"/>
    <p:sldMasterId id="2147483987" r:id="rId10"/>
    <p:sldMasterId id="2147483988" r:id="rId11"/>
    <p:sldMasterId id="2147483989" r:id="rId12"/>
    <p:sldMasterId id="2147483990" r:id="rId13"/>
    <p:sldMasterId id="2147483991" r:id="rId14"/>
    <p:sldMasterId id="2147483992" r:id="rId15"/>
    <p:sldMasterId id="2147483993" r:id="rId16"/>
    <p:sldMasterId id="2147483994" r:id="rId17"/>
    <p:sldMasterId id="2147483995" r:id="rId18"/>
  </p:sldMasterIdLst>
  <p:notesMasterIdLst>
    <p:notesMasterId r:id="rId33"/>
  </p:notesMasterIdLst>
  <p:sldIdLst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</p:sldIdLst>
  <p:sldSz cx="12192000" cy="6858000"/>
  <p:notesSz cx="6858000" cy="9144000"/>
  <p:defaultTextStyle>
    <a:lvl1pPr marL="0" indent="0" algn="l" eaLnBrk="1" fontAlgn="base" latinLnBrk="1" hangingPunct="1">
      <a:buFontTx/>
      <a:buNone/>
      <a:defRPr sz="1800" b="0">
        <a:solidFill>
          <a:srgbClr val="000000"/>
        </a:solidFill>
        <a:latin typeface="Arial" charset="0"/>
        <a:ea typeface="Arial" charset="0"/>
      </a:defRPr>
    </a:lvl1pPr>
    <a:lvl2pPr marL="457200" indent="0" algn="l" eaLnBrk="1" fontAlgn="base" latinLnBrk="1" hangingPunct="1">
      <a:buFontTx/>
      <a:buNone/>
      <a:defRPr sz="1800" b="0">
        <a:solidFill>
          <a:srgbClr val="000000"/>
        </a:solidFill>
        <a:latin typeface="Arial" charset="0"/>
        <a:ea typeface="Arial" charset="0"/>
      </a:defRPr>
    </a:lvl2pPr>
    <a:lvl3pPr marL="914400" indent="0" algn="l" eaLnBrk="1" fontAlgn="base" latinLnBrk="1" hangingPunct="1">
      <a:buFontTx/>
      <a:buNone/>
      <a:defRPr sz="1800" b="0">
        <a:solidFill>
          <a:srgbClr val="000000"/>
        </a:solidFill>
        <a:latin typeface="Arial" charset="0"/>
        <a:ea typeface="Arial" charset="0"/>
      </a:defRPr>
    </a:lvl3pPr>
    <a:lvl4pPr marL="1371600" indent="0" algn="l" eaLnBrk="1" fontAlgn="base" latinLnBrk="1" hangingPunct="1">
      <a:buFontTx/>
      <a:buNone/>
      <a:defRPr sz="1800" b="0">
        <a:solidFill>
          <a:srgbClr val="000000"/>
        </a:solidFill>
        <a:latin typeface="Arial" charset="0"/>
        <a:ea typeface="Arial" charset="0"/>
      </a:defRPr>
    </a:lvl4pPr>
    <a:lvl5pPr marL="1828800" indent="0" algn="l" eaLnBrk="1" fontAlgn="base" latinLnBrk="1" hangingPunct="1">
      <a:buFontTx/>
      <a:buNone/>
      <a:defRPr sz="1800" b="0">
        <a:solidFill>
          <a:srgbClr val="000000"/>
        </a:solidFill>
        <a:latin typeface="Arial" charset="0"/>
        <a:ea typeface="Arial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0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6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vert="horz" lIns="91492" tIns="45745" rIns="91492" bIns="45745" anchor="t"/>
          <a:lstStyle/>
          <a:p>
            <a:pPr lvl="0" algn="l"/>
            <a:endParaRPr lang="en-US" altLang="en-US" sz="1100"/>
          </a:p>
        </p:txBody>
      </p:sp>
      <p:sp>
        <p:nvSpPr>
          <p:cNvPr id="1049147" name="Rectangle 3"/>
          <p:cNvSpPr>
            <a:spLocks noGrp="1"/>
          </p:cNvSpPr>
          <p:nvPr>
            <p:ph type="dt" idx="1"/>
          </p:nvPr>
        </p:nvSpPr>
        <p:spPr>
          <a:xfrm>
            <a:off x="4021137" y="0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vert="horz" lIns="91492" tIns="45745" rIns="91492" bIns="45745" anchor="t"/>
          <a:lstStyle/>
          <a:p>
            <a:pPr lvl="0" algn="r"/>
            <a:endParaRPr lang="en-US" altLang="en-US" sz="1100"/>
          </a:p>
        </p:txBody>
      </p:sp>
      <p:sp>
        <p:nvSpPr>
          <p:cNvPr id="1049148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100" cy="3838575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/>
          <a:p>
            <a:endParaRPr/>
          </a:p>
        </p:txBody>
      </p:sp>
      <p:sp>
        <p:nvSpPr>
          <p:cNvPr id="1049149" name="Rectangle 5"/>
          <p:cNvSpPr>
            <a:spLocks noGrp="1"/>
          </p:cNvSpPr>
          <p:nvPr>
            <p:ph type="body" sz="quarter" idx="3"/>
          </p:nvPr>
        </p:nvSpPr>
        <p:spPr>
          <a:xfrm>
            <a:off x="709612" y="4862512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vert="horz" lIns="91492" tIns="45745" rIns="91492" bIns="45745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9150" name="Rectangle 6"/>
          <p:cNvSpPr>
            <a:spLocks noGrp="1"/>
          </p:cNvSpPr>
          <p:nvPr>
            <p:ph type="ftr" sz="quarter" idx="4"/>
          </p:nvPr>
        </p:nvSpPr>
        <p:spPr>
          <a:xfrm>
            <a:off x="0" y="9720262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vert="horz" lIns="91492" tIns="45745" rIns="91492" bIns="45745" anchor="b"/>
          <a:lstStyle/>
          <a:p>
            <a:pPr lvl="0" algn="l"/>
            <a:endParaRPr lang="en-US" altLang="en-US" sz="1100"/>
          </a:p>
        </p:txBody>
      </p:sp>
      <p:sp>
        <p:nvSpPr>
          <p:cNvPr id="1049151" name="Rectangle 7"/>
          <p:cNvSpPr>
            <a:spLocks noGrp="1"/>
          </p:cNvSpPr>
          <p:nvPr>
            <p:ph type="sldNum" sz="quarter" idx="5"/>
          </p:nvPr>
        </p:nvSpPr>
        <p:spPr>
          <a:xfrm>
            <a:off x="4021137" y="9720262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vert="horz" lIns="91492" tIns="45745" rIns="91492" bIns="45745" anchor="b"/>
          <a:lstStyle/>
          <a:p>
            <a:pPr lvl="0" algn="r"/>
            <a:fld id="{566ABCEB-ACFC-4714-9973-3DA970169C29}" type="slidenum">
              <a:rPr lang="en-US" altLang="en-US" sz="1100"/>
              <a:pPr lvl="0" algn="r"/>
              <a:t>‹#›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000705588"/>
      </p:ext>
    </p:extLst>
  </p:cSld>
  <p:clrMap bg1="dk1" tx1="dk1" bg2="dk1" tx2="dk1" accent1="dk1" accent2="dk1" accent3="dk1" accent4="dk1" accent5="dk1" accent6="dk1" hlink="dk1" folHlink="dk1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3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902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5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2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5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884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4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5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4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5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57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4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5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6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6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62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4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4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6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66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4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6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6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4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7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4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5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2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7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4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8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887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7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8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7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87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7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8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9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9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92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7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7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9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96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7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9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9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7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0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7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0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7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1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890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0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1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0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1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17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0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1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2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22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0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0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2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26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0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2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2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90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0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3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0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4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893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3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5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46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3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4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49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3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5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5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5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54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3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3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2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5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58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3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6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6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93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6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3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3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7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896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7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6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6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7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6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5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76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6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7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6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7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79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6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7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6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8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8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8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84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6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7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6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6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7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6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2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2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7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6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8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88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6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7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6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9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9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96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7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6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9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6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7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6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6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7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6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0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899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0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9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9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0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9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5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06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9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0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9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0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09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9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0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9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1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1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14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9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0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9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2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9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9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0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9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0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9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1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18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9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0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9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2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2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99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0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9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2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9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0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9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2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9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0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9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6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905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5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5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5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5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66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5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5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6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69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5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5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7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7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7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74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5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5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5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5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5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7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78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5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5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8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8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05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5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8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5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5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8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5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5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9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5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96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9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99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10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10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10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104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10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108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1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11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1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1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12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91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1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3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3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5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126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1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12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129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1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13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13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13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134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1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1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13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138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1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14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14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1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14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1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14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1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2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6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3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4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4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5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4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47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4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5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2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5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36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2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5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6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6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7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7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7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77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7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8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8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82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3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39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2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8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86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8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8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9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0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0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0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07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0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1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12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4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4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4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44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2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1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16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1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1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2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2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3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3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3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37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2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3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4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42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4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46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4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4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5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5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6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6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6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67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6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7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7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72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7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76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7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7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8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8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9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4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48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902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9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9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97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9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0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0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02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0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06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0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0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2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881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905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905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02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1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2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1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2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27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1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2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3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32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1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1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3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36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1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3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83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1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4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1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84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81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026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9027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902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9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5" name="Picture 9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44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8845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884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88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7" name="Picture 9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74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8875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887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7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88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9" name="Picture 7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04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8905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890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0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890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1" name="Picture 10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34" name="TextBox 12"/>
          <p:cNvSpPr/>
          <p:nvPr/>
        </p:nvSpPr>
        <p:spPr>
          <a:xfrm>
            <a:off x="1001712" y="754062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00"/>
                </a:solidFill>
              </a:rPr>
              <a:t>“</a:t>
            </a:r>
          </a:p>
        </p:txBody>
      </p:sp>
      <p:sp>
        <p:nvSpPr>
          <p:cNvPr id="1048935" name="TextBox 13"/>
          <p:cNvSpPr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1048936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8937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893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89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3" name="Picture 7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66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8967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896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6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897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5" name="Picture 12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96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8997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899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99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900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8" name="Picture 15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056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9057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905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5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90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0" name="Picture 7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086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9087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2" name="Picture 8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116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9117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911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91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91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Picture 6" descr="Droplets-HD-Title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7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8588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Picture 2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3" name="Picture 8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64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8665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Picture 9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94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8695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7" name="Picture 14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24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8725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9" name="Picture 7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54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8755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1" name="Picture 6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84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8785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0">
              <a:srgbClr val="FFFFFF">
                <a:alpha val="100000"/>
              </a:srgbClr>
            </a:gs>
            <a:gs pos="100000">
              <a:srgbClr val="B8B8B8">
                <a:alpha val="100000"/>
              </a:srgbClr>
            </a:gs>
            <a:gs pos="100000">
              <a:srgbClr val="B8B8B8">
                <a:alpha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 descr="\\DROBO-FS\QuickDrops\JB\PPTX NG\Droplets\LightingOverlay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3" name="Picture 10" descr="Droplets-HD-Content-R1d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14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48815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8816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datetime1">
              <a:rPr lang="en-US" altLang="en-US" sz="700">
                <a:solidFill>
                  <a:srgbClr val="000000"/>
                </a:solidFill>
              </a:rPr>
              <a:pPr lvl="0" algn="r"/>
              <a:t>6/29/2021</a:t>
            </a:fld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10488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l"/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88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763587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 algn="r"/>
            <a:fld id="{566ABCEB-ACFC-4714-9973-3DA970169C29}" type="slidenum">
              <a:rPr lang="en-US" altLang="en-US" sz="700">
                <a:solidFill>
                  <a:srgbClr val="000000"/>
                </a:solidFill>
              </a:rPr>
              <a:pPr lvl="0" algn="r"/>
              <a:t>‹#›</a:t>
            </a:fld>
            <a:endParaRPr lang="en-US" altLang="en-US"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hf sldNum="0" hdr="0" ftr="0" dt="0"/>
  <p:txStyles>
    <p:titleStyle>
      <a:lvl1pPr marL="0" indent="0" algn="ctr" eaLnBrk="1" fontAlgn="base" latinLnBrk="1" hangingPunct="1">
        <a:lnSpc>
          <a:spcPct val="90000"/>
        </a:lnSpc>
        <a:spcBef>
          <a:spcPct val="0"/>
        </a:spcBef>
        <a:buFontTx/>
        <a:buNone/>
        <a:defRPr sz="3600" b="0" baseline="0">
          <a:solidFill>
            <a:srgbClr val="000000"/>
          </a:solidFill>
          <a:latin typeface="Tw Cen MT"/>
          <a:ea typeface="Tw Cen MT"/>
        </a:defRPr>
      </a:lvl1pPr>
    </p:titleStyle>
    <p:bodyStyle>
      <a:lvl1pPr marL="228600" indent="-228600" algn="l" eaLnBrk="1" fontAlgn="base" latinLnBrk="1" hangingPunct="1">
        <a:lnSpc>
          <a:spcPct val="120000"/>
        </a:lnSpc>
        <a:spcBef>
          <a:spcPts val="1000"/>
        </a:spcBef>
        <a:buClr>
          <a:srgbClr val="000000"/>
        </a:buClr>
        <a:buFont typeface="Arial" pitchFamily="34" charset="0"/>
        <a:buChar char="•"/>
        <a:defRPr sz="2000" b="0" baseline="0">
          <a:solidFill>
            <a:srgbClr val="000000"/>
          </a:solidFill>
          <a:latin typeface="Tw Cen MT"/>
          <a:ea typeface="Tw Cen MT"/>
        </a:defRPr>
      </a:lvl1pPr>
      <a:lvl2pPr marL="6858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800" b="0" baseline="0">
          <a:solidFill>
            <a:srgbClr val="000000"/>
          </a:solidFill>
          <a:latin typeface="Tw Cen MT"/>
          <a:ea typeface="Tw Cen MT"/>
        </a:defRPr>
      </a:lvl2pPr>
      <a:lvl3pPr marL="11430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600" b="0" baseline="0">
          <a:solidFill>
            <a:srgbClr val="000000"/>
          </a:solidFill>
          <a:latin typeface="Tw Cen MT"/>
          <a:ea typeface="Tw Cen MT"/>
        </a:defRPr>
      </a:lvl3pPr>
      <a:lvl4pPr marL="16002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4pPr>
      <a:lvl5pPr marL="2057400" indent="-228600" algn="l" eaLnBrk="1" fontAlgn="base" latinLnBrk="1" hangingPunct="1">
        <a:lnSpc>
          <a:spcPct val="120000"/>
        </a:lnSpc>
        <a:spcBef>
          <a:spcPts val="500"/>
        </a:spcBef>
        <a:buClr>
          <a:srgbClr val="000000"/>
        </a:buClr>
        <a:buFont typeface="Arial" pitchFamily="34" charset="0"/>
        <a:buChar char="•"/>
        <a:defRPr sz="1400" b="0" baseline="0">
          <a:solidFill>
            <a:srgbClr val="000000"/>
          </a:solidFill>
          <a:latin typeface="Tw Cen MT"/>
          <a:ea typeface="Tw Cen MT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Tw Cen MT"/>
          <a:ea typeface="Tw Cen MT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N4EzMz7gtQU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ctrTitle"/>
          </p:nvPr>
        </p:nvSpPr>
        <p:spPr>
          <a:xfrm>
            <a:off x="2095500" y="925512"/>
            <a:ext cx="7626350" cy="25034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>
            <a:lvl1pPr marL="0" indent="0" algn="ctr" eaLnBrk="1" fontAlgn="base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sz="36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</a:lstStyle>
          <a:p>
            <a:pPr lvl="0"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i-LK" altLang="en-US" sz="6600" b="1" baseline="0" dirty="0">
                <a:solidFill>
                  <a:srgbClr val="CE6633"/>
                </a:solidFill>
                <a:latin typeface="Tw Cen MT"/>
                <a:ea typeface="Tw Cen MT"/>
              </a:rPr>
              <a:t>නාට්‍යමය අවස්ථා  </a:t>
            </a:r>
            <a:r>
              <a:rPr lang="en-US" altLang="en-US" sz="6600" b="1" baseline="0" dirty="0" smtClean="0">
                <a:solidFill>
                  <a:srgbClr val="CE6633"/>
                </a:solidFill>
                <a:latin typeface="Tw Cen MT"/>
                <a:ea typeface="Tw Cen MT"/>
              </a:rPr>
              <a:t>    </a:t>
            </a:r>
            <a:r>
              <a:rPr lang="si-LK" altLang="en-US" sz="6600" b="1" baseline="0" dirty="0" smtClean="0">
                <a:solidFill>
                  <a:srgbClr val="CE6633"/>
                </a:solidFill>
                <a:latin typeface="Tw Cen MT"/>
                <a:ea typeface="Tw Cen MT"/>
              </a:rPr>
              <a:t>හද</a:t>
            </a:r>
            <a:r>
              <a:rPr lang="si-LK" altLang="en-US" sz="6600" b="1" baseline="0" dirty="0">
                <a:solidFill>
                  <a:srgbClr val="CE6633"/>
                </a:solidFill>
                <a:latin typeface="Tw Cen MT"/>
                <a:ea typeface="Tw Cen MT"/>
              </a:rPr>
              <a:t>ුනාගැනීම</a:t>
            </a:r>
            <a:r>
              <a:rPr lang="si-LK" altLang="en-US" sz="5400" b="1" baseline="0" dirty="0">
                <a:solidFill>
                  <a:srgbClr val="CE6633"/>
                </a:solidFill>
                <a:latin typeface="Tw Cen MT"/>
                <a:ea typeface="Tw Cen MT"/>
              </a:rPr>
              <a:t> </a:t>
            </a:r>
          </a:p>
        </p:txBody>
      </p:sp>
      <p:sp>
        <p:nvSpPr>
          <p:cNvPr id="1048593" name="Subtitle 2"/>
          <p:cNvSpPr>
            <a:spLocks noGrp="1"/>
          </p:cNvSpPr>
          <p:nvPr>
            <p:ph type="subTitle" idx="1"/>
          </p:nvPr>
        </p:nvSpPr>
        <p:spPr>
          <a:xfrm>
            <a:off x="5313362" y="4678362"/>
            <a:ext cx="6335712" cy="11652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eaLnBrk="1" fontAlgn="base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  <a:defRPr sz="20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6858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800" b="0" baseline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11430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600" b="0" baseline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6002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20574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marL="0" lvl="0" indent="0" algn="ctr" eaLnBrk="1" latinLnBrk="1" hangingPunct="1">
              <a:lnSpc>
                <a:spcPct val="80000"/>
              </a:lnSpc>
              <a:buFontTx/>
              <a:buNone/>
            </a:pPr>
            <a:r>
              <a:rPr lang="si-LK" altLang="en-US" sz="1900" b="1">
                <a:solidFill>
                  <a:srgbClr val="FF9900"/>
                </a:solidFill>
                <a:latin typeface="Tw Cen MT"/>
                <a:ea typeface="Tw Cen MT"/>
              </a:rPr>
              <a:t>ජී</a:t>
            </a:r>
            <a:r>
              <a:rPr lang="en-US" altLang="si-LK" sz="1900" b="1">
                <a:solidFill>
                  <a:srgbClr val="FF9900"/>
                </a:solidFill>
                <a:latin typeface="Tw Cen MT"/>
                <a:ea typeface="Tw Cen MT"/>
              </a:rPr>
              <a:t>.</a:t>
            </a:r>
            <a:r>
              <a:rPr lang="si-LK" altLang="si-LK" sz="1900" b="1">
                <a:solidFill>
                  <a:srgbClr val="FF9900"/>
                </a:solidFill>
                <a:latin typeface="Tw Cen MT"/>
                <a:ea typeface="Tw Cen MT"/>
              </a:rPr>
              <a:t>ආර් </a:t>
            </a:r>
            <a:r>
              <a:rPr lang="en-US" altLang="si-LK" sz="1900" b="1">
                <a:solidFill>
                  <a:srgbClr val="FF9900"/>
                </a:solidFill>
                <a:latin typeface="Tw Cen MT"/>
                <a:ea typeface="Tw Cen MT"/>
              </a:rPr>
              <a:t>.</a:t>
            </a:r>
            <a:r>
              <a:rPr lang="si-LK" altLang="si-LK" sz="1900" b="1">
                <a:solidFill>
                  <a:srgbClr val="FF9900"/>
                </a:solidFill>
                <a:latin typeface="Tw Cen MT"/>
                <a:ea typeface="Tw Cen MT"/>
              </a:rPr>
              <a:t>එම් </a:t>
            </a:r>
            <a:r>
              <a:rPr lang="en-US" altLang="si-LK" sz="1900" b="1">
                <a:solidFill>
                  <a:srgbClr val="FF9900"/>
                </a:solidFill>
                <a:latin typeface="Tw Cen MT"/>
                <a:ea typeface="Tw Cen MT"/>
              </a:rPr>
              <a:t>.</a:t>
            </a:r>
            <a:r>
              <a:rPr lang="si-LK" altLang="si-LK" sz="1900" b="1">
                <a:solidFill>
                  <a:srgbClr val="FF9900"/>
                </a:solidFill>
                <a:latin typeface="Tw Cen MT"/>
                <a:ea typeface="Tw Cen MT"/>
              </a:rPr>
              <a:t>කේ</a:t>
            </a:r>
            <a:r>
              <a:rPr lang="en-US" altLang="si-LK" sz="1900" b="1">
                <a:solidFill>
                  <a:srgbClr val="FF9900"/>
                </a:solidFill>
                <a:latin typeface="Tw Cen MT"/>
                <a:ea typeface="Tw Cen MT"/>
              </a:rPr>
              <a:t> </a:t>
            </a:r>
            <a:r>
              <a:rPr lang="si-LK" altLang="si-LK" sz="1900" b="1">
                <a:solidFill>
                  <a:srgbClr val="FF9900"/>
                </a:solidFill>
                <a:latin typeface="Tw Cen MT"/>
                <a:ea typeface="Tw Cen MT"/>
              </a:rPr>
              <a:t>විජේරත්න </a:t>
            </a:r>
          </a:p>
          <a:p>
            <a:pPr marL="0" lvl="0" indent="0" algn="ctr" eaLnBrk="1" latinLnBrk="1" hangingPunct="1">
              <a:lnSpc>
                <a:spcPct val="80000"/>
              </a:lnSpc>
              <a:buFontTx/>
              <a:buNone/>
            </a:pPr>
            <a:r>
              <a:rPr lang="si-LK" altLang="si-LK" sz="1900" b="1">
                <a:solidFill>
                  <a:srgbClr val="FF9900"/>
                </a:solidFill>
                <a:latin typeface="Tw Cen MT"/>
                <a:ea typeface="Tw Cen MT"/>
              </a:rPr>
              <a:t>කෑ</a:t>
            </a:r>
            <a:r>
              <a:rPr lang="en-US" altLang="si-LK" sz="1900" b="1">
                <a:solidFill>
                  <a:srgbClr val="FF9900"/>
                </a:solidFill>
                <a:latin typeface="Tw Cen MT"/>
                <a:ea typeface="Tw Cen MT"/>
              </a:rPr>
              <a:t>/</a:t>
            </a:r>
            <a:r>
              <a:rPr lang="si-LK" altLang="si-LK" sz="1900" b="1">
                <a:solidFill>
                  <a:srgbClr val="FF9900"/>
                </a:solidFill>
                <a:latin typeface="Tw Cen MT"/>
                <a:ea typeface="Tw Cen MT"/>
              </a:rPr>
              <a:t>හෙට්ටිමුල්ල නව මහා විද්‍යාලය </a:t>
            </a:r>
          </a:p>
          <a:p>
            <a:pPr marL="0" lvl="0" indent="0" algn="ctr" eaLnBrk="1" latinLnBrk="1" hangingPunct="1">
              <a:lnSpc>
                <a:spcPct val="80000"/>
              </a:lnSpc>
              <a:buFontTx/>
              <a:buNone/>
            </a:pPr>
            <a:r>
              <a:rPr lang="si-LK" altLang="si-LK" sz="1900" b="1">
                <a:solidFill>
                  <a:srgbClr val="FF9900"/>
                </a:solidFill>
                <a:latin typeface="Tw Cen MT"/>
                <a:ea typeface="Tw Cen MT"/>
              </a:rPr>
              <a:t>කෑගල්ල අධ්‍යාපනය කලාපය</a:t>
            </a:r>
            <a:r>
              <a:rPr lang="si-LK" altLang="si-LK" sz="1900">
                <a:solidFill>
                  <a:srgbClr val="808080"/>
                </a:solidFill>
                <a:latin typeface="Tw Cen MT"/>
                <a:ea typeface="Tw Cen MT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eaLnBrk="1" fontAlgn="base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sz="36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</a:lstStyle>
          <a:p>
            <a:pPr lvl="0"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i-LK" altLang="en-US" baseline="0">
                <a:solidFill>
                  <a:srgbClr val="000000"/>
                </a:solidFill>
                <a:latin typeface="Tw Cen MT"/>
                <a:ea typeface="Tw Cen MT"/>
              </a:rPr>
              <a:t>ඉහත ගීතය නැරඹීමෙන් ප්‍රේක්ෂක ඔබේ සිතෙහි දෙගිඩියාවක,කුතුහලයක් ,ආතතියක් ගොඩනැගීම සිදුවෙයි.මන්දයත්,</a:t>
            </a:r>
          </a:p>
        </p:txBody>
      </p:sp>
      <p:sp>
        <p:nvSpPr>
          <p:cNvPr id="1048610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eaLnBrk="1" fontAlgn="base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  <a:defRPr sz="20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6858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800" b="0" baseline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11430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600" b="0" baseline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6002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20574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si-LK" altLang="en-US" sz="1900" baseline="0">
                <a:solidFill>
                  <a:srgbClr val="000000"/>
                </a:solidFill>
                <a:latin typeface="Tw Cen MT"/>
                <a:ea typeface="Tw Cen MT"/>
              </a:rPr>
              <a:t>ගෲෂා  දරුවා සමග වැල් පාලමෙන් වැටෙයිද?</a:t>
            </a: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si-LK" altLang="en-US" sz="1900" baseline="0">
              <a:solidFill>
                <a:srgbClr val="000000"/>
              </a:solidFill>
              <a:latin typeface="Tw Cen MT"/>
              <a:ea typeface="Tw Cen MT"/>
            </a:endParaRP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si-LK" altLang="en-US" sz="1900" baseline="0">
                <a:solidFill>
                  <a:srgbClr val="000000"/>
                </a:solidFill>
                <a:latin typeface="Tw Cen MT"/>
                <a:ea typeface="Tw Cen MT"/>
              </a:rPr>
              <a:t>පාලමෙන් එගොඩ වේවිද?</a:t>
            </a: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si-LK" altLang="en-US" sz="1900" baseline="0">
              <a:solidFill>
                <a:srgbClr val="000000"/>
              </a:solidFill>
              <a:latin typeface="Tw Cen MT"/>
              <a:ea typeface="Tw Cen MT"/>
            </a:endParaRP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si-LK" altLang="en-US" sz="1900" baseline="0">
                <a:solidFill>
                  <a:srgbClr val="000000"/>
                </a:solidFill>
                <a:latin typeface="Tw Cen MT"/>
                <a:ea typeface="Tw Cen MT"/>
              </a:rPr>
              <a:t>ඇයව සෙබළුන්ට හසුවෙයිද?</a:t>
            </a: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si-LK" altLang="en-US" sz="1900" baseline="0">
              <a:solidFill>
                <a:srgbClr val="000000"/>
              </a:solidFill>
              <a:latin typeface="Tw Cen MT"/>
              <a:ea typeface="Tw Cen MT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Tx/>
              <a:buNone/>
            </a:pPr>
            <a:r>
              <a:rPr lang="si-LK" altLang="en-US" sz="3400" baseline="0">
                <a:solidFill>
                  <a:srgbClr val="000000"/>
                </a:solidFill>
                <a:latin typeface="Tw Cen MT"/>
                <a:ea typeface="Tw Cen MT"/>
              </a:rPr>
              <a:t>එය නාට්‍යමය අවස්ථාක ලක්ෂණයකි.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3403600" y="1211262"/>
            <a:ext cx="7773987" cy="11969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eaLnBrk="1" fontAlgn="base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sz="36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</a:lstStyle>
          <a:p>
            <a:pPr lvl="0"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i-LK" altLang="en-US" sz="3300" b="1" baseline="0">
                <a:solidFill>
                  <a:srgbClr val="000000"/>
                </a:solidFill>
                <a:latin typeface="Tw Cen MT"/>
                <a:ea typeface="Tw Cen MT"/>
              </a:rPr>
              <a:t>මනමේ නාට්‍ය </a:t>
            </a:r>
          </a:p>
        </p:txBody>
      </p:sp>
      <p:pic>
        <p:nvPicPr>
          <p:cNvPr id="2097159" name="Picture 4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731962" y="1320800"/>
            <a:ext cx="3170237" cy="210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0" name="Picture 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60700" y="3533775"/>
            <a:ext cx="3035300" cy="227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1" name="Picture 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48450" y="3038475"/>
            <a:ext cx="3333750" cy="22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eaLnBrk="1" fontAlgn="base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sz="36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</a:lstStyle>
          <a:p>
            <a:pPr lvl="0"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i-LK" altLang="en-US" sz="4000" b="1" baseline="0">
                <a:solidFill>
                  <a:srgbClr val="000000"/>
                </a:solidFill>
                <a:latin typeface="Tw Cen MT"/>
                <a:ea typeface="Tw Cen MT"/>
              </a:rPr>
              <a:t>මෙහි ප්‍රතිවිරුද්ධ ක්‍රියාවලීන් දෙකක් ඇති බවට ඔබට පැහැදිලි වෙයි.එමගින්,</a:t>
            </a:r>
          </a:p>
        </p:txBody>
      </p:sp>
      <p:sp>
        <p:nvSpPr>
          <p:cNvPr id="104861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eaLnBrk="1" fontAlgn="base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  <a:defRPr sz="20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6858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800" b="0" baseline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11430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600" b="0" baseline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6002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20574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/>
            <a:r>
              <a:rPr lang="si-LK" altLang="en-US"/>
              <a:t>ප්‍රේක්ෂක ඔබේ සිතෙහි දෙගිඩියාවක,කුතුහලයක් ,ආතතියක් ගොඩනැගීම සිදුවෙයි.</a:t>
            </a:r>
          </a:p>
          <a:p>
            <a:pPr lvl="0"/>
            <a:endParaRPr lang="si-LK" altLang="en-US"/>
          </a:p>
          <a:p>
            <a:pPr lvl="0"/>
            <a:r>
              <a:rPr lang="si-LK" altLang="en-US"/>
              <a:t>එය නාට්‍යමය අවස්ථාක ලක්ෂණයකි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eaLnBrk="1" fontAlgn="base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sz="36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</a:lstStyle>
          <a:p>
            <a:pPr lvl="0"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i-LK" altLang="en-US" sz="4800" b="1" baseline="0">
                <a:solidFill>
                  <a:srgbClr val="E8C48C"/>
                </a:solidFill>
                <a:latin typeface="Tw Cen MT"/>
                <a:ea typeface="Tw Cen MT"/>
              </a:rPr>
              <a:t>පැවරුම්</a:t>
            </a:r>
          </a:p>
        </p:txBody>
      </p:sp>
      <p:sp>
        <p:nvSpPr>
          <p:cNvPr id="1048615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eaLnBrk="1" fontAlgn="base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  <a:defRPr sz="20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6858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800" b="0" baseline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11430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600" b="0" baseline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6002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20574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marL="0" lvl="0" indent="0" algn="l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Tx/>
              <a:buAutoNum type="arabicPeriod"/>
            </a:pPr>
            <a:r>
              <a:rPr lang="si-LK" altLang="en-US" sz="3200" baseline="0">
                <a:solidFill>
                  <a:srgbClr val="000000"/>
                </a:solidFill>
                <a:latin typeface="Tw Cen MT"/>
                <a:ea typeface="Tw Cen MT"/>
              </a:rPr>
              <a:t>නාට්‍යමය අවස්ථාවක් පැහැදිලි කරන්න.</a:t>
            </a:r>
          </a:p>
          <a:p>
            <a:pPr marL="0" lvl="0" indent="0" algn="l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Tx/>
              <a:buAutoNum type="arabicPeriod"/>
            </a:pPr>
            <a:endParaRPr lang="si-LK" altLang="en-US" sz="3200" baseline="0">
              <a:solidFill>
                <a:srgbClr val="000000"/>
              </a:solidFill>
              <a:latin typeface="Tw Cen MT"/>
              <a:ea typeface="Tw Cen MT"/>
            </a:endParaRPr>
          </a:p>
          <a:p>
            <a:pPr marL="0" lvl="0" indent="0" algn="l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Tx/>
              <a:buAutoNum type="arabicPeriod"/>
            </a:pPr>
            <a:r>
              <a:rPr lang="si-LK" altLang="en-US" sz="3200" baseline="0">
                <a:solidFill>
                  <a:srgbClr val="000000"/>
                </a:solidFill>
                <a:latin typeface="Tw Cen MT"/>
                <a:ea typeface="Tw Cen MT"/>
              </a:rPr>
              <a:t>ඔබ දන්නා ජාතක කතාවක් ඇසුරිනි නාට්‍යමය අවස්ථාවක් නිර්මාණය කරන්න.</a:t>
            </a:r>
          </a:p>
          <a:p>
            <a:pPr marL="0" lvl="0" indent="0" algn="l" eaLnBrk="1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Tx/>
              <a:buNone/>
            </a:pPr>
            <a:endParaRPr lang="en-US" altLang="en-US" baseline="0">
              <a:solidFill>
                <a:srgbClr val="000000"/>
              </a:solidFill>
              <a:latin typeface="Tw Cen MT"/>
              <a:ea typeface="Tw Cen MT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eaLnBrk="1" fontAlgn="base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sz="36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</a:lstStyle>
          <a:p>
            <a:pPr lvl="0"/>
            <a:endParaRPr lang="en-US" altLang="en-US"/>
          </a:p>
        </p:txBody>
      </p:sp>
      <p:sp>
        <p:nvSpPr>
          <p:cNvPr id="1048617" name="Content Placeholder 2"/>
          <p:cNvSpPr>
            <a:spLocks noGrp="1"/>
          </p:cNvSpPr>
          <p:nvPr>
            <p:ph sz="quarter" idx="13"/>
          </p:nvPr>
        </p:nvSpPr>
        <p:spPr>
          <a:xfrm>
            <a:off x="4738687" y="2584450"/>
            <a:ext cx="4059237" cy="25669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eaLnBrk="1" fontAlgn="base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  <a:defRPr sz="20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6858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800" b="0" baseline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11430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600" b="0" baseline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6002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20574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marL="0" lvl="0" indent="0" algn="l" eaLnBrk="1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Tx/>
              <a:buNone/>
            </a:pPr>
            <a:r>
              <a:rPr lang="si-LK" altLang="en-US" sz="6000" b="1" baseline="0">
                <a:solidFill>
                  <a:srgbClr val="CE6633"/>
                </a:solidFill>
                <a:latin typeface="Tw Cen MT"/>
                <a:ea typeface="Tw Cen MT"/>
              </a:rPr>
              <a:t>ස්තූතියි... 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eaLnBrk="1" fontAlgn="base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sz="36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</a:lstStyle>
          <a:p>
            <a:pPr lvl="0"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i-LK" altLang="en-US" sz="5400" baseline="0">
                <a:solidFill>
                  <a:srgbClr val="000000"/>
                </a:solidFill>
                <a:latin typeface="Tw Cen MT"/>
                <a:ea typeface="Tw Cen MT"/>
              </a:rPr>
              <a:t>නාට්‍යමය අවස්ථාව යනු කුමක්ද ?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sz="quarter" idx="13"/>
          </p:nvPr>
        </p:nvSpPr>
        <p:spPr>
          <a:xfrm>
            <a:off x="2209800" y="2517775"/>
            <a:ext cx="7772400" cy="28273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eaLnBrk="1" fontAlgn="base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  <a:defRPr sz="20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6858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800" b="0" baseline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11430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600" b="0" baseline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6002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20574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marL="457200" lvl="0" indent="-457200">
              <a:buFontTx/>
              <a:buAutoNum type="arabicPeriod"/>
            </a:pPr>
            <a:r>
              <a:rPr lang="si-LK" altLang="en-US" sz="1800"/>
              <a:t> අවස්ථාවක් යනු, චරිත හා ක්‍රියා උපයෝගී කරගනිමින් ගොඩනැගෙන ලද්දකි .</a:t>
            </a:r>
          </a:p>
          <a:p>
            <a:pPr marL="457200" lvl="0" indent="-457200">
              <a:buFontTx/>
              <a:buAutoNum type="arabicPeriod"/>
            </a:pPr>
            <a:r>
              <a:rPr lang="si-LK" altLang="en-US" sz="1800"/>
              <a:t>නාට්‍යමය අවස්ථාවක් යනු,ප්‍රේක්ෂක සිතෙහි කුතුහලය හා ආතතිය උපරිමයෙන් කළුගැන්විය හැකි අවස්ථාවයි.</a:t>
            </a:r>
          </a:p>
          <a:p>
            <a:pPr marL="457200" lvl="0" indent="-457200">
              <a:buFontTx/>
              <a:buAutoNum type="arabicPeriod"/>
            </a:pPr>
            <a:r>
              <a:rPr lang="si-LK" altLang="en-US" sz="1800"/>
              <a:t>කිසියම් නාට්‍යක් නිර්මාණය වන්නේ අවස්ථාව රැසක් එකතු වීමෙනි .මෙහි දී මූලික අවස්ථාව චරිත හා ක්‍රියාවන් ගොඩනගනු ලබයි.</a:t>
            </a:r>
          </a:p>
          <a:p>
            <a:pPr marL="457200" lvl="0" indent="-457200">
              <a:buFontTx/>
              <a:buAutoNum type="arabicPeriod"/>
            </a:pPr>
            <a:r>
              <a:rPr lang="si-LK" altLang="en-US" sz="1800"/>
              <a:t>ඉන්පසු අවස්ථාවන් ගොඩනැගෙන්නේ මුල් අවස්ථාව ඇසුරිනි ගොඩනැගෙන ගැටුම්කාරී බව තුළිනි .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eaLnBrk="1" fontAlgn="base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sz="36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</a:lstStyle>
          <a:p>
            <a:pPr lvl="0"/>
            <a:r>
              <a:rPr lang="si-LK" altLang="en-US"/>
              <a:t>ඒ අනුව පැහැදිලි කරගත් විට,</a:t>
            </a:r>
          </a:p>
        </p:txBody>
      </p:sp>
      <p:sp>
        <p:nvSpPr>
          <p:cNvPr id="1048586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eaLnBrk="1" fontAlgn="base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  <a:defRPr sz="20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6858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800" b="0" baseline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11430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600" b="0" baseline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6002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20574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/>
            <a:r>
              <a:rPr lang="si-LK" altLang="en-US" sz="4400"/>
              <a:t>ගැටුමක්,කුතුහලයක්,දෙගිඩියාවක්,ප්‍රතිවිරුද්ධ ක්‍රියාවලීන් දෙකක් පවතින ආකාරයේ අවස්ථා නාට්‍යමය අවස්ථා ලෙස හැදින්විය හැකි ය.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2246312" y="1044575"/>
            <a:ext cx="7699375" cy="10985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eaLnBrk="1" fontAlgn="base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sz="36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</a:lstStyle>
          <a:p>
            <a:pPr lvl="0"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i-LK" altLang="en-US" sz="2100" b="1" baseline="0">
                <a:solidFill>
                  <a:srgbClr val="000000"/>
                </a:solidFill>
                <a:latin typeface="Tw Cen MT"/>
                <a:ea typeface="Tw Cen MT"/>
              </a:rPr>
              <a:t>නාට්‍යමය අවස්ථාවක් ,කදුමුදුනක නොවැටී තිබෙන ගලක් වගේ ය.කුමන වෙලාවක කුමන අතකට පෙරළේ ද යන්න අවිනිශ්චිත වේ.</a:t>
            </a:r>
          </a:p>
        </p:txBody>
      </p:sp>
      <p:pic>
        <p:nvPicPr>
          <p:cNvPr id="2097156" name="Picture 4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041775" y="1941512"/>
            <a:ext cx="4071937" cy="3871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2209800" y="1320800"/>
            <a:ext cx="7772400" cy="4465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eaLnBrk="1" fontAlgn="base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sz="36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</a:lstStyle>
          <a:p>
            <a:pPr lvl="0"/>
            <a:endParaRPr lang="en-US" altLang="en-US"/>
          </a:p>
        </p:txBody>
      </p:sp>
      <p:sp>
        <p:nvSpPr>
          <p:cNvPr id="1048598" name="Content Placeholder 2"/>
          <p:cNvSpPr>
            <a:spLocks noGrp="1"/>
          </p:cNvSpPr>
          <p:nvPr>
            <p:ph sz="quarter" idx="13"/>
          </p:nvPr>
        </p:nvSpPr>
        <p:spPr>
          <a:xfrm>
            <a:off x="2209800" y="1858962"/>
            <a:ext cx="7772400" cy="25685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eaLnBrk="1" fontAlgn="base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  <a:defRPr sz="20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6858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800" b="0" baseline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11430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600" b="0" baseline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6002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20574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marL="0" lvl="0" indent="0"/>
            <a:r>
              <a:rPr lang="si-LK" altLang="en-US" sz="2100"/>
              <a:t>ගැටුම</a:t>
            </a:r>
          </a:p>
          <a:p>
            <a:pPr marL="0" lvl="0" indent="0">
              <a:buFontTx/>
              <a:buNone/>
            </a:pPr>
            <a:endParaRPr lang="si-LK" altLang="en-US" sz="2100"/>
          </a:p>
          <a:p>
            <a:pPr marL="0" lvl="0" indent="0"/>
            <a:r>
              <a:rPr lang="si-LK" altLang="en-US" sz="2100"/>
              <a:t>දෙගිඩියාව</a:t>
            </a:r>
          </a:p>
          <a:p>
            <a:pPr marL="0" lvl="0" indent="0"/>
            <a:endParaRPr lang="si-LK" altLang="en-US" sz="2100"/>
          </a:p>
          <a:p>
            <a:pPr marL="0" lvl="0" indent="0"/>
            <a:r>
              <a:rPr lang="si-LK" altLang="en-US" sz="2100"/>
              <a:t>ආතතිය</a:t>
            </a:r>
          </a:p>
          <a:p>
            <a:pPr marL="0" lvl="0" indent="0"/>
            <a:endParaRPr lang="si-LK" altLang="en-US" sz="2100"/>
          </a:p>
          <a:p>
            <a:pPr marL="0" lvl="0" indent="0"/>
            <a:r>
              <a:rPr lang="si-LK" altLang="en-US" sz="2100"/>
              <a:t>ප්‍රතිවිරැද්ධ ක්‍රියාවලින්.</a:t>
            </a:r>
          </a:p>
        </p:txBody>
      </p:sp>
      <p:sp>
        <p:nvSpPr>
          <p:cNvPr id="1048599" name="Oval 3"/>
          <p:cNvSpPr/>
          <p:nvPr/>
        </p:nvSpPr>
        <p:spPr>
          <a:xfrm>
            <a:off x="7207250" y="2271712"/>
            <a:ext cx="2146300" cy="2279650"/>
          </a:xfrm>
          <a:prstGeom prst="ellipse">
            <a:avLst/>
          </a:prstGeom>
          <a:solidFill>
            <a:srgbClr val="CE6633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Arial" charset="0"/>
                <a:ea typeface="Arial" charset="0"/>
              </a:defRPr>
            </a:lvl1pPr>
            <a:lvl2pPr marL="45720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Arial" charset="0"/>
                <a:ea typeface="Arial" charset="0"/>
              </a:defRPr>
            </a:lvl2pPr>
            <a:lvl3pPr marL="91440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Arial" charset="0"/>
                <a:ea typeface="Arial" charset="0"/>
              </a:defRPr>
            </a:lvl3pPr>
            <a:lvl4pPr marL="137160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Arial" charset="0"/>
                <a:ea typeface="Arial" charset="0"/>
              </a:defRPr>
            </a:lvl4pPr>
            <a:lvl5pPr marL="182880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Arial" charset="0"/>
                <a:ea typeface="Arial" charset="0"/>
              </a:defRPr>
            </a:lvl5pPr>
          </a:lstStyle>
          <a:p>
            <a:pPr marL="0" lvl="0" indent="0" algn="ctr"/>
            <a:r>
              <a:rPr lang="si-LK" altLang="en-US">
                <a:solidFill>
                  <a:srgbClr val="FFFFFF"/>
                </a:solidFill>
                <a:latin typeface="Tw Cen MT"/>
                <a:ea typeface="Tw Cen MT"/>
              </a:rPr>
              <a:t>නාට්‍යමය අවස්ථාක</a:t>
            </a:r>
          </a:p>
        </p:txBody>
      </p:sp>
      <p:sp>
        <p:nvSpPr>
          <p:cNvPr id="1048600" name="Arrow: Right 5"/>
          <p:cNvSpPr/>
          <p:nvPr/>
        </p:nvSpPr>
        <p:spPr>
          <a:xfrm>
            <a:off x="3905250" y="3003550"/>
            <a:ext cx="3095625" cy="1252537"/>
          </a:xfrm>
          <a:prstGeom prst="rightArrow">
            <a:avLst>
              <a:gd name="adj1" fmla="val 50000"/>
              <a:gd name="adj2" fmla="val 91673"/>
            </a:avLst>
          </a:prstGeom>
          <a:solidFill>
            <a:srgbClr val="E8C48C"/>
          </a:solidFill>
          <a:ln w="15875" cap="flat" cmpd="sng">
            <a:solidFill>
              <a:srgbClr val="2077AF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Arial" charset="0"/>
                <a:ea typeface="Arial" charset="0"/>
              </a:defRPr>
            </a:lvl1pPr>
            <a:lvl2pPr marL="45720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Arial" charset="0"/>
                <a:ea typeface="Arial" charset="0"/>
              </a:defRPr>
            </a:lvl2pPr>
            <a:lvl3pPr marL="91440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Arial" charset="0"/>
                <a:ea typeface="Arial" charset="0"/>
              </a:defRPr>
            </a:lvl3pPr>
            <a:lvl4pPr marL="137160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Arial" charset="0"/>
                <a:ea typeface="Arial" charset="0"/>
              </a:defRPr>
            </a:lvl4pPr>
            <a:lvl5pPr marL="182880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Arial" charset="0"/>
                <a:ea typeface="Arial" charset="0"/>
              </a:defRPr>
            </a:lvl5pPr>
          </a:lstStyle>
          <a:p>
            <a:pPr marL="0" lvl="0" indent="0" algn="ctr"/>
            <a:endParaRPr lang="en-US" altLang="en-US">
              <a:solidFill>
                <a:srgbClr val="000000"/>
              </a:solidFill>
              <a:latin typeface="Tw Cen MT"/>
              <a:ea typeface="Tw Cen MT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eaLnBrk="1" fontAlgn="base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  <a:defRPr sz="20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6858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800" b="0" baseline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11430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600" b="0" baseline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6002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20574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marL="228600" lvl="0" indent="-228600" algn="l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si-LK" altLang="en-US" sz="5300" baseline="0">
                <a:solidFill>
                  <a:srgbClr val="000000"/>
                </a:solidFill>
                <a:latin typeface="Tw Cen MT"/>
                <a:ea typeface="Tw Cen MT"/>
              </a:rPr>
              <a:t>ගැටුමක් සහිත අවස්ථාවකින් නාට්‍යමය අවස්ථාවක් ගොඩනැගෙන බව අපට පැහැදිලි වේ.</a:t>
            </a:r>
          </a:p>
        </p:txBody>
      </p:sp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eaLnBrk="1" fontAlgn="base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sz="36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</a:lstStyle>
          <a:p>
            <a:pPr lvl="0"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i-LK" altLang="en-US" sz="4400" baseline="0">
                <a:solidFill>
                  <a:srgbClr val="000000"/>
                </a:solidFill>
                <a:latin typeface="Tw Cen MT"/>
                <a:ea typeface="Tw Cen MT"/>
              </a:rPr>
              <a:t>එසේ නම්,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eaLnBrk="1" fontAlgn="base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sz="36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</a:lstStyle>
          <a:p>
            <a:pPr lvl="0"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i-LK" altLang="en-US" sz="4800" b="1" baseline="0">
                <a:solidFill>
                  <a:srgbClr val="000000"/>
                </a:solidFill>
                <a:latin typeface="Tw Cen MT"/>
                <a:ea typeface="Tw Cen MT"/>
              </a:rPr>
              <a:t>ගැටුමක් යනු,</a:t>
            </a:r>
          </a:p>
        </p:txBody>
      </p:sp>
      <p:sp>
        <p:nvSpPr>
          <p:cNvPr id="1048604" name="Content Placeholder 2"/>
          <p:cNvSpPr>
            <a:spLocks noGrp="1"/>
          </p:cNvSpPr>
          <p:nvPr>
            <p:ph sz="quarter" idx="13"/>
          </p:nvPr>
        </p:nvSpPr>
        <p:spPr>
          <a:xfrm>
            <a:off x="2209800" y="2643187"/>
            <a:ext cx="7772400" cy="28273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eaLnBrk="1" fontAlgn="base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  <a:defRPr sz="20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6858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800" b="0" baseline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11430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600" b="0" baseline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6002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20574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marL="0" lvl="0" indent="0" algn="l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si-LK" altLang="en-US" sz="2100" baseline="0">
                <a:solidFill>
                  <a:srgbClr val="000000"/>
                </a:solidFill>
                <a:latin typeface="Tw Cen MT"/>
                <a:ea typeface="Tw Cen MT"/>
              </a:rPr>
              <a:t>ප්‍රතිවිරුද්ධ මත දරන දෙපිරිසක් අතර සිදුවන ගැටීමකි.</a:t>
            </a:r>
          </a:p>
          <a:p>
            <a:pPr marL="0" lvl="0" indent="0" algn="l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si-LK" altLang="en-US" sz="2100" baseline="0">
                <a:solidFill>
                  <a:srgbClr val="000000"/>
                </a:solidFill>
                <a:latin typeface="Tw Cen MT"/>
                <a:ea typeface="Tw Cen MT"/>
              </a:rPr>
              <a:t>ගැටුම් ඇති විය හැකි ක්‍රම කීපයකි,</a:t>
            </a:r>
          </a:p>
          <a:p>
            <a:pPr marL="0" lvl="0" indent="0" algn="l" eaLnBrk="1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Tx/>
              <a:buNone/>
            </a:pPr>
            <a:r>
              <a:rPr lang="si-LK" altLang="en-US" sz="1800" baseline="0">
                <a:solidFill>
                  <a:srgbClr val="000000"/>
                </a:solidFill>
                <a:latin typeface="Tw Cen MT"/>
                <a:ea typeface="Tw Cen MT"/>
              </a:rPr>
              <a:t>              මිනිසා සහ මිනිසා අතර </a:t>
            </a:r>
          </a:p>
          <a:p>
            <a:pPr marL="0" lvl="0" indent="0" algn="l" eaLnBrk="1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Tx/>
              <a:buNone/>
            </a:pPr>
            <a:r>
              <a:rPr lang="si-LK" altLang="en-US" sz="1800" baseline="0">
                <a:solidFill>
                  <a:srgbClr val="000000"/>
                </a:solidFill>
                <a:latin typeface="Tw Cen MT"/>
                <a:ea typeface="Tw Cen MT"/>
              </a:rPr>
              <a:t>              මිනිසා සහ පරිසරය අතර </a:t>
            </a:r>
          </a:p>
          <a:p>
            <a:pPr marL="0" lvl="0" indent="0" algn="l" eaLnBrk="1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Tx/>
              <a:buNone/>
            </a:pPr>
            <a:r>
              <a:rPr lang="si-LK" altLang="en-US" sz="1800" baseline="0">
                <a:solidFill>
                  <a:srgbClr val="000000"/>
                </a:solidFill>
                <a:latin typeface="Tw Cen MT"/>
                <a:ea typeface="Tw Cen MT"/>
              </a:rPr>
              <a:t>              මිනිසා තම මනස අතර </a:t>
            </a:r>
          </a:p>
          <a:p>
            <a:pPr marL="0" lvl="0" indent="0" algn="l" eaLnBrk="1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Tx/>
              <a:buNone/>
            </a:pPr>
            <a:r>
              <a:rPr lang="si-LK" altLang="en-US" sz="1800" baseline="0">
                <a:solidFill>
                  <a:srgbClr val="000000"/>
                </a:solidFill>
                <a:latin typeface="Tw Cen MT"/>
                <a:ea typeface="Tw Cen MT"/>
              </a:rPr>
              <a:t>              මිනිසා අදෘශ්‍යමාන බලවේග අතර </a:t>
            </a:r>
          </a:p>
          <a:p>
            <a:pPr marL="0" lvl="0" indent="0" algn="l" eaLnBrk="1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Tx/>
              <a:buNone/>
            </a:pPr>
            <a:endParaRPr lang="en-US" altLang="en-US" baseline="0">
              <a:solidFill>
                <a:srgbClr val="000000"/>
              </a:solidFill>
              <a:latin typeface="Tw Cen MT"/>
              <a:ea typeface="Tw Cen MT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eaLnBrk="1" fontAlgn="base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sz="36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</a:lstStyle>
          <a:p>
            <a:pPr lvl="0"/>
            <a:endParaRPr lang="en-US" altLang="en-US"/>
          </a:p>
        </p:txBody>
      </p:sp>
      <p:sp>
        <p:nvSpPr>
          <p:cNvPr id="1048606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366962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eaLnBrk="1" fontAlgn="base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  <a:defRPr sz="20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6858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800" b="0" baseline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11430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600" b="0" baseline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6002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20574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Tx/>
              <a:buNone/>
            </a:pPr>
            <a:r>
              <a:rPr lang="si-LK" altLang="en-US" sz="7100" b="1" baseline="0">
                <a:solidFill>
                  <a:srgbClr val="E2A385"/>
                </a:solidFill>
                <a:latin typeface="Tw Cen MT"/>
                <a:ea typeface="Tw Cen MT"/>
              </a:rPr>
              <a:t>නාට්‍යමය අවස්ථාවන් සදහා උදාහරණයන් විමසමු.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1246187" y="1060450"/>
            <a:ext cx="5149850" cy="747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eaLnBrk="1" fontAlgn="base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sz="36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</a:lstStyle>
          <a:p>
            <a:pPr lvl="0" algn="ctr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i-LK" altLang="en-US" sz="3000" b="1" baseline="0">
                <a:solidFill>
                  <a:srgbClr val="000000"/>
                </a:solidFill>
                <a:latin typeface="Tw Cen MT"/>
                <a:ea typeface="Tw Cen MT"/>
              </a:rPr>
              <a:t>හුණු වටයේ කතාව </a:t>
            </a:r>
          </a:p>
        </p:txBody>
      </p:sp>
      <p:sp>
        <p:nvSpPr>
          <p:cNvPr id="1048608" name="Content Placeholder 2"/>
          <p:cNvSpPr>
            <a:spLocks noGrp="1"/>
          </p:cNvSpPr>
          <p:nvPr>
            <p:ph sz="quarter" idx="13"/>
          </p:nvPr>
        </p:nvSpPr>
        <p:spPr>
          <a:xfrm>
            <a:off x="2209800" y="1808162"/>
            <a:ext cx="6105525" cy="6000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eaLnBrk="1" fontAlgn="base" latinLnBrk="1" hangingPunct="1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Arial" pitchFamily="34" charset="0"/>
              <a:buChar char="•"/>
              <a:defRPr sz="2000" b="0" baseline="0">
                <a:solidFill>
                  <a:srgbClr val="000000"/>
                </a:solidFill>
                <a:latin typeface="Tw Cen MT"/>
                <a:ea typeface="Tw Cen MT"/>
              </a:defRPr>
            </a:lvl1pPr>
            <a:lvl2pPr marL="6858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800" b="0" baseline="0">
                <a:solidFill>
                  <a:srgbClr val="000000"/>
                </a:solidFill>
                <a:latin typeface="Tw Cen MT"/>
                <a:ea typeface="Tw Cen MT"/>
              </a:defRPr>
            </a:lvl2pPr>
            <a:lvl3pPr marL="11430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600" b="0" baseline="0">
                <a:solidFill>
                  <a:srgbClr val="000000"/>
                </a:solidFill>
                <a:latin typeface="Tw Cen MT"/>
                <a:ea typeface="Tw Cen MT"/>
              </a:defRPr>
            </a:lvl3pPr>
            <a:lvl4pPr marL="16002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4pPr>
            <a:lvl5pPr marL="2057400" indent="-228600" algn="l" eaLnBrk="1" fontAlgn="base" latinLnBrk="1" hangingPunct="1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Font typeface="Arial" pitchFamily="34" charset="0"/>
              <a:buChar char="•"/>
              <a:defRPr sz="1400" b="0" baseline="0">
                <a:solidFill>
                  <a:srgbClr val="000000"/>
                </a:solidFill>
                <a:latin typeface="Tw Cen MT"/>
                <a:ea typeface="Tw Cen MT"/>
              </a:defRPr>
            </a:lvl5pPr>
          </a:lstStyle>
          <a:p>
            <a:pPr lvl="0"/>
            <a:r>
              <a:rPr lang="en-US" altLang="en-US" sz="1800">
                <a:hlinkClick r:id="rId2"/>
              </a:rPr>
              <a:t>https://youtu.be/N4EzMz7gtQU</a:t>
            </a:r>
            <a:r>
              <a:rPr lang="si-LK" altLang="en-US" sz="1800"/>
              <a:t> </a:t>
            </a:r>
          </a:p>
          <a:p>
            <a:pPr lvl="0"/>
            <a:endParaRPr lang="en-US" altLang="en-US"/>
          </a:p>
        </p:txBody>
      </p:sp>
      <p:pic>
        <p:nvPicPr>
          <p:cNvPr id="2097157" name="Picture 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06612" y="2408237"/>
            <a:ext cx="4289425" cy="32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8" name="Picture 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42150" y="1614487"/>
            <a:ext cx="3043237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FFFFFF"/>
      </a:accent3>
      <a:accent4>
        <a:srgbClr val="000000"/>
      </a:accent4>
      <a:accent5>
        <a:srgbClr val="ADCEF5"/>
      </a:accent5>
      <a:accent6>
        <a:srgbClr val="43B59B"/>
      </a:accent6>
      <a:hlink>
        <a:srgbClr val="56BCFE"/>
      </a:hlink>
      <a:folHlink>
        <a:srgbClr val="97C5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Custom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නාට්‍යමය අවස්ථා      හදුනාගැනීම </vt:lpstr>
      <vt:lpstr>නාට්‍යමය අවස්ථාව යනු කුමක්ද ?</vt:lpstr>
      <vt:lpstr>ඒ අනුව පැහැදිලි කරගත් විට,</vt:lpstr>
      <vt:lpstr>නාට්‍යමය අවස්ථාවක් ,කදුමුදුනක නොවැටී තිබෙන ගලක් වගේ ය.කුමන වෙලාවක කුමන අතකට පෙරළේ ද යන්න අවිනිශ්චිත වේ.</vt:lpstr>
      <vt:lpstr>PowerPoint Presentation</vt:lpstr>
      <vt:lpstr>එසේ නම්,</vt:lpstr>
      <vt:lpstr>ගැටුමක් යනු,</vt:lpstr>
      <vt:lpstr>PowerPoint Presentation</vt:lpstr>
      <vt:lpstr>හුණු වටයේ කතාව </vt:lpstr>
      <vt:lpstr>ඉහත ගීතය නැරඹීමෙන් ප්‍රේක්ෂක ඔබේ සිතෙහි දෙගිඩියාවක,කුතුහලයක් ,ආතතියක් ගොඩනැගීම සිදුවෙයි.මන්දයත්,</vt:lpstr>
      <vt:lpstr>මනමේ නාට්‍ය </vt:lpstr>
      <vt:lpstr>මෙහි ප්‍රතිවිරුද්ධ ක්‍රියාවලීන් දෙකක් ඇති බවට ඔබට පැහැදිලි වෙයි.එමගින්,</vt:lpstr>
      <vt:lpstr>පැවරුම්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නාට්‍යමය අවස්ථාව හදුනාගැනීම </dc:title>
  <dc:creator>94716573719</dc:creator>
  <cp:lastModifiedBy>user1</cp:lastModifiedBy>
  <cp:revision>1</cp:revision>
  <dcterms:created xsi:type="dcterms:W3CDTF">2021-06-25T02:33:23Z</dcterms:created>
  <dcterms:modified xsi:type="dcterms:W3CDTF">2021-06-29T14:32:40Z</dcterms:modified>
</cp:coreProperties>
</file>