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32" r:id="rId2"/>
    <p:sldMasterId id="2147483744" r:id="rId3"/>
    <p:sldMasterId id="2147483768" r:id="rId4"/>
    <p:sldMasterId id="2147483780" r:id="rId5"/>
    <p:sldMasterId id="2147483804" r:id="rId6"/>
    <p:sldMasterId id="2147483816" r:id="rId7"/>
    <p:sldMasterId id="2147483828" r:id="rId8"/>
  </p:sld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FFF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12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888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001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0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5425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5100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5803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8821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6770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95216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91706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458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1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044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E2818980-3A85-4B0F-AAA6-A4419B041EE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214C24C3-6F0A-4C42-A43E-1F95EADCF9D0}" type="datetimeFigureOut">
              <a:rPr lang="en-US" smtClean="0"/>
              <a:t>12/30/2020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jpg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457201"/>
            <a:ext cx="4432151" cy="1676400"/>
          </a:xfrm>
        </p:spPr>
        <p:txBody>
          <a:bodyPr/>
          <a:lstStyle/>
          <a:p>
            <a:r>
              <a:rPr lang="en-US" dirty="0" smtClean="0">
                <a:solidFill>
                  <a:srgbClr val="FF0066"/>
                </a:solidFill>
                <a:latin typeface="Baskerville Old Face" pitchFamily="18" charset="0"/>
              </a:rPr>
              <a:t>EASY ENGLISH</a:t>
            </a:r>
            <a:br>
              <a:rPr lang="en-US" dirty="0" smtClean="0">
                <a:solidFill>
                  <a:srgbClr val="FF0066"/>
                </a:solidFill>
                <a:latin typeface="Baskerville Old Face" pitchFamily="18" charset="0"/>
              </a:rPr>
            </a:br>
            <a:r>
              <a:rPr lang="en-US" dirty="0" smtClean="0">
                <a:solidFill>
                  <a:srgbClr val="FF0066"/>
                </a:solidFill>
                <a:latin typeface="Baskerville Old Face" pitchFamily="18" charset="0"/>
              </a:rPr>
              <a:t>GRADE 8</a:t>
            </a:r>
            <a:endParaRPr lang="en-US" dirty="0">
              <a:solidFill>
                <a:srgbClr val="FF0066"/>
              </a:solidFill>
              <a:latin typeface="Baskerville Old Face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800600"/>
            <a:ext cx="6858000" cy="14478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lgerian" pitchFamily="82" charset="0"/>
              </a:rPr>
              <a:t>ZONAL EDUCATION OFFICE – EMBILIPITIYA</a:t>
            </a:r>
          </a:p>
          <a:p>
            <a:pPr algn="r"/>
            <a:r>
              <a:rPr lang="en-US" sz="2000" dirty="0" smtClean="0">
                <a:solidFill>
                  <a:srgbClr val="0070C0"/>
                </a:solidFill>
                <a:latin typeface="AngsanaUPC" pitchFamily="18" charset="-34"/>
                <a:cs typeface="AngsanaUPC" pitchFamily="18" charset="-34"/>
              </a:rPr>
              <a:t>PREPARED BY – MS. D.A.N.LAKMALI</a:t>
            </a:r>
          </a:p>
          <a:p>
            <a:pPr algn="r"/>
            <a:r>
              <a:rPr lang="en-US" sz="2000" dirty="0" smtClean="0">
                <a:solidFill>
                  <a:srgbClr val="0070C0"/>
                </a:solidFill>
                <a:latin typeface="AngsanaUPC" pitchFamily="18" charset="-34"/>
                <a:cs typeface="AngsanaUPC" pitchFamily="18" charset="-34"/>
              </a:rPr>
              <a:t>R/EMB/MULENDIYAWALA M.V.</a:t>
            </a:r>
            <a:endParaRPr lang="en-US" sz="2000" dirty="0">
              <a:solidFill>
                <a:srgbClr val="0070C0"/>
              </a:solidFill>
              <a:latin typeface="AngsanaUPC" pitchFamily="18" charset="-34"/>
              <a:cs typeface="AngsanaUPC" pitchFamily="18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514599"/>
            <a:ext cx="3276600" cy="2009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6026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219201"/>
            <a:ext cx="5105400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75649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5638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66"/>
                </a:solidFill>
                <a:latin typeface="Arial Black" pitchFamily="34" charset="0"/>
              </a:rPr>
              <a:t>WINGED FRIENDS</a:t>
            </a:r>
            <a:br>
              <a:rPr lang="en-US" dirty="0" smtClean="0">
                <a:solidFill>
                  <a:srgbClr val="FF0066"/>
                </a:solidFill>
                <a:latin typeface="Arial Black" pitchFamily="34" charset="0"/>
              </a:rPr>
            </a:br>
            <a:r>
              <a:rPr lang="en-US" dirty="0" smtClean="0">
                <a:solidFill>
                  <a:srgbClr val="FF0066"/>
                </a:solidFill>
                <a:latin typeface="Arial Black" pitchFamily="34" charset="0"/>
              </a:rPr>
              <a:t>UNIT 02</a:t>
            </a:r>
            <a:endParaRPr lang="en-US" dirty="0">
              <a:solidFill>
                <a:srgbClr val="FF0066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343400"/>
            <a:ext cx="7696200" cy="17526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Activity- 2.4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Competency Level – 4.3 Finds synonyms &amp; antonyms for given words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905000"/>
            <a:ext cx="4419600" cy="2438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7736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55160" y="457200"/>
            <a:ext cx="2902589" cy="646331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ANTONYMS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Oval 6"/>
          <p:cNvSpPr/>
          <p:nvPr/>
        </p:nvSpPr>
        <p:spPr>
          <a:xfrm>
            <a:off x="723900" y="3352800"/>
            <a:ext cx="20193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happy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480201" y="3404754"/>
            <a:ext cx="2416890" cy="4814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unhappy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723900" y="5486400"/>
            <a:ext cx="1866900" cy="381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black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5645727" y="5399809"/>
            <a:ext cx="1828800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white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918" y="2008908"/>
            <a:ext cx="1147763" cy="1039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008908"/>
            <a:ext cx="1181099" cy="1039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084" y="4191000"/>
            <a:ext cx="1205348" cy="106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453" y="4225636"/>
            <a:ext cx="1094146" cy="1052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2057400" y="1103531"/>
            <a:ext cx="3588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2"/>
                </a:solidFill>
              </a:rPr>
              <a:t>(Opposite words)</a:t>
            </a:r>
            <a:endParaRPr lang="en-US" sz="32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70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457200" y="2362200"/>
            <a:ext cx="1905000" cy="381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fat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715000" y="2092036"/>
            <a:ext cx="2133600" cy="685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thin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57200" y="5334000"/>
            <a:ext cx="2590800" cy="685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old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715000" y="5316682"/>
            <a:ext cx="2286000" cy="5715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young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457200"/>
            <a:ext cx="1200150" cy="1390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100" y="616743"/>
            <a:ext cx="1295400" cy="1071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810000"/>
            <a:ext cx="1219200" cy="1257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100" y="3450648"/>
            <a:ext cx="1162050" cy="1466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910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65760"/>
            <a:ext cx="7353300" cy="47244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 Rounded MT Bold" pitchFamily="34" charset="0"/>
              </a:rPr>
              <a:t>We can make antonyms using a prefix.</a:t>
            </a:r>
            <a:endParaRPr lang="en-US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458200" cy="4373563"/>
          </a:xfrm>
        </p:spPr>
        <p:txBody>
          <a:bodyPr/>
          <a:lstStyle/>
          <a:p>
            <a:r>
              <a:rPr lang="en-US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Let’s look at these words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057400" y="3086100"/>
            <a:ext cx="838200" cy="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2930236" y="2389903"/>
            <a:ext cx="1039091" cy="2909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C00000"/>
                </a:solidFill>
              </a:rPr>
              <a:t>un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848100" y="2355268"/>
            <a:ext cx="990600" cy="27709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</a:rPr>
              <a:t>+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495800" y="2244430"/>
            <a:ext cx="1905000" cy="4364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</a:rPr>
              <a:t>happy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6078682" y="2362197"/>
            <a:ext cx="914400" cy="45720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=</a:t>
            </a:r>
            <a:r>
              <a:rPr lang="en-US" sz="2400" dirty="0" smtClean="0">
                <a:solidFill>
                  <a:schemeClr val="tx1"/>
                </a:solidFill>
              </a:rPr>
              <a:t>=</a:t>
            </a:r>
            <a:endParaRPr lang="en-US" sz="2400" dirty="0"/>
          </a:p>
        </p:txBody>
      </p:sp>
      <p:sp>
        <p:nvSpPr>
          <p:cNvPr id="16" name="Oval 15"/>
          <p:cNvSpPr/>
          <p:nvPr/>
        </p:nvSpPr>
        <p:spPr>
          <a:xfrm>
            <a:off x="6705600" y="2379516"/>
            <a:ext cx="2209800" cy="27709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</a:rPr>
              <a:t>unhappy</a:t>
            </a:r>
            <a:endParaRPr lang="en-US" sz="2800" dirty="0">
              <a:solidFill>
                <a:srgbClr val="C00000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3449781" y="2985655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527964" y="2985655"/>
            <a:ext cx="0" cy="4572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7696200" y="2819399"/>
            <a:ext cx="0" cy="4572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2964872" y="3595255"/>
            <a:ext cx="1295400" cy="381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B0F0"/>
                </a:solidFill>
              </a:rPr>
              <a:t>prefix</a:t>
            </a:r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4991100" y="3581400"/>
            <a:ext cx="1714500" cy="381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b</a:t>
            </a:r>
            <a:r>
              <a:rPr lang="en-US" dirty="0" smtClean="0">
                <a:solidFill>
                  <a:srgbClr val="00B0F0"/>
                </a:solidFill>
              </a:rPr>
              <a:t>ase </a:t>
            </a:r>
            <a:r>
              <a:rPr lang="en-US" dirty="0" smtClean="0">
                <a:solidFill>
                  <a:srgbClr val="00B0F0"/>
                </a:solidFill>
              </a:rPr>
              <a:t>word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7086600" y="3505200"/>
            <a:ext cx="19812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66"/>
                </a:solidFill>
              </a:rPr>
              <a:t>antonym</a:t>
            </a:r>
            <a:endParaRPr lang="en-US" dirty="0">
              <a:solidFill>
                <a:srgbClr val="FF0066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3047999"/>
            <a:ext cx="1295400" cy="4572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Happy</a:t>
            </a:r>
            <a:endParaRPr lang="en-US" sz="3200" b="1" dirty="0">
              <a:solidFill>
                <a:srgbClr val="0070C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100" y="685800"/>
            <a:ext cx="1257300" cy="10854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6208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114586"/>
              </p:ext>
            </p:extLst>
          </p:nvPr>
        </p:nvGraphicFramePr>
        <p:xfrm>
          <a:off x="1066800" y="1524002"/>
          <a:ext cx="6781800" cy="3352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0600"/>
                <a:gridCol w="2235200"/>
                <a:gridCol w="2286000"/>
              </a:tblGrid>
              <a:tr h="761998">
                <a:tc>
                  <a:txBody>
                    <a:bodyPr/>
                    <a:lstStyle/>
                    <a:p>
                      <a:r>
                        <a:rPr lang="en-US" sz="2800" b="1" i="1" dirty="0" smtClean="0">
                          <a:solidFill>
                            <a:srgbClr val="FFFF00"/>
                          </a:solidFill>
                        </a:rPr>
                        <a:t>Prefix</a:t>
                      </a:r>
                      <a:endParaRPr lang="en-US" sz="2800" b="1" i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i="1" dirty="0" smtClean="0">
                          <a:solidFill>
                            <a:srgbClr val="FFFF00"/>
                          </a:solidFill>
                        </a:rPr>
                        <a:t>Base </a:t>
                      </a:r>
                      <a:r>
                        <a:rPr lang="en-US" sz="2800" i="1" dirty="0" smtClean="0">
                          <a:solidFill>
                            <a:srgbClr val="FFFF00"/>
                          </a:solidFill>
                        </a:rPr>
                        <a:t>word</a:t>
                      </a:r>
                      <a:endParaRPr lang="en-US" sz="2800" i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i="1" dirty="0" smtClean="0">
                          <a:solidFill>
                            <a:srgbClr val="FFFF00"/>
                          </a:solidFill>
                        </a:rPr>
                        <a:t>Antonym</a:t>
                      </a:r>
                      <a:endParaRPr lang="en-US" sz="2800" i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513644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in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correct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incorrect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513644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rgbClr val="0070C0"/>
                          </a:solidFill>
                        </a:rPr>
                        <a:t>im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possible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impossible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513644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dis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advantage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disadvantage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513644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un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pleasant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unpleasant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513644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rgbClr val="0070C0"/>
                          </a:solidFill>
                        </a:rPr>
                        <a:t>il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legal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rgbClr val="0070C0"/>
                          </a:solidFill>
                        </a:rPr>
                        <a:t>illegal</a:t>
                      </a:r>
                      <a:endParaRPr lang="en-US" sz="28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24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But, remember my dear children</a:t>
            </a:r>
            <a:b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An antonym can also be a different word as shown below.</a:t>
            </a:r>
            <a:endParaRPr lang="en-US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057400"/>
            <a:ext cx="6777317" cy="377522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7030A0"/>
                </a:solidFill>
              </a:rPr>
              <a:t>           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7030A0"/>
                </a:solidFill>
              </a:rPr>
              <a:t>Most –least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FF0000"/>
                </a:solidFill>
              </a:rPr>
              <a:t>Simple –complex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7030A0"/>
                </a:solidFill>
              </a:rPr>
              <a:t>Happy –sad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FF0000"/>
                </a:solidFill>
              </a:rPr>
              <a:t>Major –minor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7030A0"/>
                </a:solidFill>
              </a:rPr>
              <a:t>Good –bad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FF0000"/>
                </a:solidFill>
              </a:rPr>
              <a:t>Present –absent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7030A0"/>
                </a:solidFill>
              </a:rPr>
              <a:t>Minimum-maximum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FF0000"/>
                </a:solidFill>
              </a:rPr>
              <a:t>Rural –urban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7030A0"/>
                </a:solidFill>
              </a:rPr>
              <a:t>True-false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FF0000"/>
                </a:solidFill>
              </a:rPr>
              <a:t>Beautiful -ugly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581400"/>
            <a:ext cx="1905000" cy="2062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9602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7620000" cy="56388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>
                <a:solidFill>
                  <a:srgbClr val="0070C0"/>
                </a:solidFill>
              </a:rPr>
              <a:t>Colour each antonym </a:t>
            </a:r>
            <a:r>
              <a:rPr lang="en-US" sz="2800" dirty="0" smtClean="0">
                <a:solidFill>
                  <a:srgbClr val="0070C0"/>
                </a:solidFill>
              </a:rPr>
              <a:t>and match  each pair in </a:t>
            </a:r>
            <a:r>
              <a:rPr lang="en-US" sz="2800" dirty="0" smtClean="0">
                <a:solidFill>
                  <a:srgbClr val="0070C0"/>
                </a:solidFill>
              </a:rPr>
              <a:t>a different colour.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700892"/>
              </p:ext>
            </p:extLst>
          </p:nvPr>
        </p:nvGraphicFramePr>
        <p:xfrm>
          <a:off x="457200" y="1905000"/>
          <a:ext cx="6096000" cy="15900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838200"/>
                <a:gridCol w="11938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up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large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ugly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freeze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rough</a:t>
                      </a:r>
                      <a:endParaRPr lang="en-US" dirty="0"/>
                    </a:p>
                  </a:txBody>
                  <a:tcPr/>
                </a:tc>
              </a:tr>
              <a:tr h="467360">
                <a:tc>
                  <a:txBody>
                    <a:bodyPr/>
                    <a:lstStyle/>
                    <a:p>
                      <a:r>
                        <a:rPr lang="en-US" dirty="0" smtClean="0"/>
                        <a:t>less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right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smooth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fun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black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dirty</a:t>
                      </a:r>
                      <a:endParaRPr lang="en-US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dirty="0" smtClean="0"/>
                        <a:t>sad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white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melt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down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wrong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pretty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small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clean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happy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boring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4037734"/>
            <a:ext cx="2381250" cy="1924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10000" cy="487362"/>
          </a:xfrm>
        </p:spPr>
        <p:txBody>
          <a:bodyPr/>
          <a:lstStyle/>
          <a:p>
            <a:r>
              <a:rPr lang="en-US" sz="3600" dirty="0" smtClean="0">
                <a:solidFill>
                  <a:srgbClr val="FF0000"/>
                </a:solidFill>
              </a:rPr>
              <a:t>Antonym Match Up.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135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  <a:ln>
            <a:solidFill>
              <a:schemeClr val="bg1"/>
            </a:solidFill>
          </a:ln>
        </p:spPr>
        <p:txBody>
          <a:bodyPr>
            <a:normAutofit fontScale="62500" lnSpcReduction="20000"/>
          </a:bodyPr>
          <a:lstStyle/>
          <a:p>
            <a:endParaRPr lang="en-US" dirty="0" smtClean="0"/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7030A0"/>
                </a:solidFill>
              </a:rPr>
              <a:t>My teacher gives </a:t>
            </a:r>
            <a:r>
              <a:rPr lang="en-US" u="sng" dirty="0" smtClean="0">
                <a:solidFill>
                  <a:srgbClr val="7030A0"/>
                </a:solidFill>
              </a:rPr>
              <a:t>difficult</a:t>
            </a:r>
            <a:r>
              <a:rPr lang="en-US" dirty="0" smtClean="0">
                <a:solidFill>
                  <a:srgbClr val="7030A0"/>
                </a:solidFill>
              </a:rPr>
              <a:t>  homework…………………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FF0066"/>
                </a:solidFill>
              </a:rPr>
              <a:t>The doors </a:t>
            </a:r>
            <a:r>
              <a:rPr lang="en-US" u="sng" dirty="0" smtClean="0">
                <a:solidFill>
                  <a:srgbClr val="FF0066"/>
                </a:solidFill>
              </a:rPr>
              <a:t>open</a:t>
            </a:r>
            <a:r>
              <a:rPr lang="en-US" dirty="0" smtClean="0">
                <a:solidFill>
                  <a:srgbClr val="FF0066"/>
                </a:solidFill>
              </a:rPr>
              <a:t> automatically.…………………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7030A0"/>
                </a:solidFill>
              </a:rPr>
              <a:t>Have you </a:t>
            </a:r>
            <a:r>
              <a:rPr lang="en-US" u="sng" dirty="0" smtClean="0">
                <a:solidFill>
                  <a:srgbClr val="7030A0"/>
                </a:solidFill>
              </a:rPr>
              <a:t>lost</a:t>
            </a:r>
            <a:r>
              <a:rPr lang="en-US" dirty="0" smtClean="0">
                <a:solidFill>
                  <a:srgbClr val="7030A0"/>
                </a:solidFill>
              </a:rPr>
              <a:t> your pencil ? ……………….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FF0066"/>
                </a:solidFill>
              </a:rPr>
              <a:t>School starts too </a:t>
            </a:r>
            <a:r>
              <a:rPr lang="en-US" u="sng" dirty="0" smtClean="0">
                <a:solidFill>
                  <a:srgbClr val="FF0066"/>
                </a:solidFill>
              </a:rPr>
              <a:t>late</a:t>
            </a:r>
            <a:r>
              <a:rPr lang="en-US" dirty="0" smtClean="0">
                <a:solidFill>
                  <a:srgbClr val="FF0066"/>
                </a:solidFill>
              </a:rPr>
              <a:t>. …………………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7030A0"/>
                </a:solidFill>
              </a:rPr>
              <a:t>He played a </a:t>
            </a:r>
            <a:r>
              <a:rPr lang="en-US" u="sng" dirty="0" smtClean="0">
                <a:solidFill>
                  <a:srgbClr val="7030A0"/>
                </a:solidFill>
              </a:rPr>
              <a:t>majo</a:t>
            </a:r>
            <a:r>
              <a:rPr lang="en-US" dirty="0" smtClean="0">
                <a:solidFill>
                  <a:srgbClr val="7030A0"/>
                </a:solidFill>
              </a:rPr>
              <a:t>r role in setting up the system............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>
                <a:solidFill>
                  <a:srgbClr val="FF0066"/>
                </a:solidFill>
              </a:rPr>
              <a:t> </a:t>
            </a:r>
            <a:r>
              <a:rPr lang="en-US" dirty="0" smtClean="0">
                <a:solidFill>
                  <a:srgbClr val="FF0066"/>
                </a:solidFill>
              </a:rPr>
              <a:t>I like a </a:t>
            </a:r>
            <a:r>
              <a:rPr lang="en-US" u="sng" dirty="0" smtClean="0">
                <a:solidFill>
                  <a:srgbClr val="FF0066"/>
                </a:solidFill>
              </a:rPr>
              <a:t>cold</a:t>
            </a:r>
            <a:r>
              <a:rPr lang="en-US" dirty="0" smtClean="0">
                <a:solidFill>
                  <a:srgbClr val="FF0066"/>
                </a:solidFill>
              </a:rPr>
              <a:t> lunch. …………..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7030A0"/>
                </a:solidFill>
              </a:rPr>
              <a:t>Bob is the </a:t>
            </a:r>
            <a:r>
              <a:rPr lang="en-US" u="sng" dirty="0" smtClean="0">
                <a:solidFill>
                  <a:srgbClr val="7030A0"/>
                </a:solidFill>
              </a:rPr>
              <a:t>shortest</a:t>
            </a:r>
            <a:r>
              <a:rPr lang="en-US" dirty="0" smtClean="0">
                <a:solidFill>
                  <a:srgbClr val="7030A0"/>
                </a:solidFill>
              </a:rPr>
              <a:t> boy in our class. ……….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FF0066"/>
                </a:solidFill>
              </a:rPr>
              <a:t>Today it will be </a:t>
            </a:r>
            <a:r>
              <a:rPr lang="en-US" u="sng" dirty="0" smtClean="0">
                <a:solidFill>
                  <a:srgbClr val="FF0066"/>
                </a:solidFill>
              </a:rPr>
              <a:t>warm</a:t>
            </a:r>
            <a:r>
              <a:rPr lang="en-US" dirty="0" smtClean="0">
                <a:solidFill>
                  <a:srgbClr val="FF0066"/>
                </a:solidFill>
              </a:rPr>
              <a:t> outside. ……………..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7030A0"/>
                </a:solidFill>
              </a:rPr>
              <a:t>She is </a:t>
            </a:r>
            <a:r>
              <a:rPr lang="en-US" u="sng" dirty="0" smtClean="0">
                <a:solidFill>
                  <a:srgbClr val="7030A0"/>
                </a:solidFill>
              </a:rPr>
              <a:t>sad</a:t>
            </a:r>
            <a:r>
              <a:rPr lang="en-US" dirty="0" smtClean="0">
                <a:solidFill>
                  <a:srgbClr val="7030A0"/>
                </a:solidFill>
              </a:rPr>
              <a:t> about the party. ………………………..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>
                <a:solidFill>
                  <a:srgbClr val="FF0066"/>
                </a:solidFill>
              </a:rPr>
              <a:t>I am </a:t>
            </a:r>
            <a:r>
              <a:rPr lang="en-US" u="sng" dirty="0" smtClean="0">
                <a:solidFill>
                  <a:srgbClr val="FF0066"/>
                </a:solidFill>
              </a:rPr>
              <a:t>slow </a:t>
            </a:r>
            <a:r>
              <a:rPr lang="en-US" dirty="0" smtClean="0">
                <a:solidFill>
                  <a:srgbClr val="FF0066"/>
                </a:solidFill>
              </a:rPr>
              <a:t>at running the race. ……………………..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Flowchart: Alternate Process 4"/>
          <p:cNvSpPr/>
          <p:nvPr/>
        </p:nvSpPr>
        <p:spPr>
          <a:xfrm>
            <a:off x="381000" y="990600"/>
            <a:ext cx="8229600" cy="533400"/>
          </a:xfrm>
          <a:prstGeom prst="flowChartAlternateProcess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Close, easy , found, chilly , early, hot, tallest, fast,  minor , happy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2286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Change the word that is </a:t>
            </a:r>
            <a:r>
              <a:rPr lang="en-US" sz="2800" u="sng" dirty="0" smtClean="0">
                <a:solidFill>
                  <a:srgbClr val="0070C0"/>
                </a:solidFill>
              </a:rPr>
              <a:t>underlined</a:t>
            </a:r>
            <a:r>
              <a:rPr lang="en-US" sz="2800" dirty="0" smtClean="0">
                <a:solidFill>
                  <a:srgbClr val="0070C0"/>
                </a:solidFill>
              </a:rPr>
              <a:t> to its antonym.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7871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ackTie">
  <a:themeElements>
    <a:clrScheme name="Custom 6">
      <a:dk1>
        <a:srgbClr val="00B050"/>
      </a:dk1>
      <a:lt1>
        <a:srgbClr val="FFFFFF"/>
      </a:lt1>
      <a:dk2>
        <a:srgbClr val="FFFF00"/>
      </a:dk2>
      <a:lt2>
        <a:srgbClr val="E3DCCF"/>
      </a:lt2>
      <a:accent1>
        <a:srgbClr val="00B0F0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outure">
  <a:themeElements>
    <a:clrScheme name="Custom 3">
      <a:dk1>
        <a:srgbClr val="FF6699"/>
      </a:dk1>
      <a:lt1>
        <a:srgbClr val="FFFF66"/>
      </a:lt1>
      <a:dk2>
        <a:srgbClr val="1A4847"/>
      </a:dk2>
      <a:lt2>
        <a:srgbClr val="FFFF00"/>
      </a:lt2>
      <a:accent1>
        <a:srgbClr val="00B050"/>
      </a:accent1>
      <a:accent2>
        <a:srgbClr val="00B0F0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Pushpin">
  <a:themeElements>
    <a:clrScheme name="Custom 3">
      <a:dk1>
        <a:srgbClr val="FF6699"/>
      </a:dk1>
      <a:lt1>
        <a:srgbClr val="FFFF66"/>
      </a:lt1>
      <a:dk2>
        <a:srgbClr val="1A4847"/>
      </a:dk2>
      <a:lt2>
        <a:srgbClr val="FFFF00"/>
      </a:lt2>
      <a:accent1>
        <a:srgbClr val="00B050"/>
      </a:accent1>
      <a:accent2>
        <a:srgbClr val="00B0F0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273</TotalTime>
  <Words>267</Words>
  <Application>Microsoft Office PowerPoint</Application>
  <PresentationFormat>On-screen Show (4:3)</PresentationFormat>
  <Paragraphs>97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Office Theme</vt:lpstr>
      <vt:lpstr>BlackTie</vt:lpstr>
      <vt:lpstr>Concourse</vt:lpstr>
      <vt:lpstr>Aspect</vt:lpstr>
      <vt:lpstr>Angles</vt:lpstr>
      <vt:lpstr>Couture</vt:lpstr>
      <vt:lpstr>Pushpin</vt:lpstr>
      <vt:lpstr>Adjacency</vt:lpstr>
      <vt:lpstr>EASY ENGLISH GRADE 8</vt:lpstr>
      <vt:lpstr>WINGED FRIENDS UNIT 02</vt:lpstr>
      <vt:lpstr>PowerPoint Presentation</vt:lpstr>
      <vt:lpstr>PowerPoint Presentation</vt:lpstr>
      <vt:lpstr>We can make antonyms using a prefix.</vt:lpstr>
      <vt:lpstr>PowerPoint Presentation</vt:lpstr>
      <vt:lpstr>But, remember my dear children An antonym can also be a different word as shown below.</vt:lpstr>
      <vt:lpstr>Antonym Match Up.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8</dc:title>
  <dc:creator>MY PLUS</dc:creator>
  <cp:lastModifiedBy>DELL-PC</cp:lastModifiedBy>
  <cp:revision>80</cp:revision>
  <dcterms:created xsi:type="dcterms:W3CDTF">2020-11-26T14:34:04Z</dcterms:created>
  <dcterms:modified xsi:type="dcterms:W3CDTF">2020-12-30T07:38:22Z</dcterms:modified>
</cp:coreProperties>
</file>