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768" r:id="rId4"/>
    <p:sldMasterId id="2147483780" r:id="rId5"/>
    <p:sldMasterId id="2147483804" r:id="rId6"/>
    <p:sldMasterId id="2147483816" r:id="rId7"/>
    <p:sldMasterId id="214748382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0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0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2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2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17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818980-3A85-4B0F-AAA6-A4419B041E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4C24C3-6F0A-4C42-A43E-1F95EADCF9D0}" type="datetimeFigureOut">
              <a:rPr lang="en-US" smtClean="0"/>
              <a:t>12/30/2020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57201"/>
            <a:ext cx="4432151" cy="16764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Baskerville Old Face" pitchFamily="18" charset="0"/>
              </a:rPr>
              <a:t>EASY ENGLISH</a:t>
            </a:r>
            <a:br>
              <a:rPr lang="en-US" dirty="0" smtClean="0">
                <a:solidFill>
                  <a:srgbClr val="FF0066"/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Baskerville Old Face" pitchFamily="18" charset="0"/>
              </a:rPr>
              <a:t>GRADE 8</a:t>
            </a:r>
            <a:endParaRPr lang="en-US" dirty="0">
              <a:solidFill>
                <a:srgbClr val="FF0066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6858000" cy="144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lgerian" pitchFamily="82" charset="0"/>
              </a:rPr>
              <a:t>ZONAL EDUCATION OFFICE – EMBILIPITIYA</a:t>
            </a:r>
          </a:p>
          <a:p>
            <a:pPr algn="r"/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PREPARED BY – MS. D.A.N.LAKMALI</a:t>
            </a:r>
          </a:p>
          <a:p>
            <a:pPr algn="r"/>
            <a:r>
              <a:rPr lang="en-US" sz="2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R/EMB/MULENDIYAWALA M.V.</a:t>
            </a:r>
            <a:endParaRPr lang="en-US" sz="20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599"/>
            <a:ext cx="32766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2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1"/>
            <a:ext cx="5105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56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Arial Black" pitchFamily="34" charset="0"/>
              </a:rPr>
              <a:t>WINGED FRIENDS</a:t>
            </a:r>
            <a:br>
              <a:rPr lang="en-US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66"/>
                </a:solidFill>
                <a:latin typeface="Arial Black" pitchFamily="34" charset="0"/>
              </a:rPr>
              <a:t>UNIT 02</a:t>
            </a:r>
            <a:endParaRPr lang="en-US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7696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Activity- 2.4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Competency Level – 4.3 Finds synonyms &amp; antonyms for given words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44196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3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5160" y="457200"/>
            <a:ext cx="2902589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ANTONYMS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" y="3352800"/>
            <a:ext cx="20193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happy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0201" y="3404754"/>
            <a:ext cx="2416890" cy="481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unhappy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900" y="5486400"/>
            <a:ext cx="18669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black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5727" y="5399809"/>
            <a:ext cx="1828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white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18" y="2008908"/>
            <a:ext cx="1147763" cy="103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08908"/>
            <a:ext cx="1181099" cy="103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84" y="4191000"/>
            <a:ext cx="120534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3" y="4225636"/>
            <a:ext cx="1094146" cy="105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7400" y="1103531"/>
            <a:ext cx="358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(Opposite words)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200" y="2362200"/>
            <a:ext cx="1905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15000" y="2092036"/>
            <a:ext cx="2133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thin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5334000"/>
            <a:ext cx="2590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old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5316682"/>
            <a:ext cx="22860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young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1200150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616743"/>
            <a:ext cx="1295400" cy="10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12192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450648"/>
            <a:ext cx="116205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1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7353300" cy="4724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We can make antonyms using a prefix.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Let’s look at these words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7400" y="3086100"/>
            <a:ext cx="83820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930236" y="2389903"/>
            <a:ext cx="1039091" cy="2909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un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48100" y="2355268"/>
            <a:ext cx="990600" cy="2770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+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2244430"/>
            <a:ext cx="1905000" cy="4364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happy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78682" y="2362197"/>
            <a:ext cx="914400" cy="4572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705600" y="2379516"/>
            <a:ext cx="2209800" cy="2770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unhappy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49781" y="298565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7964" y="2985655"/>
            <a:ext cx="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96200" y="2819399"/>
            <a:ext cx="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64872" y="3595255"/>
            <a:ext cx="12954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prefix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91100" y="3581400"/>
            <a:ext cx="17145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dirty="0" smtClean="0">
                <a:solidFill>
                  <a:srgbClr val="00B0F0"/>
                </a:solidFill>
              </a:rPr>
              <a:t>ase </a:t>
            </a:r>
            <a:r>
              <a:rPr lang="en-US" dirty="0" smtClean="0">
                <a:solidFill>
                  <a:srgbClr val="00B0F0"/>
                </a:solidFill>
              </a:rPr>
              <a:t>word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86600" y="3505200"/>
            <a:ext cx="1981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antonym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047999"/>
            <a:ext cx="1295400" cy="45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Happy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85800"/>
            <a:ext cx="1257300" cy="108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0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14586"/>
              </p:ext>
            </p:extLst>
          </p:nvPr>
        </p:nvGraphicFramePr>
        <p:xfrm>
          <a:off x="1066800" y="1524002"/>
          <a:ext cx="6781800" cy="335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35200"/>
                <a:gridCol w="2286000"/>
              </a:tblGrid>
              <a:tr h="761998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FFFF00"/>
                          </a:solidFill>
                        </a:rPr>
                        <a:t>Prefix</a:t>
                      </a:r>
                      <a:endParaRPr lang="en-US" sz="28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FFFF00"/>
                          </a:solidFill>
                        </a:rPr>
                        <a:t>Base </a:t>
                      </a:r>
                      <a:r>
                        <a:rPr lang="en-US" sz="2800" i="1" dirty="0" smtClean="0">
                          <a:solidFill>
                            <a:srgbClr val="FFFF00"/>
                          </a:solidFill>
                        </a:rPr>
                        <a:t>word</a:t>
                      </a:r>
                      <a:endParaRPr lang="en-US" sz="280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FFFF00"/>
                          </a:solidFill>
                        </a:rPr>
                        <a:t>Antonym</a:t>
                      </a:r>
                      <a:endParaRPr lang="en-US" sz="280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in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correct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incorrect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</a:rPr>
                        <a:t>im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possible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impossible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dis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advantage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disadvantage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un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pleasant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unpleasant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364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</a:rPr>
                        <a:t>il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legal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illegal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But, remember my dear children</a:t>
            </a:r>
            <a:b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An antonym can also be a different word as shown below.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Most –least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Simple –complex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Happy –sad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Major –minor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Good –bad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Present –absent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Minimum-maximum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Rural –urban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True-false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Beautiful -ugly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1400"/>
            <a:ext cx="1905000" cy="206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0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6200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Colour each antonym </a:t>
            </a:r>
            <a:r>
              <a:rPr lang="en-US" sz="2800" dirty="0" smtClean="0">
                <a:solidFill>
                  <a:srgbClr val="0070C0"/>
                </a:solidFill>
              </a:rPr>
              <a:t>and match  each pair in </a:t>
            </a:r>
            <a:r>
              <a:rPr lang="en-US" sz="2800" dirty="0" smtClean="0">
                <a:solidFill>
                  <a:srgbClr val="0070C0"/>
                </a:solidFill>
              </a:rPr>
              <a:t>a different colour.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00892"/>
              </p:ext>
            </p:extLst>
          </p:nvPr>
        </p:nvGraphicFramePr>
        <p:xfrm>
          <a:off x="457200" y="1905000"/>
          <a:ext cx="6096000" cy="1590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38200"/>
                <a:gridCol w="11938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rough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dirty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pretty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7734"/>
            <a:ext cx="23812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48736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Antonym Match Up.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My teacher gives </a:t>
            </a:r>
            <a:r>
              <a:rPr lang="en-US" u="sng" dirty="0" smtClean="0">
                <a:solidFill>
                  <a:srgbClr val="7030A0"/>
                </a:solidFill>
              </a:rPr>
              <a:t>difficult</a:t>
            </a:r>
            <a:r>
              <a:rPr lang="en-US" dirty="0" smtClean="0">
                <a:solidFill>
                  <a:srgbClr val="7030A0"/>
                </a:solidFill>
              </a:rPr>
              <a:t>  homework…………………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66"/>
                </a:solidFill>
              </a:rPr>
              <a:t>The doors </a:t>
            </a:r>
            <a:r>
              <a:rPr lang="en-US" u="sng" dirty="0" smtClean="0">
                <a:solidFill>
                  <a:srgbClr val="FF0066"/>
                </a:solidFill>
              </a:rPr>
              <a:t>open</a:t>
            </a:r>
            <a:r>
              <a:rPr lang="en-US" dirty="0" smtClean="0">
                <a:solidFill>
                  <a:srgbClr val="FF0066"/>
                </a:solidFill>
              </a:rPr>
              <a:t> automatically.…………………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Have you </a:t>
            </a:r>
            <a:r>
              <a:rPr lang="en-US" u="sng" dirty="0" smtClean="0">
                <a:solidFill>
                  <a:srgbClr val="7030A0"/>
                </a:solidFill>
              </a:rPr>
              <a:t>lost</a:t>
            </a:r>
            <a:r>
              <a:rPr lang="en-US" dirty="0" smtClean="0">
                <a:solidFill>
                  <a:srgbClr val="7030A0"/>
                </a:solidFill>
              </a:rPr>
              <a:t> your pencil ? ……………….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66"/>
                </a:solidFill>
              </a:rPr>
              <a:t>School starts too </a:t>
            </a:r>
            <a:r>
              <a:rPr lang="en-US" u="sng" dirty="0" smtClean="0">
                <a:solidFill>
                  <a:srgbClr val="FF0066"/>
                </a:solidFill>
              </a:rPr>
              <a:t>late</a:t>
            </a:r>
            <a:r>
              <a:rPr lang="en-US" dirty="0" smtClean="0">
                <a:solidFill>
                  <a:srgbClr val="FF0066"/>
                </a:solidFill>
              </a:rPr>
              <a:t>. …………………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He played a </a:t>
            </a:r>
            <a:r>
              <a:rPr lang="en-US" u="sng" dirty="0" smtClean="0">
                <a:solidFill>
                  <a:srgbClr val="7030A0"/>
                </a:solidFill>
              </a:rPr>
              <a:t>majo</a:t>
            </a:r>
            <a:r>
              <a:rPr lang="en-US" dirty="0" smtClean="0">
                <a:solidFill>
                  <a:srgbClr val="7030A0"/>
                </a:solidFill>
              </a:rPr>
              <a:t>r role in setting up the system............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rgbClr val="FF0066"/>
                </a:solidFill>
              </a:rPr>
              <a:t>I like a </a:t>
            </a:r>
            <a:r>
              <a:rPr lang="en-US" u="sng" dirty="0" smtClean="0">
                <a:solidFill>
                  <a:srgbClr val="FF0066"/>
                </a:solidFill>
              </a:rPr>
              <a:t>cold</a:t>
            </a:r>
            <a:r>
              <a:rPr lang="en-US" dirty="0" smtClean="0">
                <a:solidFill>
                  <a:srgbClr val="FF0066"/>
                </a:solidFill>
              </a:rPr>
              <a:t> lunch. …………..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Bob is the </a:t>
            </a:r>
            <a:r>
              <a:rPr lang="en-US" u="sng" dirty="0" smtClean="0">
                <a:solidFill>
                  <a:srgbClr val="7030A0"/>
                </a:solidFill>
              </a:rPr>
              <a:t>shortest</a:t>
            </a:r>
            <a:r>
              <a:rPr lang="en-US" dirty="0" smtClean="0">
                <a:solidFill>
                  <a:srgbClr val="7030A0"/>
                </a:solidFill>
              </a:rPr>
              <a:t> boy in our class. ……….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66"/>
                </a:solidFill>
              </a:rPr>
              <a:t>Today it will be </a:t>
            </a:r>
            <a:r>
              <a:rPr lang="en-US" u="sng" dirty="0" smtClean="0">
                <a:solidFill>
                  <a:srgbClr val="FF0066"/>
                </a:solidFill>
              </a:rPr>
              <a:t>warm</a:t>
            </a:r>
            <a:r>
              <a:rPr lang="en-US" dirty="0" smtClean="0">
                <a:solidFill>
                  <a:srgbClr val="FF0066"/>
                </a:solidFill>
              </a:rPr>
              <a:t> outside. ……………..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She is </a:t>
            </a:r>
            <a:r>
              <a:rPr lang="en-US" u="sng" dirty="0" smtClean="0">
                <a:solidFill>
                  <a:srgbClr val="7030A0"/>
                </a:solidFill>
              </a:rPr>
              <a:t>sad</a:t>
            </a:r>
            <a:r>
              <a:rPr lang="en-US" dirty="0" smtClean="0">
                <a:solidFill>
                  <a:srgbClr val="7030A0"/>
                </a:solidFill>
              </a:rPr>
              <a:t> about the party. ………………………..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66"/>
                </a:solidFill>
              </a:rPr>
              <a:t>I am </a:t>
            </a:r>
            <a:r>
              <a:rPr lang="en-US" u="sng" dirty="0" smtClean="0">
                <a:solidFill>
                  <a:srgbClr val="FF0066"/>
                </a:solidFill>
              </a:rPr>
              <a:t>slow </a:t>
            </a:r>
            <a:r>
              <a:rPr lang="en-US" dirty="0" smtClean="0">
                <a:solidFill>
                  <a:srgbClr val="FF0066"/>
                </a:solidFill>
              </a:rPr>
              <a:t>at running the race. ……………………..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81000" y="990600"/>
            <a:ext cx="8229600" cy="5334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Close, easy , found, chilly , early, hot, tallest, fast,  minor , happy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Change the word that is </a:t>
            </a:r>
            <a:r>
              <a:rPr lang="en-US" sz="2800" u="sng" dirty="0" smtClean="0">
                <a:solidFill>
                  <a:srgbClr val="0070C0"/>
                </a:solidFill>
              </a:rPr>
              <a:t>underlined</a:t>
            </a:r>
            <a:r>
              <a:rPr lang="en-US" sz="2800" dirty="0" smtClean="0">
                <a:solidFill>
                  <a:srgbClr val="0070C0"/>
                </a:solidFill>
              </a:rPr>
              <a:t> to its antonym.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8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Custom 6">
      <a:dk1>
        <a:srgbClr val="00B050"/>
      </a:dk1>
      <a:lt1>
        <a:srgbClr val="FFFFFF"/>
      </a:lt1>
      <a:dk2>
        <a:srgbClr val="FFFF00"/>
      </a:dk2>
      <a:lt2>
        <a:srgbClr val="E3DCCF"/>
      </a:lt2>
      <a:accent1>
        <a:srgbClr val="00B0F0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uture">
  <a:themeElements>
    <a:clrScheme name="Custom 3">
      <a:dk1>
        <a:srgbClr val="FF6699"/>
      </a:dk1>
      <a:lt1>
        <a:srgbClr val="FFFF66"/>
      </a:lt1>
      <a:dk2>
        <a:srgbClr val="1A4847"/>
      </a:dk2>
      <a:lt2>
        <a:srgbClr val="FFFF00"/>
      </a:lt2>
      <a:accent1>
        <a:srgbClr val="00B050"/>
      </a:accent1>
      <a:accent2>
        <a:srgbClr val="00B0F0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shpin">
  <a:themeElements>
    <a:clrScheme name="Custom 3">
      <a:dk1>
        <a:srgbClr val="FF6699"/>
      </a:dk1>
      <a:lt1>
        <a:srgbClr val="FFFF66"/>
      </a:lt1>
      <a:dk2>
        <a:srgbClr val="1A4847"/>
      </a:dk2>
      <a:lt2>
        <a:srgbClr val="FFFF00"/>
      </a:lt2>
      <a:accent1>
        <a:srgbClr val="00B050"/>
      </a:accent1>
      <a:accent2>
        <a:srgbClr val="00B0F0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267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Office Theme</vt:lpstr>
      <vt:lpstr>BlackTie</vt:lpstr>
      <vt:lpstr>Concourse</vt:lpstr>
      <vt:lpstr>Aspect</vt:lpstr>
      <vt:lpstr>Angles</vt:lpstr>
      <vt:lpstr>Couture</vt:lpstr>
      <vt:lpstr>Pushpin</vt:lpstr>
      <vt:lpstr>Adjacency</vt:lpstr>
      <vt:lpstr>EASY ENGLISH GRADE 8</vt:lpstr>
      <vt:lpstr>WINGED FRIENDS UNIT 02</vt:lpstr>
      <vt:lpstr>PowerPoint Presentation</vt:lpstr>
      <vt:lpstr>PowerPoint Presentation</vt:lpstr>
      <vt:lpstr>We can make antonyms using a prefix.</vt:lpstr>
      <vt:lpstr>PowerPoint Presentation</vt:lpstr>
      <vt:lpstr>But, remember my dear children An antonym can also be a different word as shown below.</vt:lpstr>
      <vt:lpstr>Antonym Match Up.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ENGLISH GRADE 8</dc:title>
  <dc:creator>MY PLUS</dc:creator>
  <cp:lastModifiedBy>DELL-PC</cp:lastModifiedBy>
  <cp:revision>80</cp:revision>
  <dcterms:created xsi:type="dcterms:W3CDTF">2020-11-26T14:34:04Z</dcterms:created>
  <dcterms:modified xsi:type="dcterms:W3CDTF">2020-12-30T07:38:22Z</dcterms:modified>
</cp:coreProperties>
</file>