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</p:sldMasterIdLst>
  <p:notesMasterIdLst>
    <p:notesMasterId r:id="rId1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0D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E6A444-51E8-4624-A0CC-8A3829E3F447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7B4BE-3BB4-4288-8B11-42FA56C814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039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7B4BE-3BB4-4288-8B11-42FA56C8148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689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047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99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27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184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06448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8308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67912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10831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959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531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820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66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3B1DEF9-8213-4D79-AD69-13445651617F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896241-692F-4941-B322-19A6FC941AF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6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533400"/>
            <a:ext cx="4724400" cy="1524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Arial Rounded MT Bold" pitchFamily="34" charset="0"/>
              </a:rPr>
              <a:t>EASY ENGLISH</a:t>
            </a:r>
            <a:br>
              <a:rPr lang="en-US" dirty="0" smtClean="0">
                <a:solidFill>
                  <a:srgbClr val="FFFF00"/>
                </a:solidFill>
                <a:latin typeface="Arial Rounded MT Bold" pitchFamily="34" charset="0"/>
              </a:rPr>
            </a:br>
            <a:r>
              <a:rPr lang="en-US" dirty="0" smtClean="0">
                <a:solidFill>
                  <a:srgbClr val="FFFF00"/>
                </a:solidFill>
                <a:latin typeface="Arial Rounded MT Bold" pitchFamily="34" charset="0"/>
              </a:rPr>
              <a:t>GRADE 8</a:t>
            </a:r>
            <a:endParaRPr lang="en-US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953000"/>
            <a:ext cx="8156448" cy="17526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bg1">
                    <a:lumMod val="75000"/>
                  </a:schemeClr>
                </a:solidFill>
                <a:latin typeface="Arial Rounded MT Bold" pitchFamily="34" charset="0"/>
              </a:rPr>
              <a:t>ZONAL EDUCATION OFFICE –EMBILIPITIYA</a:t>
            </a:r>
          </a:p>
          <a:p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lgerian" pitchFamily="82" charset="0"/>
              </a:rPr>
              <a:t>PREPARED BY-Ms. D.A.N. LAKMALI</a:t>
            </a:r>
          </a:p>
          <a:p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lgerian" pitchFamily="82" charset="0"/>
              </a:rPr>
              <a:t>R/ EMB/ MULENDIYAWALA M.V.</a:t>
            </a:r>
            <a:endParaRPr lang="en-US" sz="1600" dirty="0">
              <a:solidFill>
                <a:schemeClr val="accent4">
                  <a:lumMod val="20000"/>
                  <a:lumOff val="80000"/>
                </a:schemeClr>
              </a:solidFill>
              <a:latin typeface="Algerian" pitchFamily="8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057400"/>
            <a:ext cx="3276600" cy="29718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9763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4114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Baskerville Old Face" pitchFamily="18" charset="0"/>
              </a:rPr>
              <a:t>UNIT -02</a:t>
            </a:r>
            <a:r>
              <a:rPr lang="en-US" dirty="0" smtClean="0">
                <a:latin typeface="Baskerville Old Face" pitchFamily="18" charset="0"/>
              </a:rPr>
              <a:t/>
            </a:r>
            <a:br>
              <a:rPr lang="en-US" dirty="0" smtClean="0">
                <a:latin typeface="Baskerville Old Face" pitchFamily="18" charset="0"/>
              </a:rPr>
            </a:b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Baskerville Old Face" pitchFamily="18" charset="0"/>
              </a:rPr>
              <a:t>WINGED FRIENDS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419600"/>
            <a:ext cx="5943600" cy="139653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Activity -2.5,2.6,2.7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Competency Level -6.3 Uses modals meaningfully.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752600"/>
            <a:ext cx="3962400" cy="250507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861074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8632" y="383453"/>
            <a:ext cx="3496368" cy="655638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Let’s learn modals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4" name="Oval Callout 3"/>
          <p:cNvSpPr/>
          <p:nvPr/>
        </p:nvSpPr>
        <p:spPr>
          <a:xfrm>
            <a:off x="1295400" y="1039091"/>
            <a:ext cx="2209800" cy="1295400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You </a:t>
            </a:r>
            <a:r>
              <a:rPr lang="en-US" b="1" u="sng" dirty="0" smtClean="0">
                <a:solidFill>
                  <a:srgbClr val="FF0000"/>
                </a:solidFill>
              </a:rPr>
              <a:t>should </a:t>
            </a:r>
            <a:r>
              <a:rPr lang="en-US" dirty="0" smtClean="0">
                <a:solidFill>
                  <a:srgbClr val="0070C0"/>
                </a:solidFill>
              </a:rPr>
              <a:t>brush your teeth twice a day.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" name="Oval Callout 5"/>
          <p:cNvSpPr/>
          <p:nvPr/>
        </p:nvSpPr>
        <p:spPr>
          <a:xfrm rot="332687">
            <a:off x="6709435" y="1268945"/>
            <a:ext cx="1981200" cy="1752600"/>
          </a:xfrm>
          <a:prstGeom prst="wedgeEllipseCallou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You </a:t>
            </a:r>
            <a:r>
              <a:rPr lang="en-US" b="1" u="sng" dirty="0" smtClean="0">
                <a:solidFill>
                  <a:srgbClr val="FF0000"/>
                </a:solidFill>
              </a:rPr>
              <a:t>have to</a:t>
            </a:r>
            <a:r>
              <a:rPr lang="en-US" u="sng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be above 18 to apply for a driving license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Callout 6"/>
          <p:cNvSpPr/>
          <p:nvPr/>
        </p:nvSpPr>
        <p:spPr>
          <a:xfrm rot="786557">
            <a:off x="2734410" y="3352913"/>
            <a:ext cx="2286000" cy="1495805"/>
          </a:xfrm>
          <a:prstGeom prst="wedgeEllipseCallout">
            <a:avLst/>
          </a:prstGeom>
          <a:solidFill>
            <a:schemeClr val="bg1"/>
          </a:solidFill>
          <a:ln>
            <a:solidFill>
              <a:srgbClr val="DB0D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You are not well. so, you </a:t>
            </a:r>
            <a:r>
              <a:rPr lang="en-US" b="1" u="sng" dirty="0" smtClean="0">
                <a:solidFill>
                  <a:srgbClr val="FF0000"/>
                </a:solidFill>
              </a:rPr>
              <a:t>must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stay at home &amp; rest. 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55" y="2334491"/>
            <a:ext cx="1676400" cy="15573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3113160"/>
            <a:ext cx="2284321" cy="17110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991" y="4849091"/>
            <a:ext cx="2057400" cy="16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45077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1"/>
            <a:ext cx="7800975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Must</a:t>
            </a:r>
            <a:r>
              <a:rPr lang="en-US" sz="2400" dirty="0" smtClean="0"/>
              <a:t> and  </a:t>
            </a:r>
            <a:r>
              <a:rPr lang="en-US" sz="2400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have to </a:t>
            </a:r>
            <a:r>
              <a:rPr lang="en-US" sz="2400" dirty="0" smtClean="0"/>
              <a:t>are both used for obligation.</a:t>
            </a:r>
          </a:p>
          <a:p>
            <a:pPr marL="0" indent="0">
              <a:buNone/>
            </a:pPr>
            <a:r>
              <a:rPr lang="en-US" sz="2400" dirty="0" smtClean="0"/>
              <a:t>However,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DB0DA5"/>
                </a:solidFill>
              </a:rPr>
              <a:t>If you want to say that someone is required to do something regularly, as it is their job, 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DB0DA5"/>
                </a:solidFill>
              </a:rPr>
              <a:t>You use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have to </a:t>
            </a:r>
            <a:r>
              <a:rPr lang="en-US" sz="2400" dirty="0" smtClean="0">
                <a:solidFill>
                  <a:srgbClr val="DB0DA5"/>
                </a:solidFill>
              </a:rPr>
              <a:t>you </a:t>
            </a:r>
            <a:r>
              <a:rPr lang="en-US" sz="2400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can not use must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Eg</a:t>
            </a:r>
            <a:r>
              <a:rPr lang="en-US" sz="2400" dirty="0" smtClean="0"/>
              <a:t> :- 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err="1" smtClean="0"/>
              <a:t>Sandali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has to </a:t>
            </a:r>
            <a:r>
              <a:rPr lang="en-US" sz="2400" dirty="0" smtClean="0"/>
              <a:t>do all the housework while her sister studies for an exam.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/>
              <a:t>We </a:t>
            </a:r>
            <a:r>
              <a:rPr lang="en-US" sz="2400" dirty="0" smtClean="0">
                <a:solidFill>
                  <a:srgbClr val="0070C0"/>
                </a:solidFill>
              </a:rPr>
              <a:t>have to </a:t>
            </a:r>
            <a:r>
              <a:rPr lang="en-US" sz="2400" dirty="0" smtClean="0"/>
              <a:t>face an exam at the end of the year.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Should is used to give an advice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>
                <a:solidFill>
                  <a:srgbClr val="002060"/>
                </a:solidFill>
                <a:latin typeface="Baskerville Old Face" pitchFamily="18" charset="0"/>
              </a:rPr>
              <a:t>Must is stronger than should.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90573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57200"/>
            <a:ext cx="5486400" cy="609600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Bookman Old Style" pitchFamily="18" charset="0"/>
              </a:rPr>
              <a:t>Write the most suitable form.</a:t>
            </a:r>
            <a:endParaRPr lang="en-US" sz="2800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391400" cy="38100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You ……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should………. </a:t>
            </a:r>
            <a:r>
              <a:rPr lang="en-US" sz="2400" dirty="0" smtClean="0">
                <a:solidFill>
                  <a:srgbClr val="0070C0"/>
                </a:solidFill>
              </a:rPr>
              <a:t>eat less sweets.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 I……………… write the report at the end of every month.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You …………….wear a helmet to protect your head when you ride your bike.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You ………….. </a:t>
            </a:r>
            <a:r>
              <a:rPr lang="en-US" sz="2400" dirty="0" smtClean="0">
                <a:solidFill>
                  <a:srgbClr val="0070C0"/>
                </a:solidFill>
              </a:rPr>
              <a:t>cross  </a:t>
            </a:r>
            <a:r>
              <a:rPr lang="en-US" sz="2400" dirty="0" smtClean="0">
                <a:solidFill>
                  <a:srgbClr val="0070C0"/>
                </a:solidFill>
              </a:rPr>
              <a:t>the road at the zebra crossing.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You …………… do more exercise.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We ……………. </a:t>
            </a:r>
            <a:r>
              <a:rPr lang="en-US" sz="2400" dirty="0" smtClean="0">
                <a:solidFill>
                  <a:srgbClr val="0070C0"/>
                </a:solidFill>
              </a:rPr>
              <a:t>obey </a:t>
            </a:r>
            <a:r>
              <a:rPr lang="en-US" sz="2400" dirty="0" smtClean="0">
                <a:solidFill>
                  <a:srgbClr val="0070C0"/>
                </a:solidFill>
              </a:rPr>
              <a:t>our parents.</a:t>
            </a: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150" y="304800"/>
            <a:ext cx="1324449" cy="12954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96550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04800"/>
            <a:ext cx="3810000" cy="591271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Bookman Old Style" pitchFamily="18" charset="0"/>
              </a:rPr>
              <a:t>Negative form</a:t>
            </a:r>
            <a:endParaRPr lang="en-US" sz="3200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47801"/>
            <a:ext cx="8077200" cy="2895599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solidFill>
                  <a:srgbClr val="00B050"/>
                </a:solidFill>
                <a:latin typeface="Arial Rounded MT Bold" pitchFamily="34" charset="0"/>
              </a:rPr>
              <a:t>Must not ( mustn’t</a:t>
            </a:r>
            <a:r>
              <a:rPr lang="en-US" sz="2400" dirty="0" smtClean="0">
                <a:solidFill>
                  <a:srgbClr val="00B050"/>
                </a:solidFill>
              </a:rPr>
              <a:t>)</a:t>
            </a:r>
            <a:r>
              <a:rPr lang="en-US" sz="2400" dirty="0" smtClean="0"/>
              <a:t> -</a:t>
            </a:r>
            <a:r>
              <a:rPr lang="en-US" sz="2400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Express prohibition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Ex</a:t>
            </a:r>
            <a:r>
              <a:rPr lang="en-US" sz="2400" dirty="0" smtClean="0"/>
              <a:t>:-  Students must not drink alcohol.</a:t>
            </a:r>
          </a:p>
          <a:p>
            <a:pPr marL="0" indent="0">
              <a:buNone/>
            </a:pPr>
            <a:r>
              <a:rPr lang="en-US" dirty="0"/>
              <a:t> </a:t>
            </a:r>
            <a:endParaRPr lang="en-US" dirty="0" smtClean="0">
              <a:solidFill>
                <a:srgbClr val="FFC000"/>
              </a:solidFill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B050"/>
                </a:solidFill>
                <a:latin typeface="Arial Rounded MT Bold" pitchFamily="34" charset="0"/>
              </a:rPr>
              <a:t>Should not ( shouldn’t)- </a:t>
            </a:r>
            <a:r>
              <a:rPr lang="en-US" sz="2400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To advice not to do something usually because it is bad or wrong.</a:t>
            </a:r>
          </a:p>
          <a:p>
            <a:pPr marL="0" indent="0">
              <a:buNone/>
            </a:pPr>
            <a:r>
              <a:rPr lang="en-US" sz="2400" dirty="0" smtClean="0">
                <a:latin typeface="Arial Rounded MT Bold" pitchFamily="34" charset="0"/>
              </a:rPr>
              <a:t>Ex:- </a:t>
            </a:r>
            <a:r>
              <a:rPr lang="en-US" dirty="0" smtClean="0"/>
              <a:t> You shouldn’t throw your litter on to the street.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4343400"/>
            <a:ext cx="2743200" cy="21431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58173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Arial Rounded MT Bold" pitchFamily="34" charset="0"/>
              </a:rPr>
              <a:t>Let’s write some sentences.</a:t>
            </a:r>
            <a:endParaRPr lang="en-US" sz="3200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01000" cy="3579849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Method </a:t>
            </a:r>
            <a:r>
              <a:rPr lang="en-US" dirty="0" smtClean="0"/>
              <a:t>:- 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440873" y="3657811"/>
            <a:ext cx="0" cy="609600"/>
          </a:xfrm>
          <a:prstGeom prst="straightConnector1">
            <a:avLst/>
          </a:prstGeom>
          <a:ln>
            <a:solidFill>
              <a:srgbClr val="DB0DA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743200" y="3619711"/>
            <a:ext cx="0" cy="647700"/>
          </a:xfrm>
          <a:prstGeom prst="straightConnector1">
            <a:avLst/>
          </a:prstGeom>
          <a:ln>
            <a:solidFill>
              <a:srgbClr val="DB0DA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27118" y="4419600"/>
            <a:ext cx="820882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Modal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8200" y="3124200"/>
            <a:ext cx="632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Students should listen to their teachers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292927" y="1600200"/>
            <a:ext cx="6012873" cy="461665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</a:rPr>
              <a:t>Subject + modal + infinitive verb + rest</a:t>
            </a:r>
            <a:endParaRPr lang="en-US" sz="2400" b="1" dirty="0">
              <a:solidFill>
                <a:srgbClr val="00B05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9600" y="4419600"/>
            <a:ext cx="1066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subject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3886200" y="3521810"/>
            <a:ext cx="0" cy="881601"/>
          </a:xfrm>
          <a:prstGeom prst="straightConnector1">
            <a:avLst/>
          </a:prstGeom>
          <a:ln>
            <a:solidFill>
              <a:srgbClr val="DB0DA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685308" y="4431268"/>
            <a:ext cx="69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verb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7" name="Right Brace 26"/>
          <p:cNvSpPr/>
          <p:nvPr/>
        </p:nvSpPr>
        <p:spPr>
          <a:xfrm rot="5400000">
            <a:off x="5061733" y="2972068"/>
            <a:ext cx="1077933" cy="2209800"/>
          </a:xfrm>
          <a:prstGeom prst="rightBrace">
            <a:avLst/>
          </a:prstGeom>
          <a:ln>
            <a:solidFill>
              <a:srgbClr val="DB0D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5299363" y="4615935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rest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7641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7239000" cy="685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Study the following table and form sentences</a:t>
            </a:r>
            <a:r>
              <a:rPr lang="en-US" sz="2800" b="1" dirty="0" smtClean="0">
                <a:solidFill>
                  <a:srgbClr val="00B0F0"/>
                </a:solidFill>
              </a:rPr>
              <a:t>.</a:t>
            </a:r>
            <a:endParaRPr lang="en-US" sz="2800" b="1" dirty="0">
              <a:solidFill>
                <a:srgbClr val="00B0F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4440523"/>
              </p:ext>
            </p:extLst>
          </p:nvPr>
        </p:nvGraphicFramePr>
        <p:xfrm>
          <a:off x="457200" y="1219200"/>
          <a:ext cx="8382000" cy="37490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095500"/>
                <a:gridCol w="2095500"/>
                <a:gridCol w="2095500"/>
                <a:gridCol w="20955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You</a:t>
                      </a:r>
                    </a:p>
                    <a:p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She</a:t>
                      </a:r>
                    </a:p>
                    <a:p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A surgeon</a:t>
                      </a:r>
                    </a:p>
                    <a:p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We</a:t>
                      </a:r>
                    </a:p>
                    <a:p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Nurses</a:t>
                      </a:r>
                      <a:endParaRPr lang="en-US" sz="20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should</a:t>
                      </a:r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/ shouldn’t</a:t>
                      </a:r>
                    </a:p>
                    <a:p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must/mustn’t</a:t>
                      </a:r>
                      <a:endParaRPr lang="en-US" sz="20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have </a:t>
                      </a:r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to</a:t>
                      </a:r>
                    </a:p>
                    <a:p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has </a:t>
                      </a:r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to</a:t>
                      </a:r>
                      <a:endParaRPr lang="en-US" sz="20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finish</a:t>
                      </a:r>
                      <a:endParaRPr lang="en-US" sz="20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eat</a:t>
                      </a:r>
                      <a:endParaRPr lang="en-US" sz="20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make</a:t>
                      </a:r>
                      <a:endParaRPr lang="en-US" sz="20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obey</a:t>
                      </a:r>
                      <a:endParaRPr lang="en-US" sz="20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wear</a:t>
                      </a:r>
                      <a:endParaRPr lang="en-US" sz="20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junk </a:t>
                      </a:r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food because it’s not healthy.</a:t>
                      </a:r>
                    </a:p>
                    <a:p>
                      <a:endParaRPr lang="en-US" sz="20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this </a:t>
                      </a:r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activity by 10.30 p.m.</a:t>
                      </a:r>
                    </a:p>
                    <a:p>
                      <a:endParaRPr lang="en-US" sz="20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mistakes</a:t>
                      </a:r>
                      <a:endParaRPr lang="en-US" sz="2000" dirty="0" smtClean="0">
                        <a:solidFill>
                          <a:srgbClr val="00B0F0"/>
                        </a:solidFill>
                      </a:endParaRPr>
                    </a:p>
                    <a:p>
                      <a:endParaRPr lang="en-US" sz="20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our </a:t>
                      </a:r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elders.</a:t>
                      </a:r>
                    </a:p>
                    <a:p>
                      <a:endParaRPr lang="en-US" sz="200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a </a:t>
                      </a:r>
                      <a:r>
                        <a:rPr lang="en-US" sz="2000" dirty="0" smtClean="0">
                          <a:solidFill>
                            <a:srgbClr val="00B0F0"/>
                          </a:solidFill>
                        </a:rPr>
                        <a:t>uniform.</a:t>
                      </a:r>
                      <a:endParaRPr lang="en-US" sz="20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Connector 6"/>
          <p:cNvCxnSpPr>
            <a:endCxn id="6" idx="2"/>
          </p:cNvCxnSpPr>
          <p:nvPr/>
        </p:nvCxnSpPr>
        <p:spPr>
          <a:xfrm>
            <a:off x="4648200" y="1219200"/>
            <a:ext cx="0" cy="3749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5181599"/>
            <a:ext cx="2971800" cy="13757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64707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219200"/>
            <a:ext cx="5791200" cy="4114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89674562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Adjacency">
  <a:themeElements>
    <a:clrScheme name="Custom 3">
      <a:dk1>
        <a:srgbClr val="FF6699"/>
      </a:dk1>
      <a:lt1>
        <a:srgbClr val="FFFF66"/>
      </a:lt1>
      <a:dk2>
        <a:srgbClr val="1A4847"/>
      </a:dk2>
      <a:lt2>
        <a:srgbClr val="FFFF00"/>
      </a:lt2>
      <a:accent1>
        <a:srgbClr val="00B050"/>
      </a:accent1>
      <a:accent2>
        <a:srgbClr val="00B0F0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">
    <a:dk1>
      <a:srgbClr val="FE66FF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349</Words>
  <Application>Microsoft Office PowerPoint</Application>
  <PresentationFormat>On-screen Show (4:3)</PresentationFormat>
  <Paragraphs>69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Office Theme</vt:lpstr>
      <vt:lpstr>Technic</vt:lpstr>
      <vt:lpstr>Opulent</vt:lpstr>
      <vt:lpstr>Adjacency</vt:lpstr>
      <vt:lpstr>Equity</vt:lpstr>
      <vt:lpstr>Angles</vt:lpstr>
      <vt:lpstr>EASY ENGLISH GRADE 8</vt:lpstr>
      <vt:lpstr>UNIT -02 WINGED FRIENDS</vt:lpstr>
      <vt:lpstr>Let’s learn modals.</vt:lpstr>
      <vt:lpstr>   </vt:lpstr>
      <vt:lpstr>Write the most suitable form.</vt:lpstr>
      <vt:lpstr>Negative form</vt:lpstr>
      <vt:lpstr>Let’s write some sentences.</vt:lpstr>
      <vt:lpstr>Study the following table and form sentences.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8</dc:title>
  <dc:creator>MY PLUS</dc:creator>
  <cp:lastModifiedBy>DELL-PC</cp:lastModifiedBy>
  <cp:revision>64</cp:revision>
  <dcterms:created xsi:type="dcterms:W3CDTF">2020-11-28T15:55:24Z</dcterms:created>
  <dcterms:modified xsi:type="dcterms:W3CDTF">2020-12-30T08:02:38Z</dcterms:modified>
</cp:coreProperties>
</file>