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8" r:id="rId4"/>
    <p:sldMasterId id="2147483732" r:id="rId5"/>
    <p:sldMasterId id="2147483744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C62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3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6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22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43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081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714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187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201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58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7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4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A2BDB2-6AA0-4F55-AB1A-E44DFBFEF3D0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8D0413A-0A3F-44D2-8083-AF4A470607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152400"/>
            <a:ext cx="3810000" cy="1143001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EASY ENGLISH</a:t>
            </a:r>
            <a:b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GRADE 8</a:t>
            </a:r>
            <a:endParaRPr lang="en-US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4724400"/>
            <a:ext cx="6477000" cy="838200"/>
          </a:xfrm>
        </p:spPr>
        <p:txBody>
          <a:bodyPr>
            <a:normAutofit fontScale="62500" lnSpcReduction="20000"/>
          </a:bodyPr>
          <a:lstStyle/>
          <a:p>
            <a:r>
              <a:rPr lang="en-US" sz="3900" b="1" dirty="0" smtClean="0">
                <a:solidFill>
                  <a:srgbClr val="002060"/>
                </a:solidFill>
              </a:rPr>
              <a:t>ZONAL EDUCATION OFFICE – EMBILIPITIYA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                                                                      Prepared by –Ms. </a:t>
            </a:r>
            <a:r>
              <a:rPr lang="en-US" sz="2000" b="1" dirty="0" err="1" smtClean="0">
                <a:solidFill>
                  <a:srgbClr val="C00000"/>
                </a:solidFill>
              </a:rPr>
              <a:t>D.A.N.Lakmali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 smtClean="0">
                <a:solidFill>
                  <a:srgbClr val="C00000"/>
                </a:solidFill>
              </a:rPr>
              <a:t>                                                                            R/</a:t>
            </a:r>
            <a:r>
              <a:rPr lang="en-US" sz="2000" b="1" dirty="0" err="1" smtClean="0">
                <a:solidFill>
                  <a:srgbClr val="C00000"/>
                </a:solidFill>
              </a:rPr>
              <a:t>Emb</a:t>
            </a:r>
            <a:r>
              <a:rPr lang="en-US" sz="2000" b="1" dirty="0" smtClean="0">
                <a:solidFill>
                  <a:srgbClr val="C00000"/>
                </a:solidFill>
              </a:rPr>
              <a:t>/ Mulendiyawala M.V.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1143000" y="1447801"/>
            <a:ext cx="3962400" cy="2743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4633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19200"/>
            <a:ext cx="62484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5292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52400"/>
            <a:ext cx="45720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>
                <a:solidFill>
                  <a:srgbClr val="0070C0"/>
                </a:solidFill>
                <a:ea typeface="Batang" pitchFamily="18" charset="-127"/>
              </a:rPr>
              <a:t>UNIT – 03</a:t>
            </a:r>
            <a:br>
              <a:rPr lang="en-US" sz="3600" b="1" dirty="0" smtClean="0">
                <a:solidFill>
                  <a:srgbClr val="0070C0"/>
                </a:solidFill>
                <a:ea typeface="Batang" pitchFamily="18" charset="-127"/>
              </a:rPr>
            </a:br>
            <a:r>
              <a:rPr lang="en-US" sz="3600" b="1" dirty="0" smtClean="0">
                <a:solidFill>
                  <a:srgbClr val="0070C0"/>
                </a:solidFill>
                <a:ea typeface="Batang" pitchFamily="18" charset="-127"/>
              </a:rPr>
              <a:t>LET’S BE CONSIDERATE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419600"/>
            <a:ext cx="6172200" cy="1371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C0066"/>
                </a:solidFill>
              </a:rPr>
              <a:t>Activity – 3.3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C0066"/>
                </a:solidFill>
              </a:rPr>
              <a:t>Competency level – Uses conjunctions appropriately.</a:t>
            </a:r>
            <a:endParaRPr lang="en-US" dirty="0">
              <a:solidFill>
                <a:srgbClr val="CC0066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828799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95475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32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2100" y="533400"/>
            <a:ext cx="57912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Let’s learn conjunctions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34291" y="1752600"/>
            <a:ext cx="28956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fat  - one word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</a:rPr>
              <a:t>Short – one word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Fat and short </a:t>
            </a:r>
            <a:r>
              <a:rPr lang="en-US" b="1" dirty="0" smtClean="0">
                <a:solidFill>
                  <a:srgbClr val="00B050"/>
                </a:solidFill>
              </a:rPr>
              <a:t>– two words.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2000" y="1752600"/>
            <a:ext cx="41148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The boy – one phrase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</a:rPr>
              <a:t>The old lady – one phrase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The boy and the old lady – </a:t>
            </a:r>
            <a:r>
              <a:rPr lang="en-US" b="1" dirty="0" smtClean="0">
                <a:solidFill>
                  <a:srgbClr val="00B050"/>
                </a:solidFill>
              </a:rPr>
              <a:t>two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phrases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981200" y="3276600"/>
            <a:ext cx="3810000" cy="137160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Waruni is poor- one clause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</a:rPr>
              <a:t>She is happy- one clause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Waruni is poor but she is happy.- </a:t>
            </a:r>
            <a:r>
              <a:rPr lang="en-US" b="1" dirty="0" smtClean="0">
                <a:solidFill>
                  <a:srgbClr val="00B050"/>
                </a:solidFill>
              </a:rPr>
              <a:t>two clauses.</a:t>
            </a:r>
          </a:p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51054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A conjunction is </a:t>
            </a:r>
            <a:r>
              <a:rPr lang="en-US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 word that links two words, two phrases, or two clauses.</a:t>
            </a:r>
            <a:endParaRPr lang="en-US" sz="2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75" y="3117273"/>
            <a:ext cx="1838325" cy="183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783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026" y="381000"/>
            <a:ext cx="4298374" cy="8382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There are three types of conjunctions.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1562311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conjunctions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343400" y="2099596"/>
            <a:ext cx="0" cy="429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47800" y="2514600"/>
            <a:ext cx="61722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447800" y="2514600"/>
            <a:ext cx="0" cy="45720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343400" y="2514600"/>
            <a:ext cx="0" cy="53340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620000" y="2514600"/>
            <a:ext cx="0" cy="53340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18654" y="3352800"/>
            <a:ext cx="1738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Coordinating conjunctions.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86200" y="3352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Correlating conjunctions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58000" y="3352800"/>
            <a:ext cx="17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Subordinating  conjunctions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600" y="4079612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Eg</a:t>
            </a:r>
            <a:r>
              <a:rPr lang="en-US" dirty="0" smtClean="0">
                <a:solidFill>
                  <a:srgbClr val="002060"/>
                </a:solidFill>
              </a:rPr>
              <a:t>. And, but, then, yet etc..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0400" y="4079612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Eg</a:t>
            </a:r>
            <a:r>
              <a:rPr lang="en-US" dirty="0" smtClean="0">
                <a:solidFill>
                  <a:srgbClr val="002060"/>
                </a:solidFill>
              </a:rPr>
              <a:t>. Either- or, neither-nor etc..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8000" y="4079612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Eg</a:t>
            </a:r>
            <a:r>
              <a:rPr lang="en-US" dirty="0" smtClean="0">
                <a:solidFill>
                  <a:srgbClr val="002060"/>
                </a:solidFill>
              </a:rPr>
              <a:t>. Although, while, unless etc.. 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1"/>
          <a:stretch/>
        </p:blipFill>
        <p:spPr>
          <a:xfrm>
            <a:off x="6591300" y="94805"/>
            <a:ext cx="2057400" cy="1886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600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655" y="4572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As well as, conjunctions can also be classified according the meaning they convey.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057400"/>
            <a:ext cx="7467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Conjunctions of time </a:t>
            </a:r>
            <a:r>
              <a:rPr lang="en-US" sz="2000" dirty="0" smtClean="0">
                <a:solidFill>
                  <a:srgbClr val="FF0000"/>
                </a:solidFill>
              </a:rPr>
              <a:t>– </a:t>
            </a: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before, after, when etc..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Conjunctions of addition –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and, also, too etc..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Conjunctions of reason –</a:t>
            </a:r>
            <a:r>
              <a:rPr lang="en-US" sz="2000" b="1" dirty="0" smtClean="0">
                <a:solidFill>
                  <a:srgbClr val="002060"/>
                </a:solidFill>
              </a:rPr>
              <a:t>because, as, since, for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Conjunctions of contrast – 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but, although etc..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Conjunctions of result – </a:t>
            </a:r>
            <a:r>
              <a:rPr lang="en-US" sz="2000" b="1" dirty="0" smtClean="0">
                <a:solidFill>
                  <a:srgbClr val="C00000"/>
                </a:solidFill>
              </a:rPr>
              <a:t>so, so…that etc…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471912"/>
            <a:ext cx="2457450" cy="185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6743700" cy="741218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 Rounded MT Bold" pitchFamily="34" charset="0"/>
              </a:rPr>
              <a:t>Let’s learn conjunctions of reason</a:t>
            </a:r>
            <a:r>
              <a:rPr lang="en-US" sz="2800" dirty="0" smtClean="0">
                <a:solidFill>
                  <a:srgbClr val="FF0000"/>
                </a:solidFill>
                <a:latin typeface="Arial Rounded MT Bold" pitchFamily="34" charset="0"/>
              </a:rPr>
              <a:t>.</a:t>
            </a:r>
            <a:endParaRPr lang="en-US" sz="28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295400"/>
            <a:ext cx="6705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Since</a:t>
            </a:r>
          </a:p>
          <a:p>
            <a:r>
              <a:rPr lang="en-US" sz="2400" b="1" dirty="0" err="1" smtClean="0">
                <a:solidFill>
                  <a:schemeClr val="accent1"/>
                </a:solidFill>
              </a:rPr>
              <a:t>Eg</a:t>
            </a:r>
            <a:r>
              <a:rPr lang="en-US" sz="2400" b="1" dirty="0" smtClean="0">
                <a:solidFill>
                  <a:schemeClr val="accent1"/>
                </a:solidFill>
              </a:rPr>
              <a:t>.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accent1"/>
                </a:solidFill>
              </a:rPr>
              <a:t>I have been very busy </a:t>
            </a:r>
            <a:r>
              <a:rPr lang="en-US" sz="2400" b="1" dirty="0" smtClean="0">
                <a:solidFill>
                  <a:srgbClr val="FFC000"/>
                </a:solidFill>
              </a:rPr>
              <a:t>since</a:t>
            </a:r>
            <a:r>
              <a:rPr lang="en-US" sz="2400" b="1" dirty="0" smtClean="0">
                <a:solidFill>
                  <a:schemeClr val="accent1"/>
                </a:solidFill>
              </a:rPr>
              <a:t> I started my new job.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accent1"/>
                </a:solidFill>
              </a:rPr>
              <a:t>I’ll stay home and watch a film </a:t>
            </a:r>
            <a:r>
              <a:rPr lang="en-US" sz="2400" b="1" dirty="0" smtClean="0">
                <a:solidFill>
                  <a:srgbClr val="FFC000"/>
                </a:solidFill>
              </a:rPr>
              <a:t>since</a:t>
            </a:r>
            <a:r>
              <a:rPr lang="en-US" sz="2400" b="1" dirty="0" smtClean="0">
                <a:solidFill>
                  <a:schemeClr val="accent1"/>
                </a:solidFill>
              </a:rPr>
              <a:t> it’s raining</a:t>
            </a:r>
            <a:r>
              <a:rPr lang="en-US" sz="2400" dirty="0" smtClean="0"/>
              <a:t>. 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13509" y="3810000"/>
            <a:ext cx="54586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As</a:t>
            </a:r>
          </a:p>
          <a:p>
            <a:r>
              <a:rPr lang="en-US" dirty="0" err="1" smtClean="0">
                <a:solidFill>
                  <a:schemeClr val="accent1"/>
                </a:solidFill>
              </a:rPr>
              <a:t>Eg</a:t>
            </a:r>
            <a:r>
              <a:rPr lang="en-US" dirty="0" smtClean="0">
                <a:solidFill>
                  <a:schemeClr val="accent1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</a:rPr>
              <a:t>She may need some help</a:t>
            </a:r>
            <a:r>
              <a:rPr lang="en-US" sz="2400" b="1" dirty="0" smtClean="0">
                <a:solidFill>
                  <a:srgbClr val="00B050"/>
                </a:solidFill>
              </a:rPr>
              <a:t> as </a:t>
            </a:r>
            <a:r>
              <a:rPr lang="en-US" sz="2400" b="1" dirty="0" smtClean="0">
                <a:solidFill>
                  <a:schemeClr val="accent1"/>
                </a:solidFill>
              </a:rPr>
              <a:t>she’s new.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</a:rPr>
              <a:t>They did </a:t>
            </a:r>
            <a:r>
              <a:rPr lang="en-US" sz="2400" b="1" dirty="0" smtClean="0">
                <a:solidFill>
                  <a:srgbClr val="00B050"/>
                </a:solidFill>
              </a:rPr>
              <a:t>as</a:t>
            </a:r>
            <a:r>
              <a:rPr lang="en-US" sz="2400" b="1" dirty="0" smtClean="0">
                <a:solidFill>
                  <a:schemeClr val="accent1"/>
                </a:solidFill>
              </a:rPr>
              <a:t> I had asked.</a:t>
            </a:r>
          </a:p>
          <a:p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700" y="5858846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We use </a:t>
            </a:r>
            <a:r>
              <a:rPr lang="en-US" sz="2800" b="1" dirty="0" smtClean="0">
                <a:solidFill>
                  <a:srgbClr val="FF0000"/>
                </a:solidFill>
              </a:rPr>
              <a:t>since ,as </a:t>
            </a:r>
            <a:r>
              <a:rPr lang="en-US" sz="2800" b="1" dirty="0" smtClean="0">
                <a:solidFill>
                  <a:srgbClr val="00B050"/>
                </a:solidFill>
              </a:rPr>
              <a:t>to give reason for something</a:t>
            </a:r>
            <a:r>
              <a:rPr lang="en-US" sz="2800" dirty="0" smtClean="0">
                <a:solidFill>
                  <a:srgbClr val="00B050"/>
                </a:solidFill>
              </a:rPr>
              <a:t>.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838201"/>
            <a:ext cx="17526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854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6553200" cy="762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Join two sentences using “since” and “as”.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41753"/>
              </p:ext>
            </p:extLst>
          </p:nvPr>
        </p:nvGraphicFramePr>
        <p:xfrm>
          <a:off x="1524000" y="1397000"/>
          <a:ext cx="6096000" cy="3032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 don’t want to interfere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will balance the bio diversity.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 hurried 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It’s not my responsibility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You must look after your grand father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woke up late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 must plant more trees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is helpless.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 missed the school bus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was so much work to do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4724400"/>
            <a:ext cx="77724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rgbClr val="7030A0"/>
                </a:solidFill>
              </a:rPr>
              <a:t>Eg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7030A0"/>
                </a:solidFill>
              </a:rPr>
              <a:t>I don’t want to interfere </a:t>
            </a:r>
            <a:r>
              <a:rPr lang="en-US" b="1" dirty="0" smtClean="0">
                <a:solidFill>
                  <a:srgbClr val="FF0000"/>
                </a:solidFill>
              </a:rPr>
              <a:t>as </a:t>
            </a:r>
            <a:r>
              <a:rPr lang="en-US" b="1" dirty="0" smtClean="0">
                <a:solidFill>
                  <a:srgbClr val="7030A0"/>
                </a:solidFill>
              </a:rPr>
              <a:t>it is not my responsibility.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Since</a:t>
            </a:r>
            <a:r>
              <a:rPr lang="en-US" b="1" dirty="0" smtClean="0">
                <a:solidFill>
                  <a:srgbClr val="7030A0"/>
                </a:solidFill>
              </a:rPr>
              <a:t> it is not my responsibility I don’t want to interfere. 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648200"/>
            <a:ext cx="1685925" cy="16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2034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5943600" cy="8683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Let’s learn conjunctions of result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So</a:t>
            </a: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</a:rPr>
              <a:t>Eg</a:t>
            </a:r>
            <a:r>
              <a:rPr lang="en-US" dirty="0" smtClean="0">
                <a:solidFill>
                  <a:srgbClr val="002060"/>
                </a:solidFill>
              </a:rPr>
              <a:t>-</a:t>
            </a:r>
          </a:p>
          <a:p>
            <a:pPr>
              <a:buFont typeface="Wingdings" pitchFamily="2" charset="2"/>
              <a:buChar char="§"/>
            </a:pPr>
            <a:r>
              <a:rPr lang="en-US" sz="2600" dirty="0" smtClean="0">
                <a:solidFill>
                  <a:srgbClr val="002060"/>
                </a:solidFill>
              </a:rPr>
              <a:t>It was still painful , </a:t>
            </a:r>
            <a:r>
              <a:rPr lang="en-US" sz="2600" dirty="0" smtClean="0">
                <a:solidFill>
                  <a:srgbClr val="C00000"/>
                </a:solidFill>
              </a:rPr>
              <a:t>so</a:t>
            </a:r>
            <a:r>
              <a:rPr lang="en-US" sz="2600" dirty="0" smtClean="0">
                <a:solidFill>
                  <a:srgbClr val="002060"/>
                </a:solidFill>
              </a:rPr>
              <a:t> I went to see a doctor.</a:t>
            </a:r>
          </a:p>
          <a:p>
            <a:pPr>
              <a:buFont typeface="Wingdings" pitchFamily="2" charset="2"/>
              <a:buChar char="§"/>
            </a:pPr>
            <a:r>
              <a:rPr lang="en-US" sz="2600" dirty="0" smtClean="0">
                <a:solidFill>
                  <a:srgbClr val="002060"/>
                </a:solidFill>
              </a:rPr>
              <a:t>The programme has been well organized, </a:t>
            </a:r>
            <a:r>
              <a:rPr lang="en-US" sz="2600" dirty="0" smtClean="0">
                <a:solidFill>
                  <a:srgbClr val="C00000"/>
                </a:solidFill>
              </a:rPr>
              <a:t>so</a:t>
            </a:r>
            <a:r>
              <a:rPr lang="en-US" sz="2600" dirty="0" smtClean="0">
                <a:solidFill>
                  <a:srgbClr val="002060"/>
                </a:solidFill>
              </a:rPr>
              <a:t> none of the talk overlap.</a:t>
            </a:r>
            <a:endParaRPr lang="en-US" sz="2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5257800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</a:rPr>
              <a:t>My dear children, do not forget to put a comma before the conjunction</a:t>
            </a:r>
            <a:r>
              <a:rPr lang="en-US" sz="2400" dirty="0" smtClean="0">
                <a:solidFill>
                  <a:srgbClr val="00B0F0"/>
                </a:solidFill>
              </a:rPr>
              <a:t>.</a:t>
            </a:r>
            <a:endParaRPr lang="en-US" sz="2400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964" y="838200"/>
            <a:ext cx="1872961" cy="18729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6308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5715000" cy="56356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Join two sentences using “so”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29320"/>
              </p:ext>
            </p:extLst>
          </p:nvPr>
        </p:nvGraphicFramePr>
        <p:xfrm>
          <a:off x="609600" y="1295400"/>
          <a:ext cx="6096000" cy="308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It’s raining heavily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 have stopped eating chocolate.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 gave you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a map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 phoned the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police.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69088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The engine drivers were on a strike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You wouldn’t get lost.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I’m on a diet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The railway station was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crowded with people.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 saw a robbery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The river is in flood.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181600"/>
            <a:ext cx="571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Eg</a:t>
            </a:r>
            <a:r>
              <a:rPr lang="en-US" b="1" dirty="0" smtClean="0">
                <a:solidFill>
                  <a:srgbClr val="C00000"/>
                </a:solidFill>
              </a:rPr>
              <a:t>-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It’s raining heavily, so the river is in flood.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022" y="4267200"/>
            <a:ext cx="1940553" cy="1653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271261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lipstream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491</Words>
  <Application>Microsoft Office PowerPoint</Application>
  <PresentationFormat>On-screen Show 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Office Theme</vt:lpstr>
      <vt:lpstr>Concourse</vt:lpstr>
      <vt:lpstr>Urban</vt:lpstr>
      <vt:lpstr>Apex</vt:lpstr>
      <vt:lpstr>Slipstream</vt:lpstr>
      <vt:lpstr>Thatch</vt:lpstr>
      <vt:lpstr>EASY ENGLISH GRADE 8</vt:lpstr>
      <vt:lpstr>  UNIT – 03 LET’S BE CONSIDERATE   </vt:lpstr>
      <vt:lpstr>Let’s learn conjunctions.</vt:lpstr>
      <vt:lpstr>There are three types of conjunctions. </vt:lpstr>
      <vt:lpstr>PowerPoint Presentation</vt:lpstr>
      <vt:lpstr>Let’s learn conjunctions of reason.</vt:lpstr>
      <vt:lpstr>Join two sentences using “since” and “as”.</vt:lpstr>
      <vt:lpstr>Let’s learn conjunctions of result</vt:lpstr>
      <vt:lpstr>Join two sentences using “so”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50</cp:revision>
  <dcterms:created xsi:type="dcterms:W3CDTF">2021-01-03T08:06:59Z</dcterms:created>
  <dcterms:modified xsi:type="dcterms:W3CDTF">2021-01-08T10:48:52Z</dcterms:modified>
</cp:coreProperties>
</file>