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96" r:id="rId3"/>
    <p:sldMasterId id="2147483708" r:id="rId4"/>
    <p:sldMasterId id="2147483732" r:id="rId5"/>
    <p:sldMasterId id="2147483744" r:id="rId6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48C62"/>
    <a:srgbClr val="CC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2BDB2-6AA0-4F55-AB1A-E44DFBFEF3D0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0413A-0A3F-44D2-8083-AF4A470607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530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2BDB2-6AA0-4F55-AB1A-E44DFBFEF3D0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0413A-0A3F-44D2-8083-AF4A470607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654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2BDB2-6AA0-4F55-AB1A-E44DFBFEF3D0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0413A-0A3F-44D2-8083-AF4A470607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0220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FA2BDB2-6AA0-4F55-AB1A-E44DFBFEF3D0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8D0413A-0A3F-44D2-8083-AF4A470607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A2BDB2-6AA0-4F55-AB1A-E44DFBFEF3D0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0413A-0A3F-44D2-8083-AF4A470607F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A2BDB2-6AA0-4F55-AB1A-E44DFBFEF3D0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0413A-0A3F-44D2-8083-AF4A470607F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A2BDB2-6AA0-4F55-AB1A-E44DFBFEF3D0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0413A-0A3F-44D2-8083-AF4A470607F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A2BDB2-6AA0-4F55-AB1A-E44DFBFEF3D0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0413A-0A3F-44D2-8083-AF4A470607F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A2BDB2-6AA0-4F55-AB1A-E44DFBFEF3D0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0413A-0A3F-44D2-8083-AF4A470607F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A2BDB2-6AA0-4F55-AB1A-E44DFBFEF3D0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0413A-0A3F-44D2-8083-AF4A470607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FA2BDB2-6AA0-4F55-AB1A-E44DFBFEF3D0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0413A-0A3F-44D2-8083-AF4A470607F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2BDB2-6AA0-4F55-AB1A-E44DFBFEF3D0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0413A-0A3F-44D2-8083-AF4A470607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44304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FA2BDB2-6AA0-4F55-AB1A-E44DFBFEF3D0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8D0413A-0A3F-44D2-8083-AF4A470607F8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A2BDB2-6AA0-4F55-AB1A-E44DFBFEF3D0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0413A-0A3F-44D2-8083-AF4A470607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A2BDB2-6AA0-4F55-AB1A-E44DFBFEF3D0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0413A-0A3F-44D2-8083-AF4A470607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BFA2BDB2-6AA0-4F55-AB1A-E44DFBFEF3D0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A8D0413A-0A3F-44D2-8083-AF4A470607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2BDB2-6AA0-4F55-AB1A-E44DFBFEF3D0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0413A-0A3F-44D2-8083-AF4A470607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2BDB2-6AA0-4F55-AB1A-E44DFBFEF3D0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0413A-0A3F-44D2-8083-AF4A470607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2BDB2-6AA0-4F55-AB1A-E44DFBFEF3D0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0413A-0A3F-44D2-8083-AF4A470607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FA2BDB2-6AA0-4F55-AB1A-E44DFBFEF3D0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8D0413A-0A3F-44D2-8083-AF4A470607F8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BFA2BDB2-6AA0-4F55-AB1A-E44DFBFEF3D0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A8D0413A-0A3F-44D2-8083-AF4A470607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2BDB2-6AA0-4F55-AB1A-E44DFBFEF3D0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0413A-0A3F-44D2-8083-AF4A470607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2BDB2-6AA0-4F55-AB1A-E44DFBFEF3D0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0413A-0A3F-44D2-8083-AF4A470607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70814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2BDB2-6AA0-4F55-AB1A-E44DFBFEF3D0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0413A-0A3F-44D2-8083-AF4A470607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2BDB2-6AA0-4F55-AB1A-E44DFBFEF3D0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0413A-0A3F-44D2-8083-AF4A470607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2BDB2-6AA0-4F55-AB1A-E44DFBFEF3D0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0413A-0A3F-44D2-8083-AF4A470607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2BDB2-6AA0-4F55-AB1A-E44DFBFEF3D0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0413A-0A3F-44D2-8083-AF4A470607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2BDB2-6AA0-4F55-AB1A-E44DFBFEF3D0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0413A-0A3F-44D2-8083-AF4A470607F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2BDB2-6AA0-4F55-AB1A-E44DFBFEF3D0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0413A-0A3F-44D2-8083-AF4A470607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2BDB2-6AA0-4F55-AB1A-E44DFBFEF3D0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A8D0413A-0A3F-44D2-8083-AF4A470607F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2BDB2-6AA0-4F55-AB1A-E44DFBFEF3D0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0413A-0A3F-44D2-8083-AF4A470607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2BDB2-6AA0-4F55-AB1A-E44DFBFEF3D0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0413A-0A3F-44D2-8083-AF4A470607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2BDB2-6AA0-4F55-AB1A-E44DFBFEF3D0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0413A-0A3F-44D2-8083-AF4A470607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2BDB2-6AA0-4F55-AB1A-E44DFBFEF3D0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0413A-0A3F-44D2-8083-AF4A470607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17147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2BDB2-6AA0-4F55-AB1A-E44DFBFEF3D0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0413A-0A3F-44D2-8083-AF4A470607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2BDB2-6AA0-4F55-AB1A-E44DFBFEF3D0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0413A-0A3F-44D2-8083-AF4A470607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2BDB2-6AA0-4F55-AB1A-E44DFBFEF3D0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0413A-0A3F-44D2-8083-AF4A470607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2BDB2-6AA0-4F55-AB1A-E44DFBFEF3D0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0413A-0A3F-44D2-8083-AF4A470607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2BDB2-6AA0-4F55-AB1A-E44DFBFEF3D0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0413A-0A3F-44D2-8083-AF4A470607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2BDB2-6AA0-4F55-AB1A-E44DFBFEF3D0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0413A-0A3F-44D2-8083-AF4A470607F8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2BDB2-6AA0-4F55-AB1A-E44DFBFEF3D0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0413A-0A3F-44D2-8083-AF4A470607F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2BDB2-6AA0-4F55-AB1A-E44DFBFEF3D0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0413A-0A3F-44D2-8083-AF4A470607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2BDB2-6AA0-4F55-AB1A-E44DFBFEF3D0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0413A-0A3F-44D2-8083-AF4A470607F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2BDB2-6AA0-4F55-AB1A-E44DFBFEF3D0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0413A-0A3F-44D2-8083-AF4A470607F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2BDB2-6AA0-4F55-AB1A-E44DFBFEF3D0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0413A-0A3F-44D2-8083-AF4A470607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018718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2BDB2-6AA0-4F55-AB1A-E44DFBFEF3D0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0413A-0A3F-44D2-8083-AF4A470607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2BDB2-6AA0-4F55-AB1A-E44DFBFEF3D0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0413A-0A3F-44D2-8083-AF4A470607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2BDB2-6AA0-4F55-AB1A-E44DFBFEF3D0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0413A-0A3F-44D2-8083-AF4A470607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2BDB2-6AA0-4F55-AB1A-E44DFBFEF3D0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0413A-0A3F-44D2-8083-AF4A470607F8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2BDB2-6AA0-4F55-AB1A-E44DFBFEF3D0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0413A-0A3F-44D2-8083-AF4A470607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2BDB2-6AA0-4F55-AB1A-E44DFBFEF3D0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0413A-0A3F-44D2-8083-AF4A470607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2BDB2-6AA0-4F55-AB1A-E44DFBFEF3D0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0413A-0A3F-44D2-8083-AF4A470607F8}" type="slidenum">
              <a:rPr lang="en-US" smtClean="0"/>
              <a:t>‹#›</a:t>
            </a:fld>
            <a:endParaRPr lang="en-US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2BDB2-6AA0-4F55-AB1A-E44DFBFEF3D0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0413A-0A3F-44D2-8083-AF4A470607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2BDB2-6AA0-4F55-AB1A-E44DFBFEF3D0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0413A-0A3F-44D2-8083-AF4A470607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2BDB2-6AA0-4F55-AB1A-E44DFBFEF3D0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0413A-0A3F-44D2-8083-AF4A470607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2BDB2-6AA0-4F55-AB1A-E44DFBFEF3D0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0413A-0A3F-44D2-8083-AF4A470607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62018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2BDB2-6AA0-4F55-AB1A-E44DFBFEF3D0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0413A-0A3F-44D2-8083-AF4A470607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2BDB2-6AA0-4F55-AB1A-E44DFBFEF3D0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0413A-0A3F-44D2-8083-AF4A470607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2BDB2-6AA0-4F55-AB1A-E44DFBFEF3D0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0413A-0A3F-44D2-8083-AF4A470607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2BDB2-6AA0-4F55-AB1A-E44DFBFEF3D0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0413A-0A3F-44D2-8083-AF4A470607F8}" type="slidenum">
              <a:rPr lang="en-US" smtClean="0"/>
              <a:t>‹#›</a:t>
            </a:fld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2BDB2-6AA0-4F55-AB1A-E44DFBFEF3D0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0413A-0A3F-44D2-8083-AF4A470607F8}" type="slidenum">
              <a:rPr lang="en-US" smtClean="0"/>
              <a:t>‹#›</a:t>
            </a:fld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2BDB2-6AA0-4F55-AB1A-E44DFBFEF3D0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0413A-0A3F-44D2-8083-AF4A470607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2BDB2-6AA0-4F55-AB1A-E44DFBFEF3D0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0413A-0A3F-44D2-8083-AF4A470607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2BDB2-6AA0-4F55-AB1A-E44DFBFEF3D0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0413A-0A3F-44D2-8083-AF4A470607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758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2BDB2-6AA0-4F55-AB1A-E44DFBFEF3D0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0413A-0A3F-44D2-8083-AF4A470607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279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2BDB2-6AA0-4F55-AB1A-E44DFBFEF3D0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0413A-0A3F-44D2-8083-AF4A470607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644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A2BDB2-6AA0-4F55-AB1A-E44DFBFEF3D0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D0413A-0A3F-44D2-8083-AF4A470607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502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FA2BDB2-6AA0-4F55-AB1A-E44DFBFEF3D0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8D0413A-0A3F-44D2-8083-AF4A470607F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BFA2BDB2-6AA0-4F55-AB1A-E44DFBFEF3D0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A8D0413A-0A3F-44D2-8083-AF4A470607F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FA2BDB2-6AA0-4F55-AB1A-E44DFBFEF3D0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8D0413A-0A3F-44D2-8083-AF4A470607F8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FA2BDB2-6AA0-4F55-AB1A-E44DFBFEF3D0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8D0413A-0A3F-44D2-8083-AF4A470607F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FA2BDB2-6AA0-4F55-AB1A-E44DFBFEF3D0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A8D0413A-0A3F-44D2-8083-AF4A470607F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4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4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5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3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5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29200" y="152400"/>
            <a:ext cx="3810000" cy="1143001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>
                <a:solidFill>
                  <a:srgbClr val="FF0000"/>
                </a:solidFill>
                <a:latin typeface="Algerian" pitchFamily="82" charset="0"/>
              </a:rPr>
              <a:t>EASY ENGLISH</a:t>
            </a:r>
            <a:br>
              <a:rPr lang="en-US" sz="4000" b="1" dirty="0" smtClean="0">
                <a:solidFill>
                  <a:srgbClr val="FF0000"/>
                </a:solidFill>
                <a:latin typeface="Algerian" pitchFamily="82" charset="0"/>
              </a:rPr>
            </a:br>
            <a:r>
              <a:rPr lang="en-US" sz="4000" b="1" dirty="0" smtClean="0">
                <a:solidFill>
                  <a:srgbClr val="FF0000"/>
                </a:solidFill>
                <a:latin typeface="Algerian" pitchFamily="82" charset="0"/>
              </a:rPr>
              <a:t>GRADE 8</a:t>
            </a:r>
            <a:endParaRPr lang="en-US" sz="4000" b="1" dirty="0">
              <a:solidFill>
                <a:srgbClr val="FF0000"/>
              </a:solidFill>
              <a:latin typeface="Algerian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8400" y="4724400"/>
            <a:ext cx="6477000" cy="838200"/>
          </a:xfrm>
        </p:spPr>
        <p:txBody>
          <a:bodyPr>
            <a:normAutofit fontScale="62500" lnSpcReduction="20000"/>
          </a:bodyPr>
          <a:lstStyle/>
          <a:p>
            <a:r>
              <a:rPr lang="en-US" sz="3900" b="1" dirty="0" smtClean="0">
                <a:solidFill>
                  <a:srgbClr val="002060"/>
                </a:solidFill>
              </a:rPr>
              <a:t>ZONAL EDUCATION OFFICE – EMBILIPITIYA</a:t>
            </a:r>
          </a:p>
          <a:p>
            <a:r>
              <a:rPr lang="en-US" sz="2000" b="1" dirty="0" smtClean="0">
                <a:solidFill>
                  <a:srgbClr val="C00000"/>
                </a:solidFill>
              </a:rPr>
              <a:t>                                                                      Prepared by –Ms. </a:t>
            </a:r>
            <a:r>
              <a:rPr lang="en-US" sz="2000" b="1" dirty="0" err="1" smtClean="0">
                <a:solidFill>
                  <a:srgbClr val="C00000"/>
                </a:solidFill>
              </a:rPr>
              <a:t>D.A.N.Lakmali</a:t>
            </a:r>
            <a:endParaRPr lang="en-US" sz="2000" b="1" dirty="0" smtClean="0">
              <a:solidFill>
                <a:srgbClr val="C00000"/>
              </a:solidFill>
            </a:endParaRPr>
          </a:p>
          <a:p>
            <a:r>
              <a:rPr lang="en-US" sz="2000" b="1" dirty="0" smtClean="0">
                <a:solidFill>
                  <a:srgbClr val="C00000"/>
                </a:solidFill>
              </a:rPr>
              <a:t>                                                                            R/</a:t>
            </a:r>
            <a:r>
              <a:rPr lang="en-US" sz="2000" b="1" dirty="0" err="1" smtClean="0">
                <a:solidFill>
                  <a:srgbClr val="C00000"/>
                </a:solidFill>
              </a:rPr>
              <a:t>Emb</a:t>
            </a:r>
            <a:r>
              <a:rPr lang="en-US" sz="2000" b="1" dirty="0" smtClean="0">
                <a:solidFill>
                  <a:srgbClr val="C00000"/>
                </a:solidFill>
              </a:rPr>
              <a:t>/ Mulendiyawala M.V.</a:t>
            </a:r>
            <a:endParaRPr lang="en-US" sz="2000" b="1" dirty="0">
              <a:solidFill>
                <a:srgbClr val="C0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941"/>
          <a:stretch/>
        </p:blipFill>
        <p:spPr>
          <a:xfrm>
            <a:off x="1143000" y="1447801"/>
            <a:ext cx="3962400" cy="27432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33463321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1219200"/>
            <a:ext cx="6248400" cy="4038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0452926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4600" y="152400"/>
            <a:ext cx="4572000" cy="1371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b="1" dirty="0" smtClean="0">
                <a:solidFill>
                  <a:srgbClr val="0070C0"/>
                </a:solidFill>
                <a:ea typeface="Batang" pitchFamily="18" charset="-127"/>
              </a:rPr>
              <a:t>UNIT – 03</a:t>
            </a:r>
            <a:br>
              <a:rPr lang="en-US" sz="3600" b="1" dirty="0" smtClean="0">
                <a:solidFill>
                  <a:srgbClr val="0070C0"/>
                </a:solidFill>
                <a:ea typeface="Batang" pitchFamily="18" charset="-127"/>
              </a:rPr>
            </a:br>
            <a:r>
              <a:rPr lang="en-US" sz="3600" b="1" dirty="0" smtClean="0">
                <a:solidFill>
                  <a:srgbClr val="0070C0"/>
                </a:solidFill>
                <a:ea typeface="Batang" pitchFamily="18" charset="-127"/>
              </a:rPr>
              <a:t>LET’S BE CONSIDERATE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4419600"/>
            <a:ext cx="6172200" cy="13716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rgbClr val="CC0066"/>
                </a:solidFill>
              </a:rPr>
              <a:t>Activity – 3.3 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CC0066"/>
                </a:solidFill>
              </a:rPr>
              <a:t>Competency level – Uses conjunctions appropriately.</a:t>
            </a:r>
            <a:endParaRPr lang="en-US" dirty="0">
              <a:solidFill>
                <a:srgbClr val="CC0066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1828799"/>
            <a:ext cx="2143125" cy="21431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1895475"/>
            <a:ext cx="2143125" cy="21431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0032155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2100" y="533400"/>
            <a:ext cx="5791200" cy="6858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Let’s learn conjunctions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734291" y="1752600"/>
            <a:ext cx="2895600" cy="1066800"/>
          </a:xfrm>
          <a:prstGeom prst="round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70C0"/>
                </a:solidFill>
              </a:rPr>
              <a:t>fat  - one word</a:t>
            </a:r>
          </a:p>
          <a:p>
            <a:pPr algn="ctr"/>
            <a:r>
              <a:rPr lang="en-US" b="1" dirty="0" smtClean="0">
                <a:solidFill>
                  <a:srgbClr val="0070C0"/>
                </a:solidFill>
              </a:rPr>
              <a:t>Short – one word</a:t>
            </a:r>
          </a:p>
          <a:p>
            <a:pPr algn="ctr"/>
            <a:r>
              <a:rPr lang="en-US" b="1" dirty="0" smtClean="0">
                <a:solidFill>
                  <a:srgbClr val="C00000"/>
                </a:solidFill>
              </a:rPr>
              <a:t>Fat and short </a:t>
            </a:r>
            <a:r>
              <a:rPr lang="en-US" b="1" dirty="0" smtClean="0">
                <a:solidFill>
                  <a:srgbClr val="00B050"/>
                </a:solidFill>
              </a:rPr>
              <a:t>– two words.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4572000" y="1752600"/>
            <a:ext cx="4114800" cy="1066800"/>
          </a:xfrm>
          <a:prstGeom prst="round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70C0"/>
                </a:solidFill>
              </a:rPr>
              <a:t>The boy – one phrase</a:t>
            </a:r>
          </a:p>
          <a:p>
            <a:pPr algn="ctr"/>
            <a:r>
              <a:rPr lang="en-US" b="1" dirty="0" smtClean="0">
                <a:solidFill>
                  <a:srgbClr val="0070C0"/>
                </a:solidFill>
              </a:rPr>
              <a:t>The old lady – one phrase</a:t>
            </a:r>
          </a:p>
          <a:p>
            <a:pPr algn="ctr"/>
            <a:r>
              <a:rPr lang="en-US" b="1" dirty="0" smtClean="0">
                <a:solidFill>
                  <a:srgbClr val="C00000"/>
                </a:solidFill>
              </a:rPr>
              <a:t>The boy and the old lady – </a:t>
            </a:r>
            <a:r>
              <a:rPr lang="en-US" b="1" dirty="0" smtClean="0">
                <a:solidFill>
                  <a:srgbClr val="00B050"/>
                </a:solidFill>
              </a:rPr>
              <a:t>two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smtClean="0">
                <a:solidFill>
                  <a:srgbClr val="00B050"/>
                </a:solidFill>
              </a:rPr>
              <a:t>phrases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981200" y="3276600"/>
            <a:ext cx="3810000" cy="1371600"/>
          </a:xfrm>
          <a:prstGeom prst="round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70C0"/>
                </a:solidFill>
              </a:rPr>
              <a:t>Waruni is poor- one clause</a:t>
            </a:r>
          </a:p>
          <a:p>
            <a:pPr algn="ctr"/>
            <a:r>
              <a:rPr lang="en-US" b="1" dirty="0" smtClean="0">
                <a:solidFill>
                  <a:srgbClr val="0070C0"/>
                </a:solidFill>
              </a:rPr>
              <a:t>She is happy- one clause</a:t>
            </a:r>
          </a:p>
          <a:p>
            <a:pPr algn="ctr"/>
            <a:r>
              <a:rPr lang="en-US" b="1" dirty="0" smtClean="0">
                <a:solidFill>
                  <a:srgbClr val="C00000"/>
                </a:solidFill>
              </a:rPr>
              <a:t>Waruni is poor but she is happy.- </a:t>
            </a:r>
            <a:r>
              <a:rPr lang="en-US" b="1" dirty="0" smtClean="0">
                <a:solidFill>
                  <a:srgbClr val="00B050"/>
                </a:solidFill>
              </a:rPr>
              <a:t>two clauses.</a:t>
            </a:r>
          </a:p>
          <a:p>
            <a:pPr algn="ctr"/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5105400"/>
            <a:ext cx="800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</a:rPr>
              <a:t>A conjunction is </a:t>
            </a:r>
            <a:r>
              <a:rPr lang="en-US" sz="2400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a word that links two words, two phrases, or two clauses.</a:t>
            </a:r>
            <a:endParaRPr lang="en-US" sz="2400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8475" y="3117273"/>
            <a:ext cx="1838325" cy="18383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8378304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8026" y="381000"/>
            <a:ext cx="4298374" cy="838200"/>
          </a:xfrm>
        </p:spPr>
        <p:txBody>
          <a:bodyPr>
            <a:normAutofit fontScale="90000"/>
          </a:bodyPr>
          <a:lstStyle/>
          <a:p>
            <a:r>
              <a:rPr lang="en-US" sz="2800" b="1" dirty="0" smtClean="0">
                <a:solidFill>
                  <a:srgbClr val="002060"/>
                </a:solidFill>
              </a:rPr>
              <a:t>There are three types of conjunctions. </a:t>
            </a:r>
            <a:endParaRPr lang="en-US" sz="2800" b="1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00400" y="1562311"/>
            <a:ext cx="228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conjunctions</a:t>
            </a:r>
            <a:endParaRPr lang="en-US" sz="2800" b="1" dirty="0">
              <a:solidFill>
                <a:srgbClr val="FF0000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343400" y="2099596"/>
            <a:ext cx="0" cy="4290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447800" y="2514600"/>
            <a:ext cx="6172200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1447800" y="2514600"/>
            <a:ext cx="0" cy="457200"/>
          </a:xfrm>
          <a:prstGeom prst="straightConnector1">
            <a:avLst/>
          </a:prstGeom>
          <a:ln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4343400" y="2514600"/>
            <a:ext cx="0" cy="533400"/>
          </a:xfrm>
          <a:prstGeom prst="straightConnector1">
            <a:avLst/>
          </a:prstGeom>
          <a:ln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7620000" y="2514600"/>
            <a:ext cx="0" cy="533400"/>
          </a:xfrm>
          <a:prstGeom prst="straightConnector1">
            <a:avLst/>
          </a:prstGeom>
          <a:ln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18654" y="3352800"/>
            <a:ext cx="17387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Coordinating conjunctions.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886200" y="3352800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Correlating conjunctions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858000" y="3352800"/>
            <a:ext cx="1790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Subordinating  conjunctions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28600" y="4079612"/>
            <a:ext cx="1447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002060"/>
                </a:solidFill>
              </a:rPr>
              <a:t>Eg</a:t>
            </a:r>
            <a:r>
              <a:rPr lang="en-US" dirty="0" smtClean="0">
                <a:solidFill>
                  <a:srgbClr val="002060"/>
                </a:solidFill>
              </a:rPr>
              <a:t>. And, but, then, yet etc..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200400" y="4079612"/>
            <a:ext cx="2971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002060"/>
                </a:solidFill>
              </a:rPr>
              <a:t>Eg</a:t>
            </a:r>
            <a:r>
              <a:rPr lang="en-US" dirty="0" smtClean="0">
                <a:solidFill>
                  <a:srgbClr val="002060"/>
                </a:solidFill>
              </a:rPr>
              <a:t>. Either- or, neither-nor etc..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858000" y="4079612"/>
            <a:ext cx="2057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002060"/>
                </a:solidFill>
              </a:rPr>
              <a:t>Eg</a:t>
            </a:r>
            <a:r>
              <a:rPr lang="en-US" dirty="0" smtClean="0">
                <a:solidFill>
                  <a:srgbClr val="002060"/>
                </a:solidFill>
              </a:rPr>
              <a:t>. Although, while, unless etc.. </a:t>
            </a: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001"/>
          <a:stretch/>
        </p:blipFill>
        <p:spPr>
          <a:xfrm>
            <a:off x="6591300" y="94805"/>
            <a:ext cx="2057400" cy="188639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3360099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18655" y="457200"/>
            <a:ext cx="838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7030A0"/>
                </a:solidFill>
              </a:rPr>
              <a:t>As well as, conjunctions can also be classified according the meaning they convey.</a:t>
            </a:r>
            <a:endParaRPr lang="en-US" sz="2800" b="1" dirty="0">
              <a:solidFill>
                <a:srgbClr val="7030A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2057400"/>
            <a:ext cx="74676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 b="1" dirty="0" smtClean="0">
                <a:solidFill>
                  <a:srgbClr val="00B050"/>
                </a:solidFill>
              </a:rPr>
              <a:t>Conjunctions of time </a:t>
            </a:r>
            <a:r>
              <a:rPr lang="en-US" sz="2000" dirty="0" smtClean="0">
                <a:solidFill>
                  <a:srgbClr val="FF0000"/>
                </a:solidFill>
              </a:rPr>
              <a:t>– </a:t>
            </a:r>
            <a:r>
              <a:rPr lang="en-US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before, after, when etc..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 b="1" dirty="0" smtClean="0">
                <a:solidFill>
                  <a:srgbClr val="00B050"/>
                </a:solidFill>
              </a:rPr>
              <a:t>Conjunctions of addition – </a:t>
            </a:r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</a:rPr>
              <a:t>and, also, too etc..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FF0000"/>
                </a:solidFill>
              </a:rPr>
              <a:t>Conjunctions of reason –</a:t>
            </a:r>
            <a:r>
              <a:rPr lang="en-US" sz="2000" b="1" dirty="0" smtClean="0">
                <a:solidFill>
                  <a:srgbClr val="002060"/>
                </a:solidFill>
              </a:rPr>
              <a:t>because, as, since, for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 b="1" dirty="0" smtClean="0">
                <a:solidFill>
                  <a:srgbClr val="00B050"/>
                </a:solidFill>
              </a:rPr>
              <a:t>Conjunctions of contrast – </a:t>
            </a:r>
            <a:r>
              <a:rPr lang="en-US" sz="2000" b="1" dirty="0" smtClean="0">
                <a:solidFill>
                  <a:schemeClr val="accent4">
                    <a:lumMod val="75000"/>
                  </a:schemeClr>
                </a:solidFill>
              </a:rPr>
              <a:t>but, although etc..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FF0000"/>
                </a:solidFill>
              </a:rPr>
              <a:t>Conjunctions of result – </a:t>
            </a:r>
            <a:r>
              <a:rPr lang="en-US" sz="2000" b="1" dirty="0" smtClean="0">
                <a:solidFill>
                  <a:srgbClr val="C00000"/>
                </a:solidFill>
              </a:rPr>
              <a:t>so, so…that etc…</a:t>
            </a:r>
            <a:endParaRPr lang="en-US" sz="2000" b="1" dirty="0">
              <a:solidFill>
                <a:srgbClr val="C000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800" y="4471912"/>
            <a:ext cx="2457450" cy="18573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6820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228600"/>
            <a:ext cx="6743700" cy="741218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Arial Rounded MT Bold" pitchFamily="34" charset="0"/>
              </a:rPr>
              <a:t>Let’s learn conjunctions of reason</a:t>
            </a:r>
            <a:r>
              <a:rPr lang="en-US" sz="2800" dirty="0" smtClean="0">
                <a:solidFill>
                  <a:srgbClr val="FF0000"/>
                </a:solidFill>
                <a:latin typeface="Arial Rounded MT Bold" pitchFamily="34" charset="0"/>
              </a:rPr>
              <a:t>.</a:t>
            </a:r>
            <a:endParaRPr lang="en-US" sz="2800" dirty="0">
              <a:solidFill>
                <a:srgbClr val="FF0000"/>
              </a:solidFill>
              <a:latin typeface="Arial Rounded MT Bold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" y="1295400"/>
            <a:ext cx="6705600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</a:rPr>
              <a:t>Since</a:t>
            </a:r>
          </a:p>
          <a:p>
            <a:r>
              <a:rPr lang="en-US" sz="2400" b="1" dirty="0" err="1" smtClean="0">
                <a:solidFill>
                  <a:schemeClr val="accent1"/>
                </a:solidFill>
              </a:rPr>
              <a:t>Eg</a:t>
            </a:r>
            <a:r>
              <a:rPr lang="en-US" sz="2400" b="1" dirty="0" smtClean="0">
                <a:solidFill>
                  <a:schemeClr val="accent1"/>
                </a:solidFill>
              </a:rPr>
              <a:t>. 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400" b="1" dirty="0" smtClean="0">
                <a:solidFill>
                  <a:schemeClr val="accent1"/>
                </a:solidFill>
              </a:rPr>
              <a:t>I have been very busy </a:t>
            </a:r>
            <a:r>
              <a:rPr lang="en-US" sz="2400" b="1" dirty="0" smtClean="0">
                <a:solidFill>
                  <a:srgbClr val="FFC000"/>
                </a:solidFill>
              </a:rPr>
              <a:t>since</a:t>
            </a:r>
            <a:r>
              <a:rPr lang="en-US" sz="2400" b="1" dirty="0" smtClean="0">
                <a:solidFill>
                  <a:schemeClr val="accent1"/>
                </a:solidFill>
              </a:rPr>
              <a:t> I started my new job.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400" b="1" dirty="0" smtClean="0">
                <a:solidFill>
                  <a:schemeClr val="accent1"/>
                </a:solidFill>
              </a:rPr>
              <a:t>I’ll stay home and watch a film </a:t>
            </a:r>
            <a:r>
              <a:rPr lang="en-US" sz="2400" b="1" dirty="0" smtClean="0">
                <a:solidFill>
                  <a:srgbClr val="FFC000"/>
                </a:solidFill>
              </a:rPr>
              <a:t>since</a:t>
            </a:r>
            <a:r>
              <a:rPr lang="en-US" sz="2400" b="1" dirty="0" smtClean="0">
                <a:solidFill>
                  <a:schemeClr val="accent1"/>
                </a:solidFill>
              </a:rPr>
              <a:t> it’s raining</a:t>
            </a:r>
            <a:r>
              <a:rPr lang="en-US" sz="2400" dirty="0" smtClean="0"/>
              <a:t>. </a:t>
            </a:r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713509" y="3810000"/>
            <a:ext cx="545869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</a:rPr>
              <a:t>As</a:t>
            </a:r>
          </a:p>
          <a:p>
            <a:r>
              <a:rPr lang="en-US" dirty="0" err="1" smtClean="0">
                <a:solidFill>
                  <a:schemeClr val="accent1"/>
                </a:solidFill>
              </a:rPr>
              <a:t>Eg</a:t>
            </a:r>
            <a:r>
              <a:rPr lang="en-US" dirty="0" smtClean="0">
                <a:solidFill>
                  <a:schemeClr val="accent1"/>
                </a:solidFill>
              </a:rPr>
              <a:t>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sz="2400" b="1" dirty="0" smtClean="0">
                <a:solidFill>
                  <a:schemeClr val="accent1"/>
                </a:solidFill>
              </a:rPr>
              <a:t>She may need some help</a:t>
            </a:r>
            <a:r>
              <a:rPr lang="en-US" sz="2400" b="1" dirty="0" smtClean="0">
                <a:solidFill>
                  <a:srgbClr val="00B050"/>
                </a:solidFill>
              </a:rPr>
              <a:t> as </a:t>
            </a:r>
            <a:r>
              <a:rPr lang="en-US" sz="2400" b="1" dirty="0" smtClean="0">
                <a:solidFill>
                  <a:schemeClr val="accent1"/>
                </a:solidFill>
              </a:rPr>
              <a:t>she’s new.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sz="2400" b="1" dirty="0" smtClean="0">
                <a:solidFill>
                  <a:schemeClr val="accent1"/>
                </a:solidFill>
              </a:rPr>
              <a:t>They did </a:t>
            </a:r>
            <a:r>
              <a:rPr lang="en-US" sz="2400" b="1" dirty="0" smtClean="0">
                <a:solidFill>
                  <a:srgbClr val="00B050"/>
                </a:solidFill>
              </a:rPr>
              <a:t>as</a:t>
            </a:r>
            <a:r>
              <a:rPr lang="en-US" sz="2400" b="1" dirty="0" smtClean="0">
                <a:solidFill>
                  <a:schemeClr val="accent1"/>
                </a:solidFill>
              </a:rPr>
              <a:t> I had asked.</a:t>
            </a:r>
          </a:p>
          <a:p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6700" y="5858846"/>
            <a:ext cx="762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B050"/>
                </a:solidFill>
              </a:rPr>
              <a:t>We use </a:t>
            </a:r>
            <a:r>
              <a:rPr lang="en-US" sz="2800" b="1" dirty="0" smtClean="0">
                <a:solidFill>
                  <a:srgbClr val="FF0000"/>
                </a:solidFill>
              </a:rPr>
              <a:t>since ,as </a:t>
            </a:r>
            <a:r>
              <a:rPr lang="en-US" sz="2800" b="1" dirty="0" smtClean="0">
                <a:solidFill>
                  <a:srgbClr val="00B050"/>
                </a:solidFill>
              </a:rPr>
              <a:t>to give reason for something</a:t>
            </a:r>
            <a:r>
              <a:rPr lang="en-US" sz="2800" dirty="0" smtClean="0">
                <a:solidFill>
                  <a:srgbClr val="00B050"/>
                </a:solidFill>
              </a:rPr>
              <a:t>.</a:t>
            </a:r>
            <a:endParaRPr lang="en-US" sz="2800" dirty="0">
              <a:solidFill>
                <a:srgbClr val="00B050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838201"/>
            <a:ext cx="1752600" cy="19812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0485478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152400"/>
            <a:ext cx="6553200" cy="762000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Join two sentences using “since” and “as”.</a:t>
            </a:r>
            <a:endParaRPr lang="en-US" sz="2800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941753"/>
              </p:ext>
            </p:extLst>
          </p:nvPr>
        </p:nvGraphicFramePr>
        <p:xfrm>
          <a:off x="1524000" y="1397000"/>
          <a:ext cx="6096000" cy="30327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 don’t want to interfere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It will balance the bio diversity.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 hurried up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It’s not my responsibility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You must look after your grand father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She woke up late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We must plant more trees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He is helpless.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She missed the school bus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There was so much work to do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3400" y="4724400"/>
            <a:ext cx="7772400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err="1" smtClean="0">
                <a:solidFill>
                  <a:srgbClr val="7030A0"/>
                </a:solidFill>
              </a:rPr>
              <a:t>Eg</a:t>
            </a:r>
            <a:r>
              <a:rPr lang="en-US" b="1" dirty="0" smtClean="0">
                <a:solidFill>
                  <a:srgbClr val="7030A0"/>
                </a:solidFill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b="1" dirty="0" smtClean="0">
                <a:solidFill>
                  <a:srgbClr val="7030A0"/>
                </a:solidFill>
              </a:rPr>
              <a:t>I don’t want to interfere </a:t>
            </a:r>
            <a:r>
              <a:rPr lang="en-US" b="1" dirty="0" smtClean="0">
                <a:solidFill>
                  <a:srgbClr val="FF0000"/>
                </a:solidFill>
              </a:rPr>
              <a:t>as </a:t>
            </a:r>
            <a:r>
              <a:rPr lang="en-US" b="1" dirty="0" smtClean="0">
                <a:solidFill>
                  <a:srgbClr val="7030A0"/>
                </a:solidFill>
              </a:rPr>
              <a:t>it is not my responsibility.</a:t>
            </a:r>
          </a:p>
          <a:p>
            <a:pPr>
              <a:lnSpc>
                <a:spcPct val="150000"/>
              </a:lnSpc>
            </a:pPr>
            <a:r>
              <a:rPr lang="en-US" b="1" dirty="0" smtClean="0">
                <a:solidFill>
                  <a:srgbClr val="FF0000"/>
                </a:solidFill>
              </a:rPr>
              <a:t>Since</a:t>
            </a:r>
            <a:r>
              <a:rPr lang="en-US" b="1" dirty="0" smtClean="0">
                <a:solidFill>
                  <a:srgbClr val="7030A0"/>
                </a:solidFill>
              </a:rPr>
              <a:t> it is not my responsibility I don’t want to interfere. </a:t>
            </a:r>
            <a:endParaRPr lang="en-US" b="1" dirty="0">
              <a:solidFill>
                <a:srgbClr val="7030A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800" y="4648200"/>
            <a:ext cx="1685925" cy="16859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8720344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52400"/>
            <a:ext cx="5943600" cy="868362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Let’s learn conjunctions of result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514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rgbClr val="C00000"/>
                </a:solidFill>
              </a:rPr>
              <a:t>So</a:t>
            </a:r>
            <a:endParaRPr lang="en-US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dirty="0" err="1" smtClean="0">
                <a:solidFill>
                  <a:srgbClr val="002060"/>
                </a:solidFill>
              </a:rPr>
              <a:t>Eg</a:t>
            </a:r>
            <a:r>
              <a:rPr lang="en-US" dirty="0" smtClean="0">
                <a:solidFill>
                  <a:srgbClr val="002060"/>
                </a:solidFill>
              </a:rPr>
              <a:t>-</a:t>
            </a:r>
          </a:p>
          <a:p>
            <a:pPr>
              <a:buFont typeface="Wingdings" pitchFamily="2" charset="2"/>
              <a:buChar char="§"/>
            </a:pPr>
            <a:r>
              <a:rPr lang="en-US" sz="2600" dirty="0" smtClean="0">
                <a:solidFill>
                  <a:srgbClr val="002060"/>
                </a:solidFill>
              </a:rPr>
              <a:t>It was still painful , </a:t>
            </a:r>
            <a:r>
              <a:rPr lang="en-US" sz="2600" dirty="0" smtClean="0">
                <a:solidFill>
                  <a:srgbClr val="C00000"/>
                </a:solidFill>
              </a:rPr>
              <a:t>so</a:t>
            </a:r>
            <a:r>
              <a:rPr lang="en-US" sz="2600" dirty="0" smtClean="0">
                <a:solidFill>
                  <a:srgbClr val="002060"/>
                </a:solidFill>
              </a:rPr>
              <a:t> I went to see a doctor.</a:t>
            </a:r>
          </a:p>
          <a:p>
            <a:pPr>
              <a:buFont typeface="Wingdings" pitchFamily="2" charset="2"/>
              <a:buChar char="§"/>
            </a:pPr>
            <a:r>
              <a:rPr lang="en-US" sz="2600" dirty="0" smtClean="0">
                <a:solidFill>
                  <a:srgbClr val="002060"/>
                </a:solidFill>
              </a:rPr>
              <a:t>The programme has been well organized, </a:t>
            </a:r>
            <a:r>
              <a:rPr lang="en-US" sz="2600" dirty="0" smtClean="0">
                <a:solidFill>
                  <a:srgbClr val="C00000"/>
                </a:solidFill>
              </a:rPr>
              <a:t>so</a:t>
            </a:r>
            <a:r>
              <a:rPr lang="en-US" sz="2600" dirty="0" smtClean="0">
                <a:solidFill>
                  <a:srgbClr val="002060"/>
                </a:solidFill>
              </a:rPr>
              <a:t> none of the talk overlap.</a:t>
            </a:r>
            <a:endParaRPr lang="en-US" sz="2600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5257800"/>
            <a:ext cx="7162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B0F0"/>
                </a:solidFill>
              </a:rPr>
              <a:t>My dear children, do not forget to put a comma before the conjunction</a:t>
            </a:r>
            <a:r>
              <a:rPr lang="en-US" sz="2400" dirty="0" smtClean="0">
                <a:solidFill>
                  <a:srgbClr val="00B0F0"/>
                </a:solidFill>
              </a:rPr>
              <a:t>.</a:t>
            </a:r>
            <a:endParaRPr lang="en-US" sz="2400" dirty="0">
              <a:solidFill>
                <a:srgbClr val="00B0F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1964" y="838200"/>
            <a:ext cx="1872961" cy="187296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2763082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5715000" cy="563562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chemeClr val="accent5">
                    <a:lumMod val="75000"/>
                  </a:schemeClr>
                </a:solidFill>
              </a:rPr>
              <a:t>Join two sentences using “so”</a:t>
            </a:r>
            <a:endParaRPr lang="en-US" sz="28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629320"/>
              </p:ext>
            </p:extLst>
          </p:nvPr>
        </p:nvGraphicFramePr>
        <p:xfrm>
          <a:off x="609600" y="1295400"/>
          <a:ext cx="6096000" cy="3083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It’s raining heavily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I have stopped eating chocolate.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I gave you</a:t>
                      </a:r>
                      <a:r>
                        <a:rPr lang="en-US" baseline="0" dirty="0" smtClean="0">
                          <a:solidFill>
                            <a:srgbClr val="002060"/>
                          </a:solidFill>
                        </a:rPr>
                        <a:t> a map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I phoned the</a:t>
                      </a:r>
                      <a:r>
                        <a:rPr lang="en-US" baseline="0" dirty="0" smtClean="0">
                          <a:solidFill>
                            <a:srgbClr val="002060"/>
                          </a:solidFill>
                        </a:rPr>
                        <a:t> police.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69088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The engine drivers were on a strike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You wouldn’t get lost.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I’m on a diet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The railway station was</a:t>
                      </a:r>
                      <a:r>
                        <a:rPr lang="en-US" baseline="0" dirty="0" smtClean="0">
                          <a:solidFill>
                            <a:srgbClr val="002060"/>
                          </a:solidFill>
                        </a:rPr>
                        <a:t> crowded with people.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I saw a robbery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The river is in flood.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09600" y="5181600"/>
            <a:ext cx="5715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C00000"/>
                </a:solidFill>
              </a:rPr>
              <a:t>Eg</a:t>
            </a:r>
            <a:r>
              <a:rPr lang="en-US" b="1" dirty="0" smtClean="0">
                <a:solidFill>
                  <a:srgbClr val="C00000"/>
                </a:solidFill>
              </a:rPr>
              <a:t>-</a:t>
            </a:r>
          </a:p>
          <a:p>
            <a:r>
              <a:rPr lang="en-US" sz="2400" b="1" dirty="0" smtClean="0">
                <a:solidFill>
                  <a:srgbClr val="C00000"/>
                </a:solidFill>
              </a:rPr>
              <a:t>It’s raining heavily, so the river is in flood.</a:t>
            </a:r>
            <a:endParaRPr lang="en-US" sz="2400" b="1" dirty="0">
              <a:solidFill>
                <a:srgbClr val="C0000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1022" y="4267200"/>
            <a:ext cx="1940553" cy="165306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012712610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Slipstream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Thatch">
  <a:themeElements>
    <a:clrScheme name="Thatch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hatch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</TotalTime>
  <Words>491</Words>
  <Application>Microsoft Office PowerPoint</Application>
  <PresentationFormat>On-screen Show (4:3)</PresentationFormat>
  <Paragraphs>79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6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Office Theme</vt:lpstr>
      <vt:lpstr>Concourse</vt:lpstr>
      <vt:lpstr>Urban</vt:lpstr>
      <vt:lpstr>Apex</vt:lpstr>
      <vt:lpstr>Slipstream</vt:lpstr>
      <vt:lpstr>Thatch</vt:lpstr>
      <vt:lpstr>EASY ENGLISH GRADE 8</vt:lpstr>
      <vt:lpstr>  UNIT – 03 LET’S BE CONSIDERATE   </vt:lpstr>
      <vt:lpstr>Let’s learn conjunctions.</vt:lpstr>
      <vt:lpstr>There are three types of conjunctions. </vt:lpstr>
      <vt:lpstr>PowerPoint Presentation</vt:lpstr>
      <vt:lpstr>Let’s learn conjunctions of reason.</vt:lpstr>
      <vt:lpstr>Join two sentences using “since” and “as”.</vt:lpstr>
      <vt:lpstr>Let’s learn conjunctions of result</vt:lpstr>
      <vt:lpstr>Join two sentences using “so”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EASY ENGLISH GRADE 8</dc:title>
  <dc:creator>MY PLUS</dc:creator>
  <cp:lastModifiedBy>MY PLUS</cp:lastModifiedBy>
  <cp:revision>50</cp:revision>
  <dcterms:created xsi:type="dcterms:W3CDTF">2021-01-03T08:06:59Z</dcterms:created>
  <dcterms:modified xsi:type="dcterms:W3CDTF">2021-01-08T10:48:52Z</dcterms:modified>
</cp:coreProperties>
</file>