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6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209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62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301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3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59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527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27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9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1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72C331-5B45-4F1E-8148-0543A95BF4A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031EDC4-6BF5-4EB6-BEBE-E1F2743DA6C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400" y="304801"/>
            <a:ext cx="4038600" cy="1371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lgerian" pitchFamily="82" charset="0"/>
                <a:cs typeface="Aharoni" pitchFamily="2" charset="-79"/>
              </a:rPr>
              <a:t>EASY ENGLISH</a:t>
            </a:r>
            <a:br>
              <a:rPr lang="en-US" sz="4000" b="1" dirty="0" smtClean="0">
                <a:solidFill>
                  <a:srgbClr val="C00000"/>
                </a:solidFill>
                <a:latin typeface="Algerian" pitchFamily="82" charset="0"/>
                <a:cs typeface="Aharoni" pitchFamily="2" charset="-79"/>
              </a:rPr>
            </a:br>
            <a:r>
              <a:rPr lang="en-US" sz="4000" b="1" dirty="0" smtClean="0">
                <a:solidFill>
                  <a:srgbClr val="C00000"/>
                </a:solidFill>
                <a:latin typeface="Algerian" pitchFamily="82" charset="0"/>
                <a:cs typeface="Aharoni" pitchFamily="2" charset="-79"/>
              </a:rPr>
              <a:t>GRADE 8</a:t>
            </a:r>
            <a:endParaRPr lang="en-US" sz="4000" b="1" dirty="0">
              <a:solidFill>
                <a:srgbClr val="C00000"/>
              </a:solidFill>
              <a:latin typeface="Algerian" pitchFamily="82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8229600" cy="1371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ZONAL EDUCATION OFFICE- EMBILIPITIYA</a:t>
            </a:r>
          </a:p>
          <a:p>
            <a:r>
              <a:rPr lang="en-US" sz="2000" dirty="0" smtClean="0"/>
              <a:t>                                                                      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</a:rPr>
              <a:t>Prepared by – Ms. D.A.N.Lakmali</a:t>
            </a:r>
          </a:p>
          <a:p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</a:rPr>
              <a:t>                                                                               R/</a:t>
            </a:r>
            <a:r>
              <a:rPr lang="en-US" sz="2000" b="1" dirty="0" err="1" smtClean="0">
                <a:solidFill>
                  <a:schemeClr val="bg2">
                    <a:lumMod val="10000"/>
                  </a:schemeClr>
                </a:solidFill>
              </a:rPr>
              <a:t>Emb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</a:rPr>
              <a:t>/</a:t>
            </a:r>
            <a:r>
              <a:rPr lang="en-US" sz="2000" b="1" dirty="0" err="1" smtClean="0">
                <a:solidFill>
                  <a:schemeClr val="bg2">
                    <a:lumMod val="10000"/>
                  </a:schemeClr>
                </a:solidFill>
              </a:rPr>
              <a:t>mulendiyawala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</a:rPr>
              <a:t> M.V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27"/>
          <a:stretch/>
        </p:blipFill>
        <p:spPr>
          <a:xfrm>
            <a:off x="838200" y="1371599"/>
            <a:ext cx="3657600" cy="243839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996173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57200"/>
            <a:ext cx="7239000" cy="143639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UNIT 3</a:t>
            </a:r>
            <a:br>
              <a:rPr lang="en-US" dirty="0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</a:br>
            <a:r>
              <a:rPr lang="en-US" dirty="0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LET’S BE CONSIDERATE</a:t>
            </a:r>
            <a:endParaRPr lang="en-US" dirty="0">
              <a:solidFill>
                <a:srgbClr val="7030A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648200"/>
            <a:ext cx="8153400" cy="114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Activity- 3.6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Competency Level – 6.5 Uses contracted forms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133600"/>
            <a:ext cx="2143125" cy="21431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89"/>
          <a:stretch/>
        </p:blipFill>
        <p:spPr>
          <a:xfrm>
            <a:off x="4724400" y="2133600"/>
            <a:ext cx="2743200" cy="2286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166364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324600" cy="609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Let’s learn contracted forms (short forms)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1219200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I am</a:t>
            </a:r>
            <a:endParaRPr lang="en-US" b="1" dirty="0">
              <a:solidFill>
                <a:schemeClr val="tx2"/>
              </a:solidFill>
            </a:endParaRPr>
          </a:p>
        </p:txBody>
      </p:sp>
      <p:cxnSp>
        <p:nvCxnSpPr>
          <p:cNvPr id="13" name="Straight Arrow Connector 12"/>
          <p:cNvCxnSpPr>
            <a:stCxn id="11" idx="3"/>
          </p:cNvCxnSpPr>
          <p:nvPr/>
        </p:nvCxnSpPr>
        <p:spPr>
          <a:xfrm>
            <a:off x="1181100" y="1403866"/>
            <a:ext cx="800100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81200" y="1219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Long form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2618" y="1588532"/>
            <a:ext cx="554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I’m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181100" y="1773198"/>
            <a:ext cx="800100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33600" y="1606760"/>
            <a:ext cx="317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contracted form (Short form)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2618" y="2209800"/>
            <a:ext cx="5507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We use apostrophe to show omission of the letter. 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562318"/>
              </p:ext>
            </p:extLst>
          </p:nvPr>
        </p:nvGraphicFramePr>
        <p:xfrm>
          <a:off x="1021773" y="3048000"/>
          <a:ext cx="5379027" cy="296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/>
                <a:gridCol w="233102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 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Contracted form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I am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I’m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He is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He’s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She is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She’s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It is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It’s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We are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We’re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They are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They’re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You are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You’re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138237"/>
            <a:ext cx="2143125" cy="21431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57940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6000">
              <a:srgbClr val="1F1F1F"/>
            </a:gs>
            <a:gs pos="17999">
              <a:srgbClr val="FFFFF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75999">
              <a:srgbClr val="1F1F1F"/>
            </a:gs>
            <a:gs pos="78999">
              <a:srgbClr val="FFFFFF"/>
            </a:gs>
            <a:gs pos="100000">
              <a:srgbClr val="7F7F7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4038600" cy="4873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</a:rPr>
              <a:t>Negative statement</a:t>
            </a:r>
            <a:endParaRPr lang="en-US" sz="3600" b="1" dirty="0">
              <a:solidFill>
                <a:srgbClr val="FFC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04899"/>
              </p:ext>
            </p:extLst>
          </p:nvPr>
        </p:nvGraphicFramePr>
        <p:xfrm>
          <a:off x="457200" y="1600200"/>
          <a:ext cx="3962400" cy="29260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371600"/>
                <a:gridCol w="2590800"/>
              </a:tblGrid>
              <a:tr h="192158">
                <a:tc>
                  <a:txBody>
                    <a:bodyPr/>
                    <a:lstStyle/>
                    <a:p>
                      <a:r>
                        <a:rPr lang="en-US" dirty="0" smtClean="0"/>
                        <a:t>Long 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 form</a:t>
                      </a:r>
                      <a:endParaRPr lang="en-US" dirty="0"/>
                    </a:p>
                  </a:txBody>
                  <a:tcPr/>
                </a:tc>
              </a:tr>
              <a:tr h="192158">
                <a:tc>
                  <a:txBody>
                    <a:bodyPr/>
                    <a:lstStyle/>
                    <a:p>
                      <a:r>
                        <a:rPr lang="en-US" dirty="0" smtClean="0"/>
                        <a:t>I am</a:t>
                      </a:r>
                      <a:r>
                        <a:rPr lang="en-US" baseline="0" dirty="0" smtClean="0"/>
                        <a:t>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I’m not</a:t>
                      </a:r>
                      <a:endParaRPr lang="en-US" dirty="0"/>
                    </a:p>
                  </a:txBody>
                  <a:tcPr/>
                </a:tc>
              </a:tr>
              <a:tr h="192158">
                <a:tc>
                  <a:txBody>
                    <a:bodyPr/>
                    <a:lstStyle/>
                    <a:p>
                      <a:r>
                        <a:rPr lang="en-US" dirty="0" smtClean="0"/>
                        <a:t>He is not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 isn’t or He’s not</a:t>
                      </a:r>
                      <a:endParaRPr lang="en-US" dirty="0"/>
                    </a:p>
                  </a:txBody>
                  <a:tcPr/>
                </a:tc>
              </a:tr>
              <a:tr h="331670">
                <a:tc>
                  <a:txBody>
                    <a:bodyPr/>
                    <a:lstStyle/>
                    <a:p>
                      <a:r>
                        <a:rPr lang="en-US" dirty="0" smtClean="0"/>
                        <a:t>She is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She isn’t or she’s not</a:t>
                      </a:r>
                      <a:endParaRPr lang="en-US" dirty="0"/>
                    </a:p>
                  </a:txBody>
                  <a:tcPr/>
                </a:tc>
              </a:tr>
              <a:tr h="192158">
                <a:tc>
                  <a:txBody>
                    <a:bodyPr/>
                    <a:lstStyle/>
                    <a:p>
                      <a:r>
                        <a:rPr lang="en-US" dirty="0" smtClean="0"/>
                        <a:t>It is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It isn’t or It’s not</a:t>
                      </a:r>
                      <a:endParaRPr lang="en-US" dirty="0"/>
                    </a:p>
                  </a:txBody>
                  <a:tcPr/>
                </a:tc>
              </a:tr>
              <a:tr h="331670">
                <a:tc>
                  <a:txBody>
                    <a:bodyPr/>
                    <a:lstStyle/>
                    <a:p>
                      <a:r>
                        <a:rPr lang="en-US" dirty="0" smtClean="0"/>
                        <a:t>We are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 aren’t or we’re not </a:t>
                      </a:r>
                      <a:endParaRPr lang="en-US" dirty="0"/>
                    </a:p>
                  </a:txBody>
                  <a:tcPr/>
                </a:tc>
              </a:tr>
              <a:tr h="192158">
                <a:tc>
                  <a:txBody>
                    <a:bodyPr/>
                    <a:lstStyle/>
                    <a:p>
                      <a:r>
                        <a:rPr lang="en-US" dirty="0" smtClean="0"/>
                        <a:t>They are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aren’t</a:t>
                      </a:r>
                      <a:endParaRPr lang="en-US" dirty="0"/>
                    </a:p>
                  </a:txBody>
                  <a:tcPr/>
                </a:tc>
              </a:tr>
              <a:tr h="331670">
                <a:tc>
                  <a:txBody>
                    <a:bodyPr/>
                    <a:lstStyle/>
                    <a:p>
                      <a:r>
                        <a:rPr lang="en-US" dirty="0" smtClean="0"/>
                        <a:t>You are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 aren’t or you’re not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555864"/>
              </p:ext>
            </p:extLst>
          </p:nvPr>
        </p:nvGraphicFramePr>
        <p:xfrm>
          <a:off x="5105400" y="1752600"/>
          <a:ext cx="3429000" cy="296672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20574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Long</a:t>
                      </a:r>
                      <a:r>
                        <a:rPr lang="en-US" baseline="0" dirty="0" smtClean="0">
                          <a:solidFill>
                            <a:srgbClr val="FFFF00"/>
                          </a:solidFill>
                        </a:rPr>
                        <a:t> form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Short form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 do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don’t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 does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 doesn’t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She does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She doesn’t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 does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doesn’t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 do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</a:t>
                      </a:r>
                      <a:r>
                        <a:rPr lang="en-US" baseline="0" dirty="0" smtClean="0"/>
                        <a:t>  don’t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 do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 don’t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They do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don’t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4724400"/>
            <a:ext cx="2381250" cy="1924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2679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310774"/>
              </p:ext>
            </p:extLst>
          </p:nvPr>
        </p:nvGraphicFramePr>
        <p:xfrm>
          <a:off x="533400" y="1143000"/>
          <a:ext cx="31242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 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 form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 was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wasn’t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 was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 wasn’t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She was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She wasn’t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 was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wasn’t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</a:t>
                      </a:r>
                      <a:r>
                        <a:rPr lang="en-US" baseline="0" dirty="0" smtClean="0"/>
                        <a:t> were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</a:t>
                      </a:r>
                      <a:r>
                        <a:rPr lang="en-US" baseline="0" dirty="0" smtClean="0"/>
                        <a:t> weren’t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 were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 weren’t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They were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weren’t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215267"/>
              </p:ext>
            </p:extLst>
          </p:nvPr>
        </p:nvGraphicFramePr>
        <p:xfrm>
          <a:off x="4572000" y="1295400"/>
          <a:ext cx="3048000" cy="296672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4478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 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 form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 did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didn’t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 did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 didn’t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She did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She didn’t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 did</a:t>
                      </a:r>
                      <a:r>
                        <a:rPr lang="en-US" baseline="0" dirty="0" smtClean="0"/>
                        <a:t>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 didn’t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 did</a:t>
                      </a:r>
                      <a:r>
                        <a:rPr lang="en-US" baseline="0" dirty="0" smtClean="0"/>
                        <a:t>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 didn’t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 did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didn’t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They did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didn’t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4419600"/>
            <a:ext cx="2162175" cy="211455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41230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chemeClr val="accent6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1828800" cy="4111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Has/Have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406706"/>
              </p:ext>
            </p:extLst>
          </p:nvPr>
        </p:nvGraphicFramePr>
        <p:xfrm>
          <a:off x="1066800" y="1981200"/>
          <a:ext cx="71628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219200"/>
                <a:gridCol w="1752600"/>
                <a:gridCol w="2819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Positive statement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Negative statement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Long form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Short form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Long form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Short form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I have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I’ve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I have not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I haven’t or I’ve not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He has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He’s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He has not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He hasn’t or He’s not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She has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She’s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She has not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She hasn’t or she’s not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It has 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It’s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It has not 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It hasn’t or It’s not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You have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You’ve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You have not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You haven’t or You’ve not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We have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We’ve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We have not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We haven’t or we’ve not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They have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They’ve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They have not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They haven’t or they’ve not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1" y="214313"/>
            <a:ext cx="1538288" cy="1538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33996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81000"/>
            <a:ext cx="4114800" cy="5334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Other negative forms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635487"/>
              </p:ext>
            </p:extLst>
          </p:nvPr>
        </p:nvGraphicFramePr>
        <p:xfrm>
          <a:off x="1524000" y="1397000"/>
          <a:ext cx="6096000" cy="185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 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 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 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 form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Will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Won’t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Had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Hadn’t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Would</a:t>
                      </a:r>
                      <a:r>
                        <a:rPr lang="en-US" baseline="0" dirty="0" smtClean="0"/>
                        <a:t>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Wouldn’t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Can’t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Shall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Shan’t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Could</a:t>
                      </a:r>
                      <a:r>
                        <a:rPr lang="en-US" baseline="0" dirty="0" smtClean="0"/>
                        <a:t>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Couldn’t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Should</a:t>
                      </a:r>
                      <a:r>
                        <a:rPr lang="en-US" baseline="0" dirty="0" smtClean="0"/>
                        <a:t>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Shouldn’t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3505200"/>
            <a:ext cx="2971800" cy="26955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8748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772400" cy="685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Let’s write these sentences using contracted forms</a:t>
            </a:r>
            <a:r>
              <a:rPr lang="en-US" sz="2800" b="1" dirty="0" smtClean="0">
                <a:solidFill>
                  <a:srgbClr val="FF0000"/>
                </a:solidFill>
              </a:rPr>
              <a:t>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962400" cy="52578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>
                <a:solidFill>
                  <a:srgbClr val="00B050"/>
                </a:solidFill>
              </a:rPr>
              <a:t>Let us go out.  - </a:t>
            </a:r>
            <a:r>
              <a:rPr lang="en-US" sz="1800" b="1" dirty="0" smtClean="0">
                <a:solidFill>
                  <a:srgbClr val="0070C0"/>
                </a:solidFill>
              </a:rPr>
              <a:t>ex. Let’s go out.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>
                <a:solidFill>
                  <a:srgbClr val="C00000"/>
                </a:solidFill>
              </a:rPr>
              <a:t>They will not be late…………….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>
                <a:solidFill>
                  <a:srgbClr val="00B050"/>
                </a:solidFill>
              </a:rPr>
              <a:t>You are late………………………..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>
                <a:solidFill>
                  <a:srgbClr val="C00000"/>
                </a:solidFill>
              </a:rPr>
              <a:t>It is very nice…………….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>
                <a:solidFill>
                  <a:srgbClr val="00B050"/>
                </a:solidFill>
              </a:rPr>
              <a:t>He will come………….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>
                <a:solidFill>
                  <a:srgbClr val="C00000"/>
                </a:solidFill>
              </a:rPr>
              <a:t>Do not open the door……….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>
                <a:solidFill>
                  <a:srgbClr val="00B050"/>
                </a:solidFill>
              </a:rPr>
              <a:t>I was not angry…………………..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>
                <a:solidFill>
                  <a:srgbClr val="C00000"/>
                </a:solidFill>
              </a:rPr>
              <a:t>He is having a bath………………….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>
                <a:solidFill>
                  <a:srgbClr val="00B050"/>
                </a:solidFill>
              </a:rPr>
              <a:t>I shall not come…………………….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>
                <a:solidFill>
                  <a:srgbClr val="C00000"/>
                </a:solidFill>
              </a:rPr>
              <a:t>We can not do this sum………………..</a:t>
            </a:r>
            <a:endParaRPr lang="en-US" sz="1800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55"/>
          <a:stretch/>
        </p:blipFill>
        <p:spPr>
          <a:xfrm>
            <a:off x="5638800" y="2438400"/>
            <a:ext cx="3200400" cy="2362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04865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295400"/>
            <a:ext cx="5715000" cy="464819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3320250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448</Words>
  <Application>Microsoft Office PowerPoint</Application>
  <PresentationFormat>On-screen Show (4:3)</PresentationFormat>
  <Paragraphs>161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Clarity</vt:lpstr>
      <vt:lpstr>Composite</vt:lpstr>
      <vt:lpstr>EASY ENGLISH GRADE 8</vt:lpstr>
      <vt:lpstr>UNIT 3 LET’S BE CONSIDERATE</vt:lpstr>
      <vt:lpstr>Let’s learn contracted forms (short forms)</vt:lpstr>
      <vt:lpstr>Negative statement</vt:lpstr>
      <vt:lpstr>PowerPoint Presentation</vt:lpstr>
      <vt:lpstr>Has/Have</vt:lpstr>
      <vt:lpstr>Other negative forms</vt:lpstr>
      <vt:lpstr>Let’s write these sentences using contracted forms.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8</dc:title>
  <dc:creator>MY PLUS</dc:creator>
  <cp:lastModifiedBy>MY PLUS</cp:lastModifiedBy>
  <cp:revision>35</cp:revision>
  <dcterms:created xsi:type="dcterms:W3CDTF">2021-01-05T10:28:16Z</dcterms:created>
  <dcterms:modified xsi:type="dcterms:W3CDTF">2021-01-08T10:54:43Z</dcterms:modified>
</cp:coreProperties>
</file>