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  <p:sldMasterId id="2147483696" r:id="rId4"/>
    <p:sldMasterId id="2147483708" r:id="rId5"/>
  </p:sldMasterIdLst>
  <p:sldIdLst>
    <p:sldId id="256" r:id="rId6"/>
    <p:sldId id="257" r:id="rId7"/>
    <p:sldId id="258" r:id="rId8"/>
    <p:sldId id="261" r:id="rId9"/>
    <p:sldId id="262" r:id="rId10"/>
    <p:sldId id="263" r:id="rId11"/>
    <p:sldId id="264" r:id="rId12"/>
    <p:sldId id="26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214"/>
    <a:srgbClr val="0099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 /><Relationship Id="rId13" Type="http://schemas.openxmlformats.org/officeDocument/2006/relationships/slide" Target="slides/slide8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2.xml" /><Relationship Id="rId12" Type="http://schemas.openxmlformats.org/officeDocument/2006/relationships/slide" Target="slides/slide7.xml" /><Relationship Id="rId17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11" Type="http://schemas.openxmlformats.org/officeDocument/2006/relationships/slide" Target="slides/slide6.xml" /><Relationship Id="rId5" Type="http://schemas.openxmlformats.org/officeDocument/2006/relationships/slideMaster" Target="slideMasters/slideMaster5.xml" /><Relationship Id="rId15" Type="http://schemas.openxmlformats.org/officeDocument/2006/relationships/viewProps" Target="viewProps.xml" /><Relationship Id="rId10" Type="http://schemas.openxmlformats.org/officeDocument/2006/relationships/slide" Target="slides/slide5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4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31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3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69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57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0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617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9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35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1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4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76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05ECD9-779A-4D51-870C-49F59B31FCBE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2808E6C-DEFA-4B08-85F5-FFB3AB643C3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1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2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 /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24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jpg" /><Relationship Id="rId1" Type="http://schemas.openxmlformats.org/officeDocument/2006/relationships/slideLayout" Target="../slideLayouts/slideLayout13.xml" /><Relationship Id="rId5" Type="http://schemas.openxmlformats.org/officeDocument/2006/relationships/image" Target="../media/image7.jpg" /><Relationship Id="rId4" Type="http://schemas.openxmlformats.org/officeDocument/2006/relationships/image" Target="../media/image10.jp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 /><Relationship Id="rId1" Type="http://schemas.openxmlformats.org/officeDocument/2006/relationships/slideLayout" Target="../slideLayouts/slideLayout35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 /><Relationship Id="rId1" Type="http://schemas.openxmlformats.org/officeDocument/2006/relationships/slideLayout" Target="../slideLayouts/slideLayout24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 /><Relationship Id="rId1" Type="http://schemas.openxmlformats.org/officeDocument/2006/relationships/slideLayout" Target="../slideLayouts/slideLayout4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381000"/>
            <a:ext cx="4114800" cy="1524000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sz="4400" b="1" dirty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sz="4400" b="1" dirty="0">
                <a:solidFill>
                  <a:srgbClr val="FF0000"/>
                </a:solidFill>
                <a:latin typeface="Algerian" pitchFamily="82" charset="0"/>
              </a:rPr>
              <a:t>GRADE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334000"/>
            <a:ext cx="6934200" cy="914400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>
                <a:solidFill>
                  <a:srgbClr val="6E0214"/>
                </a:solidFill>
                <a:latin typeface="Times New Roman" pitchFamily="18" charset="0"/>
                <a:cs typeface="Times New Roman" pitchFamily="18" charset="0"/>
              </a:rPr>
              <a:t>ZONAL EDUCATION OFFICE – EMBILIPITIYA</a:t>
            </a:r>
          </a:p>
          <a:p>
            <a:r>
              <a:rPr lang="en-US" sz="1600" b="1" dirty="0">
                <a:solidFill>
                  <a:srgbClr val="00B0F0"/>
                </a:solidFill>
              </a:rPr>
              <a:t>                                                                                </a:t>
            </a:r>
            <a:r>
              <a:rPr lang="en-US" sz="1600" b="1" dirty="0">
                <a:solidFill>
                  <a:srgbClr val="7030A0"/>
                </a:solidFill>
              </a:rPr>
              <a:t>Prepared by – Ms. D.A.N. Lakmali</a:t>
            </a:r>
          </a:p>
          <a:p>
            <a:r>
              <a:rPr lang="en-US" sz="1600" b="1" dirty="0">
                <a:solidFill>
                  <a:srgbClr val="7030A0"/>
                </a:solidFill>
              </a:rPr>
              <a:t>                                                                               R/</a:t>
            </a:r>
            <a:r>
              <a:rPr lang="en-US" sz="1600" b="1" dirty="0" err="1">
                <a:solidFill>
                  <a:srgbClr val="7030A0"/>
                </a:solidFill>
              </a:rPr>
              <a:t>Emb</a:t>
            </a:r>
            <a:r>
              <a:rPr lang="en-US" sz="1600" b="1" dirty="0">
                <a:solidFill>
                  <a:srgbClr val="7030A0"/>
                </a:solidFill>
              </a:rPr>
              <a:t>/ Mulendiyawala M.V.</a:t>
            </a:r>
          </a:p>
          <a:p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3276600" cy="228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70403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8100" y="533400"/>
            <a:ext cx="3695700" cy="9144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Algerian" pitchFamily="82" charset="0"/>
              </a:rPr>
              <a:t>Mother nature</a:t>
            </a:r>
            <a:br>
              <a:rPr lang="en-US" sz="3600" b="1" dirty="0">
                <a:solidFill>
                  <a:srgbClr val="0070C0"/>
                </a:solidFill>
                <a:latin typeface="Algerian" pitchFamily="82" charset="0"/>
              </a:rPr>
            </a:br>
            <a:r>
              <a:rPr lang="en-US" sz="3600" b="1" dirty="0">
                <a:solidFill>
                  <a:srgbClr val="0070C0"/>
                </a:solidFill>
                <a:latin typeface="Algerian" pitchFamily="82" charset="0"/>
              </a:rPr>
              <a:t>unit 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724400"/>
            <a:ext cx="6477000" cy="1295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Activity – 4.5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Competency Level – 6.7 Uses prepositions appropriately.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676401"/>
            <a:ext cx="5715000" cy="2667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927468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76400" y="228600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Let’s learn prepositions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505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horse is jumping</a:t>
            </a:r>
            <a:r>
              <a:rPr lang="en-US" b="1" dirty="0"/>
              <a:t> </a:t>
            </a:r>
            <a:r>
              <a:rPr lang="en-US" b="1" u="sng" dirty="0"/>
              <a:t>over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the fence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83980" y="3502646"/>
            <a:ext cx="3579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They walked slowly </a:t>
            </a:r>
            <a:r>
              <a:rPr lang="en-US" b="1" u="sng" dirty="0"/>
              <a:t>along </a:t>
            </a:r>
            <a:r>
              <a:rPr lang="en-US" b="1" dirty="0">
                <a:solidFill>
                  <a:srgbClr val="C00000"/>
                </a:solidFill>
              </a:rPr>
              <a:t>the road</a:t>
            </a:r>
            <a:r>
              <a:rPr lang="en-US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51816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 Preposition is </a:t>
            </a:r>
            <a:r>
              <a:rPr lang="en-US" b="1" dirty="0">
                <a:solidFill>
                  <a:srgbClr val="002060"/>
                </a:solidFill>
              </a:rPr>
              <a:t>a word used before a noun, noun phrase or a pronoun connecting it to another word. It expresses relationship between two word classes.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52"/>
          <a:stretch/>
        </p:blipFill>
        <p:spPr>
          <a:xfrm>
            <a:off x="885825" y="1252970"/>
            <a:ext cx="2419350" cy="16850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09"/>
          <a:stretch/>
        </p:blipFill>
        <p:spPr>
          <a:xfrm>
            <a:off x="5257800" y="1379470"/>
            <a:ext cx="2214562" cy="14320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3566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5715000" cy="381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Let’s learn following prepositions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295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75000"/>
                  </a:schemeClr>
                </a:solidFill>
              </a:rPr>
              <a:t>Around</a:t>
            </a:r>
            <a:r>
              <a:rPr lang="en-US" dirty="0"/>
              <a:t> </a:t>
            </a:r>
            <a:r>
              <a:rPr lang="en-US" b="1" dirty="0">
                <a:solidFill>
                  <a:schemeClr val="tx2"/>
                </a:solidFill>
              </a:rPr>
              <a:t>-  </a:t>
            </a:r>
            <a:r>
              <a:rPr lang="en-US" b="1" dirty="0">
                <a:solidFill>
                  <a:srgbClr val="003366"/>
                </a:solidFill>
              </a:rPr>
              <a:t>in circle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9990" y="2590800"/>
            <a:ext cx="3571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366"/>
                </a:solidFill>
              </a:rPr>
              <a:t>Ex-. He walked </a:t>
            </a:r>
            <a:r>
              <a:rPr lang="en-US" b="1" dirty="0"/>
              <a:t>around</a:t>
            </a:r>
            <a:r>
              <a:rPr lang="en-US" b="1" dirty="0">
                <a:solidFill>
                  <a:srgbClr val="003366"/>
                </a:solidFill>
              </a:rPr>
              <a:t> the lake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636" y="3993711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Over</a:t>
            </a:r>
            <a:r>
              <a:rPr lang="en-US" dirty="0"/>
              <a:t> – </a:t>
            </a:r>
            <a:r>
              <a:rPr lang="en-US" b="1" dirty="0">
                <a:solidFill>
                  <a:srgbClr val="7030A0"/>
                </a:solidFill>
              </a:rPr>
              <a:t>from one side of something to the  other, across something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5636" y="5181600"/>
            <a:ext cx="43849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Ex-..     </a:t>
            </a:r>
            <a:r>
              <a:rPr lang="en-US" b="1" dirty="0">
                <a:solidFill>
                  <a:srgbClr val="7030A0"/>
                </a:solidFill>
              </a:rPr>
              <a:t>They ran </a:t>
            </a:r>
            <a:r>
              <a:rPr lang="en-US" b="1" dirty="0">
                <a:solidFill>
                  <a:srgbClr val="C00000"/>
                </a:solidFill>
              </a:rPr>
              <a:t>over</a:t>
            </a:r>
            <a:r>
              <a:rPr lang="en-US" b="1" dirty="0">
                <a:solidFill>
                  <a:srgbClr val="7030A0"/>
                </a:solidFill>
              </a:rPr>
              <a:t> the grass.</a:t>
            </a:r>
          </a:p>
          <a:p>
            <a:endParaRPr lang="en-US" b="1" dirty="0">
              <a:solidFill>
                <a:srgbClr val="7030A0"/>
              </a:solidFill>
            </a:endParaRPr>
          </a:p>
          <a:p>
            <a:r>
              <a:rPr lang="en-US" b="1" dirty="0">
                <a:solidFill>
                  <a:srgbClr val="7030A0"/>
                </a:solidFill>
              </a:rPr>
              <a:t>            There is a bridge </a:t>
            </a:r>
            <a:r>
              <a:rPr lang="en-US" b="1" dirty="0">
                <a:solidFill>
                  <a:srgbClr val="C00000"/>
                </a:solidFill>
              </a:rPr>
              <a:t>over</a:t>
            </a:r>
            <a:r>
              <a:rPr lang="en-US" b="1" dirty="0">
                <a:solidFill>
                  <a:srgbClr val="7030A0"/>
                </a:solidFill>
              </a:rPr>
              <a:t> the river.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47" t="50000" r="30303" b="15873"/>
          <a:stretch/>
        </p:blipFill>
        <p:spPr>
          <a:xfrm>
            <a:off x="7010400" y="3505200"/>
            <a:ext cx="1600200" cy="1346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7833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810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n-US" dirty="0"/>
              <a:t> – 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from one side of something to the other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7700" y="1905000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Ex-. They came </a:t>
            </a:r>
            <a:r>
              <a:rPr lang="en-US" sz="2000" b="1" dirty="0">
                <a:solidFill>
                  <a:schemeClr val="tx1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through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 forest</a:t>
            </a:r>
            <a:r>
              <a:rPr lang="en-US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4572" y="2971800"/>
            <a:ext cx="7436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Along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from one end to or towards the other end of something.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8818" y="3810000"/>
            <a:ext cx="4440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Ex-.They walked slowly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along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road</a:t>
            </a:r>
            <a:r>
              <a:rPr lang="en-US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" y="4790465"/>
            <a:ext cx="621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Across</a:t>
            </a:r>
            <a:r>
              <a:rPr lang="en-US" dirty="0"/>
              <a:t> – </a:t>
            </a:r>
            <a:r>
              <a:rPr lang="en-US" sz="2000" b="1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from one side to the other side of something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4963" y="5638800"/>
            <a:ext cx="38446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Ex-. He walked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acros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 the field.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58"/>
          <a:stretch/>
        </p:blipFill>
        <p:spPr>
          <a:xfrm>
            <a:off x="2362200" y="842664"/>
            <a:ext cx="1212119" cy="1062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07868"/>
            <a:ext cx="1600200" cy="1038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100" y="5353080"/>
            <a:ext cx="1790700" cy="971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36" t="25259" r="7466" b="40556"/>
          <a:stretch/>
        </p:blipFill>
        <p:spPr>
          <a:xfrm>
            <a:off x="7356763" y="5007120"/>
            <a:ext cx="1288473" cy="63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89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en-US" dirty="0"/>
              <a:t> </a:t>
            </a: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to or in a higher position somewhere</a:t>
            </a:r>
            <a:r>
              <a:rPr lang="en-US" sz="2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9060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Ex-.She climbed  </a:t>
            </a:r>
            <a:r>
              <a:rPr lang="en-US" sz="2000" b="1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up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 flight of steps</a:t>
            </a:r>
            <a:r>
              <a:rPr lang="en-US" sz="2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2564" y="1752599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en-US" dirty="0"/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from a high or higher point on something to a lower one.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3622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They climbed </a:t>
            </a:r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the mountain</a:t>
            </a:r>
            <a:r>
              <a:rPr lang="en-US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20040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-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a position in or inside something.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3810000"/>
            <a:ext cx="396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Ex-. They jumped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into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river.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4800" y="49530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Under –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 or through a position that is below something.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800" y="56388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Ex-. The cat is sleeping</a:t>
            </a:r>
            <a:r>
              <a:rPr lang="en-US" sz="2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under </a:t>
            </a: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table</a:t>
            </a:r>
            <a:r>
              <a:rPr lang="en-US" dirty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11" t="55704" r="9547" b="22148"/>
          <a:stretch/>
        </p:blipFill>
        <p:spPr>
          <a:xfrm>
            <a:off x="5410200" y="2214264"/>
            <a:ext cx="1219200" cy="6813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739" r="62934" b="20280"/>
          <a:stretch/>
        </p:blipFill>
        <p:spPr>
          <a:xfrm>
            <a:off x="5562600" y="271166"/>
            <a:ext cx="914400" cy="10173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33" t="19548" r="37801" b="42412"/>
          <a:stretch/>
        </p:blipFill>
        <p:spPr>
          <a:xfrm>
            <a:off x="7010400" y="5169746"/>
            <a:ext cx="1399309" cy="7029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22696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Fill in the blanks with the most suitable word in the box.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1669473"/>
            <a:ext cx="3733800" cy="5217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n-US" dirty="0">
                <a:solidFill>
                  <a:schemeClr val="tx1"/>
                </a:solidFill>
              </a:rPr>
              <a:t>around , on, through, into, over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6248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The snake creeps ………………….. the hole</a:t>
            </a:r>
            <a:r>
              <a:rPr lang="en-US" dirty="0">
                <a:solidFill>
                  <a:srgbClr val="7030A0"/>
                </a:solidFill>
              </a:rPr>
              <a:t>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The girl jumps ………………….. the fence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There is a fence …………………. the garden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He sat ………………… on a rock.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b="1" dirty="0">
                <a:solidFill>
                  <a:srgbClr val="7030A0"/>
                </a:solidFill>
              </a:rPr>
              <a:t>We walked ………………….. the tunnel.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72"/>
          <a:stretch/>
        </p:blipFill>
        <p:spPr>
          <a:xfrm>
            <a:off x="6705600" y="4498879"/>
            <a:ext cx="1600200" cy="16109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764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219200"/>
            <a:ext cx="6248400" cy="3810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3919236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 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atch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rity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djacency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325</Words>
  <Application>Microsoft Office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Office Theme</vt:lpstr>
      <vt:lpstr>Thatch</vt:lpstr>
      <vt:lpstr>Clarity</vt:lpstr>
      <vt:lpstr>Adjacency</vt:lpstr>
      <vt:lpstr>Slipstream</vt:lpstr>
      <vt:lpstr>EASY ENGLISH GRADE 8</vt:lpstr>
      <vt:lpstr>Mother nature unit 04</vt:lpstr>
      <vt:lpstr>PowerPoint Presentation</vt:lpstr>
      <vt:lpstr>Let’s learn following prepositions.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Unknown User</cp:lastModifiedBy>
  <cp:revision>44</cp:revision>
  <dcterms:created xsi:type="dcterms:W3CDTF">2021-01-14T04:43:49Z</dcterms:created>
  <dcterms:modified xsi:type="dcterms:W3CDTF">2021-05-04T09:09:11Z</dcterms:modified>
</cp:coreProperties>
</file>