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68" r:id="rId14"/>
    <p:sldId id="267" r:id="rId15"/>
    <p:sldId id="269" r:id="rId16"/>
    <p:sldId id="270" r:id="rId17"/>
    <p:sldId id="271" r:id="rId18"/>
    <p:sldId id="275" r:id="rId19"/>
    <p:sldId id="276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757244-9F68-4AF1-80B4-EE2980C8585F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9D179D-F175-499D-90AE-8A59673FE1AF}">
      <dgm:prSet phldrT="[Text]" custT="1"/>
      <dgm:spPr/>
      <dgm:t>
        <a:bodyPr/>
        <a:lstStyle/>
        <a:p>
          <a:r>
            <a:rPr lang="si-LK" sz="2800" b="1"/>
            <a:t>ව්‍යාපාර  පරිසරය </a:t>
          </a:r>
          <a:endParaRPr lang="en-US" sz="2800" b="1"/>
        </a:p>
      </dgm:t>
    </dgm:pt>
    <dgm:pt modelId="{979CB036-4611-468C-850C-F718B83E6EF7}" type="parTrans" cxnId="{CE94AA7A-3453-42E6-A6E9-36480C560ECC}">
      <dgm:prSet/>
      <dgm:spPr/>
      <dgm:t>
        <a:bodyPr/>
        <a:lstStyle/>
        <a:p>
          <a:endParaRPr lang="en-US"/>
        </a:p>
      </dgm:t>
    </dgm:pt>
    <dgm:pt modelId="{117EB54B-B369-4837-91B8-038CBCF01F35}" type="sibTrans" cxnId="{CE94AA7A-3453-42E6-A6E9-36480C560ECC}">
      <dgm:prSet/>
      <dgm:spPr/>
      <dgm:t>
        <a:bodyPr/>
        <a:lstStyle/>
        <a:p>
          <a:endParaRPr lang="en-US"/>
        </a:p>
      </dgm:t>
    </dgm:pt>
    <dgm:pt modelId="{960BC572-05FA-41BF-AF8D-AB16CC0071D3}">
      <dgm:prSet phldrT="[Text]" custT="1"/>
      <dgm:spPr/>
      <dgm:t>
        <a:bodyPr/>
        <a:lstStyle/>
        <a:p>
          <a:pPr algn="ctr"/>
          <a:r>
            <a:rPr lang="si-LK" sz="2000" b="1"/>
            <a:t>අභ්‍යන්තර පරිසරය </a:t>
          </a:r>
          <a:endParaRPr lang="en-US" sz="2000" b="1"/>
        </a:p>
        <a:p>
          <a:pPr algn="l"/>
          <a:r>
            <a:rPr lang="si-LK" sz="1200">
              <a:latin typeface="Times New Roman"/>
            </a:rPr>
            <a:t>♦</a:t>
          </a:r>
          <a:r>
            <a:rPr lang="si-LK" sz="1600"/>
            <a:t>අයිතිකරුවන්                                </a:t>
          </a:r>
          <a:r>
            <a:rPr lang="si-LK" sz="1200">
              <a:latin typeface="Times New Roman"/>
            </a:rPr>
            <a:t>♦</a:t>
          </a:r>
          <a:r>
            <a:rPr lang="si-LK" sz="1600"/>
            <a:t>සේවකයන්                                  </a:t>
          </a:r>
          <a:r>
            <a:rPr lang="si-LK" sz="1200">
              <a:latin typeface="Times New Roman"/>
            </a:rPr>
            <a:t>♦</a:t>
          </a:r>
          <a:r>
            <a:rPr lang="si-LK" sz="1600"/>
            <a:t>කළමනාකරුවන්</a:t>
          </a:r>
          <a:r>
            <a:rPr lang="si-LK" sz="2000"/>
            <a:t>                          </a:t>
          </a:r>
          <a:endParaRPr lang="en-US" sz="2000"/>
        </a:p>
      </dgm:t>
    </dgm:pt>
    <dgm:pt modelId="{7CF296D8-00DF-47D9-90A4-2660B8701D45}" type="parTrans" cxnId="{DCD86477-95C8-4AA3-8685-6930F13417C2}">
      <dgm:prSet/>
      <dgm:spPr/>
      <dgm:t>
        <a:bodyPr/>
        <a:lstStyle/>
        <a:p>
          <a:endParaRPr lang="en-US"/>
        </a:p>
      </dgm:t>
    </dgm:pt>
    <dgm:pt modelId="{3CD6E4B7-D354-4FF4-8A17-3219ABF4DF82}" type="sibTrans" cxnId="{DCD86477-95C8-4AA3-8685-6930F13417C2}">
      <dgm:prSet/>
      <dgm:spPr/>
      <dgm:t>
        <a:bodyPr/>
        <a:lstStyle/>
        <a:p>
          <a:endParaRPr lang="en-US"/>
        </a:p>
      </dgm:t>
    </dgm:pt>
    <dgm:pt modelId="{222A9BB2-C68A-4DEE-8B0A-F5F95AD87356}">
      <dgm:prSet phldrT="[Text]" custT="1"/>
      <dgm:spPr/>
      <dgm:t>
        <a:bodyPr/>
        <a:lstStyle/>
        <a:p>
          <a:pPr algn="ctr"/>
          <a:endParaRPr lang="en-US" sz="2400" b="1" dirty="0"/>
        </a:p>
        <a:p>
          <a:pPr algn="ctr"/>
          <a:endParaRPr lang="en-US" sz="2400" b="1" dirty="0"/>
        </a:p>
        <a:p>
          <a:pPr algn="ctr"/>
          <a:endParaRPr lang="en-US" sz="2400" b="1" dirty="0"/>
        </a:p>
        <a:p>
          <a:pPr algn="ctr"/>
          <a:r>
            <a:rPr lang="si-LK" sz="2000" b="1" dirty="0"/>
            <a:t>බාහිර පරිසරය</a:t>
          </a:r>
          <a:endParaRPr lang="en-US" sz="2000" b="1" dirty="0"/>
        </a:p>
        <a:p>
          <a:pPr algn="l"/>
          <a:r>
            <a:rPr lang="si-LK" sz="1600" dirty="0">
              <a:latin typeface="Times New Roman"/>
            </a:rPr>
            <a:t>♦</a:t>
          </a:r>
          <a:r>
            <a:rPr lang="si-LK" sz="1600" dirty="0"/>
            <a:t>සැපුම්කරුවන් </a:t>
          </a:r>
          <a:endParaRPr lang="en-US" sz="1600" dirty="0"/>
        </a:p>
        <a:p>
          <a:pPr algn="l"/>
          <a:r>
            <a:rPr lang="si-LK" sz="1600" dirty="0">
              <a:latin typeface="Times New Roman"/>
            </a:rPr>
            <a:t>♦</a:t>
          </a:r>
          <a:r>
            <a:rPr lang="si-LK" sz="1600" dirty="0"/>
            <a:t>තරගකරුවන් </a:t>
          </a:r>
          <a:endParaRPr lang="en-US" sz="1600" dirty="0"/>
        </a:p>
        <a:p>
          <a:pPr algn="l"/>
          <a:r>
            <a:rPr lang="si-LK" sz="1600" dirty="0">
              <a:latin typeface="Times New Roman"/>
            </a:rPr>
            <a:t>♦</a:t>
          </a:r>
          <a:r>
            <a:rPr lang="si-LK" sz="1600" dirty="0"/>
            <a:t>ගනුදෙනුකරුවන්</a:t>
          </a:r>
          <a:endParaRPr lang="en-US" sz="1600" dirty="0"/>
        </a:p>
        <a:p>
          <a:pPr algn="l"/>
          <a:r>
            <a:rPr lang="si-LK" sz="1600" dirty="0">
              <a:latin typeface="Times New Roman"/>
            </a:rPr>
            <a:t>♦</a:t>
          </a:r>
          <a:r>
            <a:rPr lang="si-LK" sz="1600" dirty="0"/>
            <a:t>නෛතික පරිසරය </a:t>
          </a:r>
          <a:endParaRPr lang="en-US" sz="1600" dirty="0"/>
        </a:p>
        <a:p>
          <a:pPr algn="l"/>
          <a:r>
            <a:rPr lang="si-LK" sz="1600" dirty="0">
              <a:latin typeface="Times New Roman"/>
            </a:rPr>
            <a:t>♦</a:t>
          </a:r>
          <a:r>
            <a:rPr lang="si-LK" sz="1600" dirty="0"/>
            <a:t>තාක්ෂණික පරිසරය </a:t>
          </a:r>
          <a:endParaRPr lang="en-US" sz="1600" dirty="0"/>
        </a:p>
        <a:p>
          <a:pPr algn="l"/>
          <a:r>
            <a:rPr lang="si-LK" sz="1600" dirty="0">
              <a:latin typeface="Times New Roman"/>
            </a:rPr>
            <a:t>♦</a:t>
          </a:r>
          <a:r>
            <a:rPr lang="si-LK" sz="1600" dirty="0"/>
            <a:t>ආර්ථික පරිසරය </a:t>
          </a:r>
          <a:endParaRPr lang="en-US" sz="1600" dirty="0"/>
        </a:p>
        <a:p>
          <a:pPr algn="l"/>
          <a:r>
            <a:rPr lang="si-LK" sz="1600" dirty="0">
              <a:latin typeface="Times New Roman"/>
            </a:rPr>
            <a:t>♦</a:t>
          </a:r>
          <a:r>
            <a:rPr lang="si-LK" sz="1600" dirty="0"/>
            <a:t>ගෝලීය පරිසරය</a:t>
          </a:r>
          <a:endParaRPr lang="en-US" sz="1600" b="1" dirty="0"/>
        </a:p>
        <a:p>
          <a:pPr algn="ctr"/>
          <a:endParaRPr lang="en-US" sz="2400" b="1" dirty="0"/>
        </a:p>
        <a:p>
          <a:pPr algn="ctr"/>
          <a:r>
            <a:rPr lang="si-LK" sz="3500" dirty="0"/>
            <a:t> </a:t>
          </a:r>
          <a:endParaRPr lang="en-US" sz="3500" dirty="0"/>
        </a:p>
      </dgm:t>
    </dgm:pt>
    <dgm:pt modelId="{6B363F19-D5E5-4035-920C-7CB8C109C27F}" type="parTrans" cxnId="{A1574274-F445-4EB8-AA7F-BCDED38F8739}">
      <dgm:prSet/>
      <dgm:spPr/>
      <dgm:t>
        <a:bodyPr/>
        <a:lstStyle/>
        <a:p>
          <a:endParaRPr lang="en-US"/>
        </a:p>
      </dgm:t>
    </dgm:pt>
    <dgm:pt modelId="{5ACDA433-4B4B-42F9-AB2E-F3324E1086E3}" type="sibTrans" cxnId="{A1574274-F445-4EB8-AA7F-BCDED38F8739}">
      <dgm:prSet/>
      <dgm:spPr/>
      <dgm:t>
        <a:bodyPr/>
        <a:lstStyle/>
        <a:p>
          <a:endParaRPr lang="en-US"/>
        </a:p>
      </dgm:t>
    </dgm:pt>
    <dgm:pt modelId="{F5B171C9-6B30-448E-9E54-DB13635B737B}" type="pres">
      <dgm:prSet presAssocID="{53757244-9F68-4AF1-80B4-EE2980C858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872373C-DB0E-4EC4-92C1-07E18B8DDAFE}" type="pres">
      <dgm:prSet presAssocID="{599D179D-F175-499D-90AE-8A59673FE1AF}" presName="hierRoot1" presStyleCnt="0">
        <dgm:presLayoutVars>
          <dgm:hierBranch val="init"/>
        </dgm:presLayoutVars>
      </dgm:prSet>
      <dgm:spPr/>
    </dgm:pt>
    <dgm:pt modelId="{B649ED17-2515-4F98-9A73-F69562F169C6}" type="pres">
      <dgm:prSet presAssocID="{599D179D-F175-499D-90AE-8A59673FE1AF}" presName="rootComposite1" presStyleCnt="0"/>
      <dgm:spPr/>
    </dgm:pt>
    <dgm:pt modelId="{A1A1FD50-A824-4293-B8BC-9E5B2665B0A5}" type="pres">
      <dgm:prSet presAssocID="{599D179D-F175-499D-90AE-8A59673FE1AF}" presName="rootText1" presStyleLbl="node0" presStyleIdx="0" presStyleCnt="1" custScaleX="211210" custScaleY="545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0DB74B-E2AE-4173-B77F-C5DB17E526B6}" type="pres">
      <dgm:prSet presAssocID="{599D179D-F175-499D-90AE-8A59673FE1A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A3FAB07-98F2-4F56-92EC-9924AEBF51C0}" type="pres">
      <dgm:prSet presAssocID="{599D179D-F175-499D-90AE-8A59673FE1AF}" presName="hierChild2" presStyleCnt="0"/>
      <dgm:spPr/>
    </dgm:pt>
    <dgm:pt modelId="{0C8D00B7-2FC8-49E1-8257-AFDE75445ABD}" type="pres">
      <dgm:prSet presAssocID="{7CF296D8-00DF-47D9-90A4-2660B8701D45}" presName="Name37" presStyleLbl="parChTrans1D2" presStyleIdx="0" presStyleCnt="2"/>
      <dgm:spPr/>
      <dgm:t>
        <a:bodyPr/>
        <a:lstStyle/>
        <a:p>
          <a:endParaRPr lang="en-US"/>
        </a:p>
      </dgm:t>
    </dgm:pt>
    <dgm:pt modelId="{237482CF-BC8D-400B-A20F-FD116871AF77}" type="pres">
      <dgm:prSet presAssocID="{960BC572-05FA-41BF-AF8D-AB16CC0071D3}" presName="hierRoot2" presStyleCnt="0">
        <dgm:presLayoutVars>
          <dgm:hierBranch val="init"/>
        </dgm:presLayoutVars>
      </dgm:prSet>
      <dgm:spPr/>
    </dgm:pt>
    <dgm:pt modelId="{44521251-6947-455B-AC61-684B3E64746B}" type="pres">
      <dgm:prSet presAssocID="{960BC572-05FA-41BF-AF8D-AB16CC0071D3}" presName="rootComposite" presStyleCnt="0"/>
      <dgm:spPr/>
    </dgm:pt>
    <dgm:pt modelId="{D2FD726E-8BB4-40E1-9E6C-FBF24F83A5A6}" type="pres">
      <dgm:prSet presAssocID="{960BC572-05FA-41BF-AF8D-AB16CC0071D3}" presName="rootText" presStyleLbl="node2" presStyleIdx="0" presStyleCnt="2" custScaleY="221327" custLinFactNeighborX="-23183" custLinFactNeighborY="21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090F4-D0F1-48E7-9484-30A9A690879A}" type="pres">
      <dgm:prSet presAssocID="{960BC572-05FA-41BF-AF8D-AB16CC0071D3}" presName="rootConnector" presStyleLbl="node2" presStyleIdx="0" presStyleCnt="2"/>
      <dgm:spPr/>
      <dgm:t>
        <a:bodyPr/>
        <a:lstStyle/>
        <a:p>
          <a:endParaRPr lang="en-US"/>
        </a:p>
      </dgm:t>
    </dgm:pt>
    <dgm:pt modelId="{CB7A8C21-BD6C-42C0-B9D5-6D69FC8D20F9}" type="pres">
      <dgm:prSet presAssocID="{960BC572-05FA-41BF-AF8D-AB16CC0071D3}" presName="hierChild4" presStyleCnt="0"/>
      <dgm:spPr/>
    </dgm:pt>
    <dgm:pt modelId="{3081BF3F-9A95-42F6-8298-3BE8306D66C0}" type="pres">
      <dgm:prSet presAssocID="{960BC572-05FA-41BF-AF8D-AB16CC0071D3}" presName="hierChild5" presStyleCnt="0"/>
      <dgm:spPr/>
    </dgm:pt>
    <dgm:pt modelId="{E17C190B-FB59-417A-949B-BEBBC33F0192}" type="pres">
      <dgm:prSet presAssocID="{6B363F19-D5E5-4035-920C-7CB8C109C27F}" presName="Name37" presStyleLbl="parChTrans1D2" presStyleIdx="1" presStyleCnt="2"/>
      <dgm:spPr/>
      <dgm:t>
        <a:bodyPr/>
        <a:lstStyle/>
        <a:p>
          <a:endParaRPr lang="en-US"/>
        </a:p>
      </dgm:t>
    </dgm:pt>
    <dgm:pt modelId="{EDC7B968-7B3A-4F44-B38F-C51878FF47C4}" type="pres">
      <dgm:prSet presAssocID="{222A9BB2-C68A-4DEE-8B0A-F5F95AD87356}" presName="hierRoot2" presStyleCnt="0">
        <dgm:presLayoutVars>
          <dgm:hierBranch val="init"/>
        </dgm:presLayoutVars>
      </dgm:prSet>
      <dgm:spPr/>
    </dgm:pt>
    <dgm:pt modelId="{86137300-01B6-4685-AF61-D1E4E98AB913}" type="pres">
      <dgm:prSet presAssocID="{222A9BB2-C68A-4DEE-8B0A-F5F95AD87356}" presName="rootComposite" presStyleCnt="0"/>
      <dgm:spPr/>
    </dgm:pt>
    <dgm:pt modelId="{BB9A0F2F-3657-4E2A-A967-F09460215D06}" type="pres">
      <dgm:prSet presAssocID="{222A9BB2-C68A-4DEE-8B0A-F5F95AD87356}" presName="rootText" presStyleLbl="node2" presStyleIdx="1" presStyleCnt="2" custScaleX="115720" custScaleY="257958" custLinFactNeighborX="22826" custLinFactNeighborY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DD91CD-078C-4C46-863C-5A9EFC60075E}" type="pres">
      <dgm:prSet presAssocID="{222A9BB2-C68A-4DEE-8B0A-F5F95AD87356}" presName="rootConnector" presStyleLbl="node2" presStyleIdx="1" presStyleCnt="2"/>
      <dgm:spPr/>
      <dgm:t>
        <a:bodyPr/>
        <a:lstStyle/>
        <a:p>
          <a:endParaRPr lang="en-US"/>
        </a:p>
      </dgm:t>
    </dgm:pt>
    <dgm:pt modelId="{2BC206EF-867E-46A0-9995-9504AC55F782}" type="pres">
      <dgm:prSet presAssocID="{222A9BB2-C68A-4DEE-8B0A-F5F95AD87356}" presName="hierChild4" presStyleCnt="0"/>
      <dgm:spPr/>
    </dgm:pt>
    <dgm:pt modelId="{94865360-45FF-4FFF-B7BC-2776030CFED8}" type="pres">
      <dgm:prSet presAssocID="{222A9BB2-C68A-4DEE-8B0A-F5F95AD87356}" presName="hierChild5" presStyleCnt="0"/>
      <dgm:spPr/>
    </dgm:pt>
    <dgm:pt modelId="{75C771FF-AFD2-4497-89BF-637FAFBBEC8C}" type="pres">
      <dgm:prSet presAssocID="{599D179D-F175-499D-90AE-8A59673FE1AF}" presName="hierChild3" presStyleCnt="0"/>
      <dgm:spPr/>
    </dgm:pt>
  </dgm:ptLst>
  <dgm:cxnLst>
    <dgm:cxn modelId="{CE94AA7A-3453-42E6-A6E9-36480C560ECC}" srcId="{53757244-9F68-4AF1-80B4-EE2980C8585F}" destId="{599D179D-F175-499D-90AE-8A59673FE1AF}" srcOrd="0" destOrd="0" parTransId="{979CB036-4611-468C-850C-F718B83E6EF7}" sibTransId="{117EB54B-B369-4837-91B8-038CBCF01F35}"/>
    <dgm:cxn modelId="{77989148-8AFC-4833-868D-8174E2A2FE98}" type="presOf" srcId="{53757244-9F68-4AF1-80B4-EE2980C8585F}" destId="{F5B171C9-6B30-448E-9E54-DB13635B737B}" srcOrd="0" destOrd="0" presId="urn:microsoft.com/office/officeart/2005/8/layout/orgChart1"/>
    <dgm:cxn modelId="{6640CC38-CA81-4547-9FE8-0696D95D32F4}" type="presOf" srcId="{960BC572-05FA-41BF-AF8D-AB16CC0071D3}" destId="{D2FD726E-8BB4-40E1-9E6C-FBF24F83A5A6}" srcOrd="0" destOrd="0" presId="urn:microsoft.com/office/officeart/2005/8/layout/orgChart1"/>
    <dgm:cxn modelId="{D44E43EA-CDE1-4912-88A1-2B8D63E08ED4}" type="presOf" srcId="{7CF296D8-00DF-47D9-90A4-2660B8701D45}" destId="{0C8D00B7-2FC8-49E1-8257-AFDE75445ABD}" srcOrd="0" destOrd="0" presId="urn:microsoft.com/office/officeart/2005/8/layout/orgChart1"/>
    <dgm:cxn modelId="{4C2BB344-5C04-4765-925A-39912F371635}" type="presOf" srcId="{960BC572-05FA-41BF-AF8D-AB16CC0071D3}" destId="{661090F4-D0F1-48E7-9484-30A9A690879A}" srcOrd="1" destOrd="0" presId="urn:microsoft.com/office/officeart/2005/8/layout/orgChart1"/>
    <dgm:cxn modelId="{B7F9154A-7161-483D-9A53-9F35EB290911}" type="presOf" srcId="{6B363F19-D5E5-4035-920C-7CB8C109C27F}" destId="{E17C190B-FB59-417A-949B-BEBBC33F0192}" srcOrd="0" destOrd="0" presId="urn:microsoft.com/office/officeart/2005/8/layout/orgChart1"/>
    <dgm:cxn modelId="{DCD86477-95C8-4AA3-8685-6930F13417C2}" srcId="{599D179D-F175-499D-90AE-8A59673FE1AF}" destId="{960BC572-05FA-41BF-AF8D-AB16CC0071D3}" srcOrd="0" destOrd="0" parTransId="{7CF296D8-00DF-47D9-90A4-2660B8701D45}" sibTransId="{3CD6E4B7-D354-4FF4-8A17-3219ABF4DF82}"/>
    <dgm:cxn modelId="{A1574274-F445-4EB8-AA7F-BCDED38F8739}" srcId="{599D179D-F175-499D-90AE-8A59673FE1AF}" destId="{222A9BB2-C68A-4DEE-8B0A-F5F95AD87356}" srcOrd="1" destOrd="0" parTransId="{6B363F19-D5E5-4035-920C-7CB8C109C27F}" sibTransId="{5ACDA433-4B4B-42F9-AB2E-F3324E1086E3}"/>
    <dgm:cxn modelId="{60273795-4974-46E8-A042-63E858E77D0F}" type="presOf" srcId="{222A9BB2-C68A-4DEE-8B0A-F5F95AD87356}" destId="{BB9A0F2F-3657-4E2A-A967-F09460215D06}" srcOrd="0" destOrd="0" presId="urn:microsoft.com/office/officeart/2005/8/layout/orgChart1"/>
    <dgm:cxn modelId="{697E46AF-285E-4382-BBD2-CA5F5C5EC6FA}" type="presOf" srcId="{222A9BB2-C68A-4DEE-8B0A-F5F95AD87356}" destId="{0EDD91CD-078C-4C46-863C-5A9EFC60075E}" srcOrd="1" destOrd="0" presId="urn:microsoft.com/office/officeart/2005/8/layout/orgChart1"/>
    <dgm:cxn modelId="{DC7AD586-2545-4BFE-8EE8-88F05E6F875D}" type="presOf" srcId="{599D179D-F175-499D-90AE-8A59673FE1AF}" destId="{C90DB74B-E2AE-4173-B77F-C5DB17E526B6}" srcOrd="1" destOrd="0" presId="urn:microsoft.com/office/officeart/2005/8/layout/orgChart1"/>
    <dgm:cxn modelId="{708E6BF5-FBB4-4933-B9CA-E2454DBA5BA7}" type="presOf" srcId="{599D179D-F175-499D-90AE-8A59673FE1AF}" destId="{A1A1FD50-A824-4293-B8BC-9E5B2665B0A5}" srcOrd="0" destOrd="0" presId="urn:microsoft.com/office/officeart/2005/8/layout/orgChart1"/>
    <dgm:cxn modelId="{728C31B4-5C99-4920-BCFB-A69A32026A84}" type="presParOf" srcId="{F5B171C9-6B30-448E-9E54-DB13635B737B}" destId="{2872373C-DB0E-4EC4-92C1-07E18B8DDAFE}" srcOrd="0" destOrd="0" presId="urn:microsoft.com/office/officeart/2005/8/layout/orgChart1"/>
    <dgm:cxn modelId="{EF63A795-DF9B-4967-A19E-7888FE554032}" type="presParOf" srcId="{2872373C-DB0E-4EC4-92C1-07E18B8DDAFE}" destId="{B649ED17-2515-4F98-9A73-F69562F169C6}" srcOrd="0" destOrd="0" presId="urn:microsoft.com/office/officeart/2005/8/layout/orgChart1"/>
    <dgm:cxn modelId="{6DFA9C64-8D14-4C4C-9BF2-3FDA9D9817AD}" type="presParOf" srcId="{B649ED17-2515-4F98-9A73-F69562F169C6}" destId="{A1A1FD50-A824-4293-B8BC-9E5B2665B0A5}" srcOrd="0" destOrd="0" presId="urn:microsoft.com/office/officeart/2005/8/layout/orgChart1"/>
    <dgm:cxn modelId="{17C635DE-ADB5-4904-9C92-0DFEBD5A0498}" type="presParOf" srcId="{B649ED17-2515-4F98-9A73-F69562F169C6}" destId="{C90DB74B-E2AE-4173-B77F-C5DB17E526B6}" srcOrd="1" destOrd="0" presId="urn:microsoft.com/office/officeart/2005/8/layout/orgChart1"/>
    <dgm:cxn modelId="{9C11DAB4-4E23-4E69-BEA4-39CDD7BF7E6E}" type="presParOf" srcId="{2872373C-DB0E-4EC4-92C1-07E18B8DDAFE}" destId="{AA3FAB07-98F2-4F56-92EC-9924AEBF51C0}" srcOrd="1" destOrd="0" presId="urn:microsoft.com/office/officeart/2005/8/layout/orgChart1"/>
    <dgm:cxn modelId="{6C0EC34D-D0DF-4676-AD9A-3DF03C18E9AA}" type="presParOf" srcId="{AA3FAB07-98F2-4F56-92EC-9924AEBF51C0}" destId="{0C8D00B7-2FC8-49E1-8257-AFDE75445ABD}" srcOrd="0" destOrd="0" presId="urn:microsoft.com/office/officeart/2005/8/layout/orgChart1"/>
    <dgm:cxn modelId="{67D276C9-0887-49F1-AD18-1EEEBC24AE0B}" type="presParOf" srcId="{AA3FAB07-98F2-4F56-92EC-9924AEBF51C0}" destId="{237482CF-BC8D-400B-A20F-FD116871AF77}" srcOrd="1" destOrd="0" presId="urn:microsoft.com/office/officeart/2005/8/layout/orgChart1"/>
    <dgm:cxn modelId="{D3754C48-40A7-48F0-881A-80CAC599EFD3}" type="presParOf" srcId="{237482CF-BC8D-400B-A20F-FD116871AF77}" destId="{44521251-6947-455B-AC61-684B3E64746B}" srcOrd="0" destOrd="0" presId="urn:microsoft.com/office/officeart/2005/8/layout/orgChart1"/>
    <dgm:cxn modelId="{697306D7-99E8-492D-A90C-A818764780C3}" type="presParOf" srcId="{44521251-6947-455B-AC61-684B3E64746B}" destId="{D2FD726E-8BB4-40E1-9E6C-FBF24F83A5A6}" srcOrd="0" destOrd="0" presId="urn:microsoft.com/office/officeart/2005/8/layout/orgChart1"/>
    <dgm:cxn modelId="{046C1B91-7603-4187-8B82-1AB2626414BB}" type="presParOf" srcId="{44521251-6947-455B-AC61-684B3E64746B}" destId="{661090F4-D0F1-48E7-9484-30A9A690879A}" srcOrd="1" destOrd="0" presId="urn:microsoft.com/office/officeart/2005/8/layout/orgChart1"/>
    <dgm:cxn modelId="{81836EE9-02ED-4A75-89CF-9D237CBD82C6}" type="presParOf" srcId="{237482CF-BC8D-400B-A20F-FD116871AF77}" destId="{CB7A8C21-BD6C-42C0-B9D5-6D69FC8D20F9}" srcOrd="1" destOrd="0" presId="urn:microsoft.com/office/officeart/2005/8/layout/orgChart1"/>
    <dgm:cxn modelId="{2C706066-13A5-4917-A01F-BDEE0669F6BE}" type="presParOf" srcId="{237482CF-BC8D-400B-A20F-FD116871AF77}" destId="{3081BF3F-9A95-42F6-8298-3BE8306D66C0}" srcOrd="2" destOrd="0" presId="urn:microsoft.com/office/officeart/2005/8/layout/orgChart1"/>
    <dgm:cxn modelId="{5D81E81D-AA34-44C5-BE5D-C850005D4338}" type="presParOf" srcId="{AA3FAB07-98F2-4F56-92EC-9924AEBF51C0}" destId="{E17C190B-FB59-417A-949B-BEBBC33F0192}" srcOrd="2" destOrd="0" presId="urn:microsoft.com/office/officeart/2005/8/layout/orgChart1"/>
    <dgm:cxn modelId="{3B9789EC-30A1-49D3-84FB-181ECE566650}" type="presParOf" srcId="{AA3FAB07-98F2-4F56-92EC-9924AEBF51C0}" destId="{EDC7B968-7B3A-4F44-B38F-C51878FF47C4}" srcOrd="3" destOrd="0" presId="urn:microsoft.com/office/officeart/2005/8/layout/orgChart1"/>
    <dgm:cxn modelId="{2F7D8774-241A-4D0F-A31D-0C59B288EC20}" type="presParOf" srcId="{EDC7B968-7B3A-4F44-B38F-C51878FF47C4}" destId="{86137300-01B6-4685-AF61-D1E4E98AB913}" srcOrd="0" destOrd="0" presId="urn:microsoft.com/office/officeart/2005/8/layout/orgChart1"/>
    <dgm:cxn modelId="{AA1952E7-62C8-484A-B2FD-67C886A01306}" type="presParOf" srcId="{86137300-01B6-4685-AF61-D1E4E98AB913}" destId="{BB9A0F2F-3657-4E2A-A967-F09460215D06}" srcOrd="0" destOrd="0" presId="urn:microsoft.com/office/officeart/2005/8/layout/orgChart1"/>
    <dgm:cxn modelId="{67DB59D6-BC5A-48B9-9880-7C420496025F}" type="presParOf" srcId="{86137300-01B6-4685-AF61-D1E4E98AB913}" destId="{0EDD91CD-078C-4C46-863C-5A9EFC60075E}" srcOrd="1" destOrd="0" presId="urn:microsoft.com/office/officeart/2005/8/layout/orgChart1"/>
    <dgm:cxn modelId="{8C83C122-F449-4CA9-919C-A8D1B9F2F3B4}" type="presParOf" srcId="{EDC7B968-7B3A-4F44-B38F-C51878FF47C4}" destId="{2BC206EF-867E-46A0-9995-9504AC55F782}" srcOrd="1" destOrd="0" presId="urn:microsoft.com/office/officeart/2005/8/layout/orgChart1"/>
    <dgm:cxn modelId="{D61FD893-DAB4-485B-9B5C-2CB4505A7C25}" type="presParOf" srcId="{EDC7B968-7B3A-4F44-B38F-C51878FF47C4}" destId="{94865360-45FF-4FFF-B7BC-2776030CFED8}" srcOrd="2" destOrd="0" presId="urn:microsoft.com/office/officeart/2005/8/layout/orgChart1"/>
    <dgm:cxn modelId="{88B671BF-8989-4884-BDDA-316ECF8F44BF}" type="presParOf" srcId="{2872373C-DB0E-4EC4-92C1-07E18B8DDAFE}" destId="{75C771FF-AFD2-4497-89BF-637FAFBBEC8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7C190B-FB59-417A-949B-BEBBC33F0192}">
      <dsp:nvSpPr>
        <dsp:cNvPr id="0" name=""/>
        <dsp:cNvSpPr/>
      </dsp:nvSpPr>
      <dsp:spPr>
        <a:xfrm>
          <a:off x="4114800" y="697469"/>
          <a:ext cx="2126194" cy="535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987"/>
              </a:lnTo>
              <a:lnTo>
                <a:pt x="2126194" y="267987"/>
              </a:lnTo>
              <a:lnTo>
                <a:pt x="2126194" y="5359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8D00B7-2FC8-49E1-8257-AFDE75445ABD}">
      <dsp:nvSpPr>
        <dsp:cNvPr id="0" name=""/>
        <dsp:cNvSpPr/>
      </dsp:nvSpPr>
      <dsp:spPr>
        <a:xfrm>
          <a:off x="1778935" y="697469"/>
          <a:ext cx="2335864" cy="563150"/>
        </a:xfrm>
        <a:custGeom>
          <a:avLst/>
          <a:gdLst/>
          <a:ahLst/>
          <a:cxnLst/>
          <a:rect l="0" t="0" r="0" b="0"/>
          <a:pathLst>
            <a:path>
              <a:moveTo>
                <a:pt x="2335864" y="0"/>
              </a:moveTo>
              <a:lnTo>
                <a:pt x="2335864" y="295226"/>
              </a:lnTo>
              <a:lnTo>
                <a:pt x="0" y="295226"/>
              </a:lnTo>
              <a:lnTo>
                <a:pt x="0" y="5631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1FD50-A824-4293-B8BC-9E5B2665B0A5}">
      <dsp:nvSpPr>
        <dsp:cNvPr id="0" name=""/>
        <dsp:cNvSpPr/>
      </dsp:nvSpPr>
      <dsp:spPr>
        <a:xfrm>
          <a:off x="1420121" y="1542"/>
          <a:ext cx="5389357" cy="6959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i-LK" sz="2800" b="1" kern="1200"/>
            <a:t>ව්‍යාපාර  පරිසරය </a:t>
          </a:r>
          <a:endParaRPr lang="en-US" sz="2800" b="1" kern="1200"/>
        </a:p>
      </dsp:txBody>
      <dsp:txXfrm>
        <a:off x="1420121" y="1542"/>
        <a:ext cx="5389357" cy="695926"/>
      </dsp:txXfrm>
    </dsp:sp>
    <dsp:sp modelId="{D2FD726E-8BB4-40E1-9E6C-FBF24F83A5A6}">
      <dsp:nvSpPr>
        <dsp:cNvPr id="0" name=""/>
        <dsp:cNvSpPr/>
      </dsp:nvSpPr>
      <dsp:spPr>
        <a:xfrm>
          <a:off x="503106" y="1260619"/>
          <a:ext cx="2551658" cy="28237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i-LK" sz="2000" b="1" kern="1200"/>
            <a:t>අභ්‍යන්තර පරිසරය </a:t>
          </a:r>
          <a:endParaRPr lang="en-US" sz="2000" b="1" kern="120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i-LK" sz="1200" kern="1200">
              <a:latin typeface="Times New Roman"/>
            </a:rPr>
            <a:t>♦</a:t>
          </a:r>
          <a:r>
            <a:rPr lang="si-LK" sz="1600" kern="1200"/>
            <a:t>අයිතිකරුවන්                                </a:t>
          </a:r>
          <a:r>
            <a:rPr lang="si-LK" sz="1200" kern="1200">
              <a:latin typeface="Times New Roman"/>
            </a:rPr>
            <a:t>♦</a:t>
          </a:r>
          <a:r>
            <a:rPr lang="si-LK" sz="1600" kern="1200"/>
            <a:t>සේවකයන්                                  </a:t>
          </a:r>
          <a:r>
            <a:rPr lang="si-LK" sz="1200" kern="1200">
              <a:latin typeface="Times New Roman"/>
            </a:rPr>
            <a:t>♦</a:t>
          </a:r>
          <a:r>
            <a:rPr lang="si-LK" sz="1600" kern="1200"/>
            <a:t>කළමනාකරුවන්</a:t>
          </a:r>
          <a:r>
            <a:rPr lang="si-LK" sz="2000" kern="1200"/>
            <a:t>                          </a:t>
          </a:r>
          <a:endParaRPr lang="en-US" sz="2000" kern="1200"/>
        </a:p>
      </dsp:txBody>
      <dsp:txXfrm>
        <a:off x="503106" y="1260619"/>
        <a:ext cx="2551658" cy="2823754"/>
      </dsp:txXfrm>
    </dsp:sp>
    <dsp:sp modelId="{BB9A0F2F-3657-4E2A-A967-F09460215D06}">
      <dsp:nvSpPr>
        <dsp:cNvPr id="0" name=""/>
        <dsp:cNvSpPr/>
      </dsp:nvSpPr>
      <dsp:spPr>
        <a:xfrm>
          <a:off x="4764605" y="1233381"/>
          <a:ext cx="2952778" cy="32911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i-LK" sz="2000" b="1" kern="1200" dirty="0"/>
            <a:t>බාහිර පරිසරය</a:t>
          </a:r>
          <a:endParaRPr lang="en-US" sz="2000" b="1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i-LK" sz="1600" kern="1200" dirty="0">
              <a:latin typeface="Times New Roman"/>
            </a:rPr>
            <a:t>♦</a:t>
          </a:r>
          <a:r>
            <a:rPr lang="si-LK" sz="1600" kern="1200" dirty="0"/>
            <a:t>සැපුම්කරුවන් </a:t>
          </a:r>
          <a:endParaRPr lang="en-US" sz="16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i-LK" sz="1600" kern="1200" dirty="0">
              <a:latin typeface="Times New Roman"/>
            </a:rPr>
            <a:t>♦</a:t>
          </a:r>
          <a:r>
            <a:rPr lang="si-LK" sz="1600" kern="1200" dirty="0"/>
            <a:t>තරගකරුවන් </a:t>
          </a:r>
          <a:endParaRPr lang="en-US" sz="16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i-LK" sz="1600" kern="1200" dirty="0">
              <a:latin typeface="Times New Roman"/>
            </a:rPr>
            <a:t>♦</a:t>
          </a:r>
          <a:r>
            <a:rPr lang="si-LK" sz="1600" kern="1200" dirty="0"/>
            <a:t>ගනුදෙනුකරුවන්</a:t>
          </a:r>
          <a:endParaRPr lang="en-US" sz="16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i-LK" sz="1600" kern="1200" dirty="0">
              <a:latin typeface="Times New Roman"/>
            </a:rPr>
            <a:t>♦</a:t>
          </a:r>
          <a:r>
            <a:rPr lang="si-LK" sz="1600" kern="1200" dirty="0"/>
            <a:t>නෛතික පරිසරය </a:t>
          </a:r>
          <a:endParaRPr lang="en-US" sz="16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i-LK" sz="1600" kern="1200" dirty="0">
              <a:latin typeface="Times New Roman"/>
            </a:rPr>
            <a:t>♦</a:t>
          </a:r>
          <a:r>
            <a:rPr lang="si-LK" sz="1600" kern="1200" dirty="0"/>
            <a:t>තාක්ෂණික පරිසරය </a:t>
          </a:r>
          <a:endParaRPr lang="en-US" sz="16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i-LK" sz="1600" kern="1200" dirty="0">
              <a:latin typeface="Times New Roman"/>
            </a:rPr>
            <a:t>♦</a:t>
          </a:r>
          <a:r>
            <a:rPr lang="si-LK" sz="1600" kern="1200" dirty="0"/>
            <a:t>ආර්ථික පරිසරය </a:t>
          </a:r>
          <a:endParaRPr lang="en-US" sz="16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i-LK" sz="1600" kern="1200" dirty="0">
              <a:latin typeface="Times New Roman"/>
            </a:rPr>
            <a:t>♦</a:t>
          </a:r>
          <a:r>
            <a:rPr lang="si-LK" sz="1600" kern="1200" dirty="0"/>
            <a:t>ගෝලීය පරිසරය</a:t>
          </a:r>
          <a:endParaRPr lang="en-US" sz="1600" b="1" kern="1200" dirty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i-LK" sz="3500" kern="1200" dirty="0"/>
            <a:t> </a:t>
          </a:r>
          <a:endParaRPr lang="en-US" sz="3500" kern="1200" dirty="0"/>
        </a:p>
      </dsp:txBody>
      <dsp:txXfrm>
        <a:off x="4764605" y="1233381"/>
        <a:ext cx="2952778" cy="3291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12F7-C3CB-4283-855E-2BE6DB98B19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0783-1328-4953-B1AD-0C24E8BC6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4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12F7-C3CB-4283-855E-2BE6DB98B19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0783-1328-4953-B1AD-0C24E8BC6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0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12F7-C3CB-4283-855E-2BE6DB98B19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0783-1328-4953-B1AD-0C24E8BC6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3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12F7-C3CB-4283-855E-2BE6DB98B19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0783-1328-4953-B1AD-0C24E8BC6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1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12F7-C3CB-4283-855E-2BE6DB98B19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0783-1328-4953-B1AD-0C24E8BC6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2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12F7-C3CB-4283-855E-2BE6DB98B19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0783-1328-4953-B1AD-0C24E8BC6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12F7-C3CB-4283-855E-2BE6DB98B19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0783-1328-4953-B1AD-0C24E8BC6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2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12F7-C3CB-4283-855E-2BE6DB98B19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0783-1328-4953-B1AD-0C24E8BC6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1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12F7-C3CB-4283-855E-2BE6DB98B19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0783-1328-4953-B1AD-0C24E8BC6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4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12F7-C3CB-4283-855E-2BE6DB98B19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0783-1328-4953-B1AD-0C24E8BC6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7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12F7-C3CB-4283-855E-2BE6DB98B19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0783-1328-4953-B1AD-0C24E8BC6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2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12F7-C3CB-4283-855E-2BE6DB98B19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90783-1328-4953-B1AD-0C24E8BC6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9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si-LK" sz="8000" b="1" dirty="0"/>
              <a:t>ව්‍යාපාර පරිසරය 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4953000"/>
          </a:xfrm>
        </p:spPr>
        <p:txBody>
          <a:bodyPr>
            <a:normAutofit fontScale="92500" lnSpcReduction="20000"/>
          </a:bodyPr>
          <a:lstStyle/>
          <a:p>
            <a:r>
              <a:rPr lang="si-LK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දෙවන පාඩම් ඒකකය  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si-LK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                                                          </a:t>
            </a:r>
          </a:p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                                            </a:t>
            </a:r>
            <a:endParaRPr lang="en-US" sz="3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i-LK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ග</a:t>
            </a:r>
            <a:r>
              <a:rPr lang="si-LK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ුරු </a:t>
            </a:r>
            <a:r>
              <a:rPr lang="si-LK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භවත</a:t>
            </a:r>
            <a:r>
              <a:rPr lang="si-LK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ා</a:t>
            </a:r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: </a:t>
            </a:r>
            <a:r>
              <a:rPr lang="si-LK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එම්. ඒ. ලක්මිණි මාරසිං</a:t>
            </a:r>
            <a:r>
              <a:rPr lang="si-LK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හ                      </a:t>
            </a: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                   </a:t>
            </a:r>
            <a:r>
              <a:rPr lang="si-LK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</a:t>
            </a:r>
            <a:r>
              <a:rPr lang="si-LK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ර / බ/ </a:t>
            </a:r>
            <a:r>
              <a:rPr lang="si-LK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ආනන</a:t>
            </a:r>
            <a:r>
              <a:rPr lang="si-LK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්ද මෛත්‍රීය මධ්‍ය මහා විද්‍යාලය 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3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133600"/>
            <a:ext cx="4419600" cy="2608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4835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2723" y="368710"/>
            <a:ext cx="71628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i-LK" sz="4000" b="1" dirty="0"/>
              <a:t>දේශපාලන පරිසරය </a:t>
            </a:r>
            <a:endParaRPr lang="en-US" sz="4000" b="1" dirty="0"/>
          </a:p>
          <a:p>
            <a:endParaRPr lang="en-US" sz="4000" dirty="0" smtClean="0"/>
          </a:p>
          <a:p>
            <a:r>
              <a:rPr lang="si-LK" dirty="0" smtClean="0"/>
              <a:t>යම</a:t>
            </a:r>
            <a:r>
              <a:rPr lang="si-LK" dirty="0"/>
              <a:t>් රටක රජය විසින් ආර්ථිකය මෙහෙය වීමේදී අනුගමනය කරනු ලබන ප්‍රතිපත්ති ඇතුලත් පරිසරයයි. </a:t>
            </a:r>
            <a:endParaRPr lang="en-US" dirty="0"/>
          </a:p>
          <a:p>
            <a:r>
              <a:rPr lang="si-LK" dirty="0"/>
              <a:t>ව්‍යාපාර ආර්ථික ප්‍රතිපත්ති කෙරෙහි සැලකිලිමත් වෙමින් තම ව්‍යාපාර කටයුතු පවත්වාගන යනු ලබයි.</a:t>
            </a:r>
            <a:endParaRPr lang="en-US" dirty="0"/>
          </a:p>
          <a:p>
            <a:r>
              <a:rPr lang="si-LK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si-LK" sz="2400" b="1" dirty="0" smtClean="0"/>
              <a:t> </a:t>
            </a:r>
            <a:r>
              <a:rPr lang="si-LK" sz="2400" b="1" dirty="0"/>
              <a:t>ව්‍යාපාර කෙරෙහි රජය මැදිහත් වන ආකාර </a:t>
            </a:r>
            <a:endParaRPr lang="en-US" sz="2400" b="1" dirty="0"/>
          </a:p>
          <a:p>
            <a:r>
              <a:rPr lang="en-US" sz="2400" dirty="0"/>
              <a:t> </a:t>
            </a:r>
          </a:p>
          <a:p>
            <a:r>
              <a:rPr lang="en-US" dirty="0"/>
              <a:t> 1 . </a:t>
            </a:r>
            <a:r>
              <a:rPr lang="si-LK" dirty="0"/>
              <a:t>යටිතල පහසුකම් සැපයිම. </a:t>
            </a:r>
            <a:endParaRPr lang="en-US" dirty="0"/>
          </a:p>
          <a:p>
            <a:r>
              <a:rPr lang="en-US" dirty="0"/>
              <a:t> 2 . </a:t>
            </a:r>
            <a:r>
              <a:rPr lang="si-LK" dirty="0"/>
              <a:t>ව්‍යාපාර ලියාපදිංචි කිරීම සහ බල පත්‍ර ලබා දීම. </a:t>
            </a:r>
            <a:endParaRPr lang="en-US" dirty="0"/>
          </a:p>
          <a:p>
            <a:r>
              <a:rPr lang="en-US" dirty="0"/>
              <a:t> 3. </a:t>
            </a:r>
            <a:r>
              <a:rPr lang="si-LK" dirty="0"/>
              <a:t>පාරිභෝගික ආරක්ෂාව සුරක්ෂිත කිරීම. </a:t>
            </a:r>
            <a:endParaRPr lang="en-US" dirty="0"/>
          </a:p>
          <a:p>
            <a:r>
              <a:rPr lang="en-US" dirty="0"/>
              <a:t> 4. </a:t>
            </a:r>
            <a:r>
              <a:rPr lang="si-LK" dirty="0"/>
              <a:t>සේවක සුරක්ෂිතතාව සදහා කටයුතු කිරීම.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2331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5464" y="304800"/>
            <a:ext cx="768882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i-LK" sz="4000" b="1" dirty="0"/>
              <a:t>තක්ෂණික පරිසරය </a:t>
            </a:r>
            <a:endParaRPr lang="en-US" sz="4000" b="1" dirty="0"/>
          </a:p>
          <a:p>
            <a:endParaRPr lang="en-US" dirty="0" smtClean="0"/>
          </a:p>
          <a:p>
            <a:r>
              <a:rPr lang="si-LK" dirty="0" smtClean="0"/>
              <a:t>තක</a:t>
            </a:r>
            <a:r>
              <a:rPr lang="si-LK" dirty="0"/>
              <a:t>්ෂණික </a:t>
            </a:r>
            <a:r>
              <a:rPr lang="en-US" dirty="0" smtClean="0"/>
              <a:t> </a:t>
            </a:r>
            <a:r>
              <a:rPr lang="si-LK" dirty="0" smtClean="0"/>
              <a:t>පර</a:t>
            </a:r>
            <a:r>
              <a:rPr lang="si-LK" dirty="0"/>
              <a:t>ිසරය </a:t>
            </a:r>
            <a:r>
              <a:rPr lang="en-US" dirty="0" smtClean="0"/>
              <a:t> </a:t>
            </a:r>
            <a:r>
              <a:rPr lang="si-LK" dirty="0" smtClean="0"/>
              <a:t>යනු</a:t>
            </a:r>
            <a:r>
              <a:rPr lang="en-US" dirty="0" smtClean="0"/>
              <a:t> </a:t>
            </a:r>
            <a:r>
              <a:rPr lang="si-LK" dirty="0" smtClean="0"/>
              <a:t> </a:t>
            </a:r>
            <a:r>
              <a:rPr lang="si-LK" dirty="0"/>
              <a:t>නව සොයාගැනීම</a:t>
            </a:r>
            <a:r>
              <a:rPr lang="si-LK" dirty="0" smtClean="0"/>
              <a:t>්</a:t>
            </a:r>
            <a:r>
              <a:rPr lang="en-US" dirty="0" smtClean="0"/>
              <a:t> </a:t>
            </a:r>
            <a:r>
              <a:rPr lang="si-LK" dirty="0" smtClean="0"/>
              <a:t> </a:t>
            </a:r>
            <a:r>
              <a:rPr lang="si-LK" dirty="0"/>
              <a:t>හා </a:t>
            </a:r>
            <a:r>
              <a:rPr lang="en-US" dirty="0" smtClean="0"/>
              <a:t> </a:t>
            </a:r>
            <a:r>
              <a:rPr lang="si-LK" dirty="0" smtClean="0"/>
              <a:t>නව </a:t>
            </a:r>
            <a:r>
              <a:rPr lang="si-LK" dirty="0"/>
              <a:t>නිර්මාණ ඇතුලත් පරිසරය යි.     </a:t>
            </a:r>
            <a:endParaRPr lang="en-US" dirty="0"/>
          </a:p>
          <a:p>
            <a:r>
              <a:rPr lang="si-LK" dirty="0"/>
              <a:t>උදා :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si-LK" dirty="0" smtClean="0"/>
              <a:t>අන</a:t>
            </a:r>
            <a:r>
              <a:rPr lang="si-LK" dirty="0"/>
              <a:t>්තර්ජාලය </a:t>
            </a:r>
            <a:endParaRPr lang="en-US" dirty="0"/>
          </a:p>
          <a:p>
            <a:r>
              <a:rPr lang="si-LK" dirty="0"/>
              <a:t>         නැනෝ තාක්ෂණය </a:t>
            </a:r>
            <a:endParaRPr lang="en-US" dirty="0"/>
          </a:p>
          <a:p>
            <a:r>
              <a:rPr lang="si-LK" dirty="0"/>
              <a:t>         ඩිජිටල් තාක්ෂණය </a:t>
            </a:r>
            <a:endParaRPr lang="en-US" dirty="0"/>
          </a:p>
          <a:p>
            <a:endParaRPr lang="en-US" sz="2000" b="1" dirty="0" smtClean="0"/>
          </a:p>
          <a:p>
            <a:r>
              <a:rPr lang="si-LK" sz="2400" b="1" dirty="0" smtClean="0"/>
              <a:t>තක</a:t>
            </a:r>
            <a:r>
              <a:rPr lang="si-LK" sz="2400" b="1" dirty="0"/>
              <a:t>්ෂණික   වෙනස් වීම නිසා ව්‍යාපාර වල සිදු වී ඇති වෙනස්කම්</a:t>
            </a:r>
            <a:endParaRPr lang="en-US" sz="2400" b="1" dirty="0"/>
          </a:p>
          <a:p>
            <a:endParaRPr lang="en-US" sz="2000" dirty="0" smtClean="0"/>
          </a:p>
          <a:p>
            <a:r>
              <a:rPr lang="si-LK" dirty="0" smtClean="0"/>
              <a:t>උද</a:t>
            </a:r>
            <a:r>
              <a:rPr lang="si-LK" dirty="0"/>
              <a:t>ා </a:t>
            </a:r>
            <a:r>
              <a:rPr lang="si-LK" dirty="0" smtClean="0"/>
              <a:t>: </a:t>
            </a:r>
            <a:r>
              <a:rPr lang="en-US" b="1" dirty="0"/>
              <a:t>1</a:t>
            </a:r>
            <a:r>
              <a:rPr lang="en-US" dirty="0"/>
              <a:t>. </a:t>
            </a:r>
            <a:r>
              <a:rPr lang="si-LK" dirty="0"/>
              <a:t>සාමාන්‍ය තැපෑල වෙනුවට විද්‍යුත් තැපෑල</a:t>
            </a:r>
            <a:r>
              <a:rPr lang="en-US" dirty="0"/>
              <a:t>, </a:t>
            </a:r>
            <a:r>
              <a:rPr lang="si-LK" dirty="0"/>
              <a:t>දුරකථන  භාවිතය </a:t>
            </a:r>
            <a:endParaRPr lang="en-US" dirty="0"/>
          </a:p>
          <a:p>
            <a:r>
              <a:rPr lang="en-US" b="1" dirty="0"/>
              <a:t>        </a:t>
            </a:r>
            <a:endParaRPr lang="en-US" b="1" dirty="0" smtClean="0"/>
          </a:p>
          <a:p>
            <a:r>
              <a:rPr lang="en-US" b="1" dirty="0" smtClean="0"/>
              <a:t> </a:t>
            </a:r>
            <a:r>
              <a:rPr lang="en-US" b="1" dirty="0"/>
              <a:t>2</a:t>
            </a:r>
            <a:r>
              <a:rPr lang="en-US" dirty="0"/>
              <a:t>. </a:t>
            </a:r>
            <a:r>
              <a:rPr lang="si-LK" dirty="0"/>
              <a:t>අතීතයේදී ගිණුම් කටයුතු පොත් වල තැබුවද වර්තමානයේදී පරිගණක හා තොරතුරු පද්ධති භාවිත කරමින් පවත්වාගන යාම </a:t>
            </a:r>
            <a:endParaRPr lang="en-US" dirty="0"/>
          </a:p>
          <a:p>
            <a:r>
              <a:rPr lang="en-US" dirty="0"/>
              <a:t>   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/>
              <a:t>3.</a:t>
            </a:r>
            <a:r>
              <a:rPr lang="en-US" dirty="0"/>
              <a:t> </a:t>
            </a:r>
            <a:r>
              <a:rPr lang="si-LK" dirty="0"/>
              <a:t>අතීතයේදී ඉතා සරල අත් යන්ත්‍ර භාවිතයට ගැනුනද වර්තමානයේදී  අති නවීන යන්ත්‍ර සුත්‍ර</a:t>
            </a:r>
            <a:r>
              <a:rPr lang="en-US" dirty="0"/>
              <a:t>,</a:t>
            </a:r>
            <a:r>
              <a:rPr lang="si-LK" dirty="0"/>
              <a:t>පරිගණක තාක්ෂණය යොදා ගැනීම </a:t>
            </a:r>
            <a:endParaRPr lang="en-US" dirty="0"/>
          </a:p>
          <a:p>
            <a:r>
              <a:rPr lang="en-US" dirty="0"/>
              <a:t>       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b="1" dirty="0"/>
              <a:t>4.</a:t>
            </a:r>
            <a:r>
              <a:rPr lang="en-US" dirty="0"/>
              <a:t> </a:t>
            </a:r>
            <a:r>
              <a:rPr lang="si-LK" dirty="0"/>
              <a:t>අතීතයේදී  ශ්‍රමය  පමණක් යොදා ගනිමින් නිෂ්පාදන ක්‍රියාවලි  සිදු කෙරුනද වර්තමානයේදී  පරිගණක ගත කල යන්ත්‍ර  සුත්‍ර මගින් සිදු කිරීම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14400"/>
            <a:ext cx="6705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93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333" y="683342"/>
            <a:ext cx="8096250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48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9548" y="430386"/>
            <a:ext cx="79248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si-LK" sz="4000" b="1" dirty="0"/>
              <a:t>ගෝලීය පරිසරය </a:t>
            </a:r>
            <a:endParaRPr lang="en-US" sz="4000" b="1" dirty="0"/>
          </a:p>
          <a:p>
            <a:r>
              <a:rPr lang="si-LK" sz="2400" dirty="0"/>
              <a:t> </a:t>
            </a:r>
            <a:endParaRPr lang="en-US" sz="2400" dirty="0" smtClean="0"/>
          </a:p>
          <a:p>
            <a:r>
              <a:rPr lang="si-LK" sz="2400" dirty="0" smtClean="0"/>
              <a:t>ග</a:t>
            </a:r>
            <a:r>
              <a:rPr lang="si-LK" sz="2400" dirty="0"/>
              <a:t>ෝලීයකරණය යනු රටවල් අතර ආර්ථික</a:t>
            </a:r>
            <a:r>
              <a:rPr lang="en-US" sz="2400" dirty="0"/>
              <a:t>, </a:t>
            </a:r>
            <a:r>
              <a:rPr lang="si-LK" sz="2400" dirty="0"/>
              <a:t>සමාජයීය හා සංස්කෘතික වශයෙන්  ඇති අන්‍යෝන්‍ය  බැදීමයි.</a:t>
            </a:r>
            <a:endParaRPr lang="en-US" sz="2400" dirty="0"/>
          </a:p>
          <a:p>
            <a:r>
              <a:rPr lang="en-US" sz="2400" dirty="0"/>
              <a:t> </a:t>
            </a:r>
            <a:endParaRPr lang="en-US" sz="2400" dirty="0" smtClean="0"/>
          </a:p>
          <a:p>
            <a:r>
              <a:rPr lang="si-LK" sz="2400" dirty="0" smtClean="0"/>
              <a:t>ල</a:t>
            </a:r>
            <a:r>
              <a:rPr lang="si-LK" sz="2400" dirty="0"/>
              <a:t>ෝකයේ සියලුම ව්‍යාපාර එකම වෙළදපොලක් බවට පත්ව කටයුතු කිරීම විශ්ව ගම්මානයක් ලෙස හැදින්වේ.  </a:t>
            </a:r>
            <a:endParaRPr lang="en-US" sz="2400" dirty="0"/>
          </a:p>
          <a:p>
            <a:endParaRPr lang="en-US" sz="2400" dirty="0" smtClean="0"/>
          </a:p>
          <a:p>
            <a:r>
              <a:rPr lang="si-LK" sz="2400" dirty="0" smtClean="0"/>
              <a:t> </a:t>
            </a:r>
            <a:r>
              <a:rPr lang="si-LK" sz="2400" dirty="0"/>
              <a:t>රටවල් අතර දුරස්ථ භාවය නැති වී ගොස් භාණ්ඩ හා සේවා</a:t>
            </a:r>
            <a:r>
              <a:rPr lang="en-US" sz="2400" dirty="0"/>
              <a:t>, </a:t>
            </a:r>
            <a:r>
              <a:rPr lang="si-LK" sz="2400" dirty="0"/>
              <a:t>ශ්‍රමය </a:t>
            </a: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si-LK" sz="2400" dirty="0" smtClean="0"/>
              <a:t>ප</a:t>
            </a:r>
            <a:r>
              <a:rPr lang="si-LK" sz="2400" dirty="0"/>
              <a:t>්‍රාග්ධනය අදිය බාධාවකින් තොරව රටවල් අතර හුවමාරුවක් සිදු වේ.</a:t>
            </a:r>
            <a:endParaRPr lang="en-US" sz="2400" dirty="0"/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800600"/>
            <a:ext cx="64008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27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0"/>
            <a:ext cx="8458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i-LK" sz="2800" b="1" dirty="0"/>
              <a:t>දේශීය ව්‍යාපාර සදහා ගෝලීය පරිසරයෙන් සිදුවන   හිතකර බලපෑම් </a:t>
            </a:r>
            <a:endParaRPr lang="en-US" sz="2800" b="1" dirty="0"/>
          </a:p>
          <a:p>
            <a:endParaRPr lang="en-US" sz="2000" dirty="0" smtClean="0"/>
          </a:p>
          <a:p>
            <a:r>
              <a:rPr lang="en-US" sz="2000" dirty="0" smtClean="0"/>
              <a:t>1</a:t>
            </a:r>
            <a:r>
              <a:rPr lang="en-US" sz="2000" dirty="0"/>
              <a:t>. </a:t>
            </a:r>
            <a:r>
              <a:rPr lang="si-LK" sz="2000" dirty="0"/>
              <a:t>නවීන තාක්ෂණය ලබා ගත හැකි වීම. </a:t>
            </a:r>
            <a:endParaRPr lang="en-US" sz="2000" dirty="0"/>
          </a:p>
          <a:p>
            <a:r>
              <a:rPr lang="en-US" sz="2000" dirty="0"/>
              <a:t>2. </a:t>
            </a:r>
            <a:r>
              <a:rPr lang="si-LK" sz="2000" dirty="0"/>
              <a:t>කාර්යක්ෂම යන්ත්‍ර සුත්‍ර ලබා ගත හැකි වීම. </a:t>
            </a:r>
            <a:endParaRPr lang="en-US" sz="2000" dirty="0"/>
          </a:p>
          <a:p>
            <a:r>
              <a:rPr lang="en-US" sz="2000" dirty="0"/>
              <a:t>3. </a:t>
            </a:r>
            <a:r>
              <a:rPr lang="si-LK" sz="2000" dirty="0"/>
              <a:t>ගුණාත්මක ව්විදේශීය අමුද්‍රව්‍ය ගෙන්වා ගත හැකි වීම. </a:t>
            </a:r>
            <a:endParaRPr lang="en-US" sz="2000" dirty="0"/>
          </a:p>
          <a:p>
            <a:r>
              <a:rPr lang="en-US" sz="2000" dirty="0"/>
              <a:t>4.</a:t>
            </a:r>
            <a:r>
              <a:rPr lang="si-LK" sz="2000" dirty="0"/>
              <a:t>විදේශිය ප්‍රාග්ධනය රට තුලට ගල ඒම.</a:t>
            </a:r>
            <a:endParaRPr lang="en-US" sz="2000" dirty="0"/>
          </a:p>
          <a:p>
            <a:r>
              <a:rPr lang="en-US" sz="2000" dirty="0"/>
              <a:t>5.</a:t>
            </a:r>
            <a:r>
              <a:rPr lang="si-LK" sz="2000" dirty="0"/>
              <a:t>දේශීය භාණ්ඩ හා සේවා සදහා විදේශීය වෙළදපොලක් ලැබීම.</a:t>
            </a:r>
            <a:endParaRPr lang="en-US" sz="2000" dirty="0"/>
          </a:p>
          <a:p>
            <a:r>
              <a:rPr lang="en-US" sz="2000" dirty="0"/>
              <a:t> </a:t>
            </a:r>
          </a:p>
          <a:p>
            <a:r>
              <a:rPr lang="en-US" dirty="0"/>
              <a:t> </a:t>
            </a:r>
            <a:endParaRPr lang="en-US" b="1" dirty="0"/>
          </a:p>
          <a:p>
            <a:r>
              <a:rPr lang="si-LK" sz="2800" b="1" dirty="0"/>
              <a:t>දේශීය ව්‍යාපාර සදහා ගෝලීය පරිසරයෙන් සිදුවන අහිතකර බලපෑම</a:t>
            </a:r>
            <a:r>
              <a:rPr lang="si-LK" sz="2800" b="1" dirty="0" smtClean="0"/>
              <a:t>්</a:t>
            </a:r>
            <a:endParaRPr lang="en-US" sz="2800" dirty="0"/>
          </a:p>
          <a:p>
            <a:endParaRPr lang="en-US" sz="2000" dirty="0" smtClean="0"/>
          </a:p>
          <a:p>
            <a:r>
              <a:rPr lang="en-US" sz="2000" dirty="0" smtClean="0"/>
              <a:t>1.</a:t>
            </a:r>
            <a:r>
              <a:rPr lang="si-LK" sz="2000" dirty="0"/>
              <a:t>දේශීය ව්‍යාපාර වල පැවැත්ම අස්ථාවර වීම. </a:t>
            </a:r>
            <a:endParaRPr lang="en-US" sz="2000" dirty="0"/>
          </a:p>
          <a:p>
            <a:r>
              <a:rPr lang="en-US" sz="2000" dirty="0"/>
              <a:t>2.</a:t>
            </a:r>
            <a:r>
              <a:rPr lang="si-LK" sz="2000" dirty="0"/>
              <a:t>දේශීය පුහුණු ශ්‍රමය විදේශීය රටවලට ඇදී යාම .</a:t>
            </a:r>
            <a:endParaRPr lang="en-US" sz="2000" dirty="0"/>
          </a:p>
          <a:p>
            <a:r>
              <a:rPr lang="en-US" sz="2000" dirty="0"/>
              <a:t>3.</a:t>
            </a:r>
            <a:r>
              <a:rPr lang="si-LK" sz="2000" dirty="0"/>
              <a:t>දැඩි තරග  කාරීත්වයට මුහුණ දීමට සිදු වීම.</a:t>
            </a:r>
            <a:endParaRPr lang="en-US" sz="2000" dirty="0"/>
          </a:p>
          <a:p>
            <a:r>
              <a:rPr lang="en-US" sz="2000" dirty="0"/>
              <a:t>4.</a:t>
            </a:r>
            <a:r>
              <a:rPr lang="si-LK" sz="2000" dirty="0"/>
              <a:t>දේශීය සංස්කෘතියට අයහපත් වෙනස්කම් ඇති වීම .</a:t>
            </a:r>
            <a:endParaRPr lang="en-US" sz="2000" dirty="0"/>
          </a:p>
          <a:p>
            <a:r>
              <a:rPr lang="en-US" sz="2000" dirty="0"/>
              <a:t> </a:t>
            </a:r>
          </a:p>
          <a:p>
            <a:r>
              <a:rPr lang="en-US" dirty="0"/>
              <a:t> 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162" y="4193059"/>
            <a:ext cx="3284838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11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0381" y="250723"/>
            <a:ext cx="7772400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i-LK" sz="3200" b="1" dirty="0" smtClean="0"/>
              <a:t>ව</a:t>
            </a:r>
            <a:r>
              <a:rPr lang="si-LK" sz="3200" b="1" dirty="0"/>
              <a:t>්‍යාපාර පරිසරය අධ්‍යනය කිරීමේ වැදගත්කම</a:t>
            </a:r>
            <a:endParaRPr lang="en-US" sz="3200" b="1" dirty="0"/>
          </a:p>
          <a:p>
            <a:endParaRPr lang="en-US" dirty="0" smtClean="0"/>
          </a:p>
          <a:p>
            <a:r>
              <a:rPr lang="si-LK" sz="2000" dirty="0" smtClean="0"/>
              <a:t>ව</a:t>
            </a:r>
            <a:r>
              <a:rPr lang="si-LK" sz="2000" dirty="0"/>
              <a:t>්‍යාපාර කෙරෙහි  සියලුම  අභ්‍යන්තර හා බාහිර පරිසර සාධකයක්ම  යහපත් හෝ අයහපත්  බලපෑමක් ඇති කරයි. </a:t>
            </a:r>
            <a:endParaRPr lang="en-US" sz="2000" dirty="0"/>
          </a:p>
          <a:p>
            <a:r>
              <a:rPr lang="si-LK" sz="2000" dirty="0"/>
              <a:t>එබැවින් ව්‍යාපාරිකයන් ව්‍යාපාර පරිසරය නිරන්තරයෙන් අධ්‍යනය කල යුතුය</a:t>
            </a:r>
            <a:endParaRPr lang="en-US" sz="2000" dirty="0"/>
          </a:p>
          <a:p>
            <a:r>
              <a:rPr lang="en-US" sz="2000" dirty="0"/>
              <a:t> </a:t>
            </a:r>
          </a:p>
          <a:p>
            <a:r>
              <a:rPr lang="si-LK" sz="2400" b="1" dirty="0"/>
              <a:t>ශ දු අ ත විශ්ලේෂණය </a:t>
            </a:r>
            <a:endParaRPr lang="en-US" sz="2400" b="1" dirty="0"/>
          </a:p>
          <a:p>
            <a:endParaRPr lang="en-US" dirty="0" smtClean="0"/>
          </a:p>
          <a:p>
            <a:r>
              <a:rPr lang="si-LK" sz="2000" dirty="0" smtClean="0"/>
              <a:t>ශ </a:t>
            </a:r>
            <a:r>
              <a:rPr lang="si-LK" sz="2000" dirty="0"/>
              <a:t>දු අ ත විශ්ලේෂණය  තුලින්  ව්‍යාපාර පරිසරය අධ්‍යයනය කල හැකිය. </a:t>
            </a:r>
            <a:endParaRPr lang="en-US" sz="2000" dirty="0"/>
          </a:p>
          <a:p>
            <a:r>
              <a:rPr lang="en-US" dirty="0"/>
              <a:t> </a:t>
            </a:r>
          </a:p>
          <a:p>
            <a:r>
              <a:rPr lang="si-LK" sz="2000" dirty="0"/>
              <a:t> ව්‍යාපාරයක  අභ්‍යන්තර පරිසරය අධ්‍යයනය කිරීමෙන් ව්‍යාපාරයේ </a:t>
            </a:r>
            <a:r>
              <a:rPr lang="si-LK" sz="2000" b="1" dirty="0"/>
              <a:t>ශක්තීන් </a:t>
            </a:r>
            <a:r>
              <a:rPr lang="si-LK" sz="2000" dirty="0"/>
              <a:t>හා </a:t>
            </a:r>
            <a:r>
              <a:rPr lang="si-LK" sz="2000" b="1" dirty="0"/>
              <a:t>දුර්වලතා </a:t>
            </a:r>
            <a:r>
              <a:rPr lang="si-LK" sz="2000" dirty="0" smtClean="0"/>
              <a:t>හද</a:t>
            </a:r>
            <a:r>
              <a:rPr lang="si-LK" sz="2000" dirty="0"/>
              <a:t>ුනා ගත හැකි අතර ව්‍යාපාරයක බාහිර පරිසරය  අධ්‍යයනය කිරීමෙන් </a:t>
            </a:r>
            <a:r>
              <a:rPr lang="si-LK" sz="2000" b="1" dirty="0"/>
              <a:t>අවස්ථා</a:t>
            </a:r>
            <a:r>
              <a:rPr lang="si-LK" sz="2000" dirty="0"/>
              <a:t> හා </a:t>
            </a:r>
            <a:r>
              <a:rPr lang="si-LK" sz="2000" b="1" dirty="0"/>
              <a:t>තර්ජන </a:t>
            </a:r>
            <a:r>
              <a:rPr lang="si-LK" sz="2000" dirty="0"/>
              <a:t>හදුනා ගත හැකිය. </a:t>
            </a:r>
            <a:endParaRPr lang="en-US" sz="2000" dirty="0"/>
          </a:p>
          <a:p>
            <a:endParaRPr lang="en-US" sz="2000" dirty="0"/>
          </a:p>
          <a:p>
            <a:r>
              <a:rPr lang="si-LK" sz="2000" b="1" dirty="0"/>
              <a:t> </a:t>
            </a:r>
            <a:r>
              <a:rPr lang="si-LK" sz="2800" b="1" dirty="0" smtClean="0">
                <a:solidFill>
                  <a:srgbClr val="FF0000"/>
                </a:solidFill>
              </a:rPr>
              <a:t>ශ</a:t>
            </a:r>
            <a:r>
              <a:rPr lang="si-LK" sz="2000" dirty="0" smtClean="0"/>
              <a:t>ක</a:t>
            </a:r>
            <a:r>
              <a:rPr lang="si-LK" sz="2000" dirty="0"/>
              <a:t>්තීන් </a:t>
            </a:r>
            <a:endParaRPr lang="en-US" sz="2000" dirty="0" smtClean="0"/>
          </a:p>
          <a:p>
            <a:r>
              <a:rPr lang="si-LK" sz="2400" dirty="0" smtClean="0"/>
              <a:t> </a:t>
            </a:r>
            <a:r>
              <a:rPr lang="si-LK" sz="2800" b="1" dirty="0" smtClean="0">
                <a:solidFill>
                  <a:srgbClr val="FF0000"/>
                </a:solidFill>
              </a:rPr>
              <a:t>දු</a:t>
            </a:r>
            <a:r>
              <a:rPr lang="si-LK" sz="2000" dirty="0" smtClean="0"/>
              <a:t>ර්වලතා</a:t>
            </a:r>
            <a:endParaRPr lang="en-US" sz="2000" dirty="0" smtClean="0"/>
          </a:p>
          <a:p>
            <a:r>
              <a:rPr lang="si-LK" sz="2000" dirty="0" smtClean="0"/>
              <a:t> </a:t>
            </a:r>
            <a:r>
              <a:rPr lang="si-LK" sz="2800" b="1" dirty="0" smtClean="0">
                <a:solidFill>
                  <a:srgbClr val="FF0000"/>
                </a:solidFill>
              </a:rPr>
              <a:t>අ</a:t>
            </a:r>
            <a:r>
              <a:rPr lang="si-LK" sz="2000" dirty="0" smtClean="0"/>
              <a:t>වස්ථා </a:t>
            </a:r>
            <a:endParaRPr lang="en-US" sz="2000" dirty="0" smtClean="0"/>
          </a:p>
          <a:p>
            <a:r>
              <a:rPr lang="si-LK" sz="2400" dirty="0" smtClean="0"/>
              <a:t> </a:t>
            </a:r>
            <a:r>
              <a:rPr lang="si-LK" sz="2800" b="1" dirty="0">
                <a:solidFill>
                  <a:srgbClr val="FF0000"/>
                </a:solidFill>
              </a:rPr>
              <a:t>ත</a:t>
            </a:r>
            <a:r>
              <a:rPr lang="si-LK" sz="2000" dirty="0"/>
              <a:t>ර්ජන </a:t>
            </a:r>
            <a:r>
              <a:rPr lang="en-US" sz="2000" dirty="0" smtClean="0"/>
              <a:t>	</a:t>
            </a:r>
            <a:r>
              <a:rPr lang="en-US" sz="2400" b="1" dirty="0" smtClean="0"/>
              <a:t>	</a:t>
            </a:r>
            <a:r>
              <a:rPr lang="en-US" sz="2000" dirty="0"/>
              <a:t> 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</a:t>
            </a:r>
          </a:p>
        </p:txBody>
      </p:sp>
      <p:sp>
        <p:nvSpPr>
          <p:cNvPr id="6" name="Right Brace 5"/>
          <p:cNvSpPr/>
          <p:nvPr/>
        </p:nvSpPr>
        <p:spPr>
          <a:xfrm>
            <a:off x="1905000" y="5029200"/>
            <a:ext cx="152400" cy="4572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38400" y="4953000"/>
            <a:ext cx="2590800" cy="3810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dirty="0">
                <a:solidFill>
                  <a:schemeClr val="tx1"/>
                </a:solidFill>
              </a:rPr>
              <a:t>අභ්‍යන්තර පරිසරය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5867400"/>
            <a:ext cx="2590800" cy="3810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dirty="0">
                <a:solidFill>
                  <a:schemeClr val="tx1"/>
                </a:solidFill>
              </a:rPr>
              <a:t>බාහිර පරිසරය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1905000" y="5817010"/>
            <a:ext cx="152400" cy="4572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4232" y="152400"/>
            <a:ext cx="7239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i-LK" sz="2000" b="1" dirty="0" smtClean="0"/>
              <a:t> </a:t>
            </a:r>
            <a:r>
              <a:rPr lang="si-LK" sz="2000" b="1" dirty="0"/>
              <a:t>ශක්තීන් </a:t>
            </a:r>
            <a:endParaRPr lang="en-US" sz="2000" b="1" dirty="0"/>
          </a:p>
          <a:p>
            <a:endParaRPr lang="en-US" sz="2000" dirty="0"/>
          </a:p>
          <a:p>
            <a:r>
              <a:rPr lang="si-LK" dirty="0" smtClean="0"/>
              <a:t>කළමණ</a:t>
            </a:r>
            <a:r>
              <a:rPr lang="si-LK" dirty="0"/>
              <a:t>ාකරුවන්ගේ අත්දැකීම් </a:t>
            </a:r>
            <a:endParaRPr lang="en-US" dirty="0"/>
          </a:p>
          <a:p>
            <a:r>
              <a:rPr lang="si-LK" dirty="0"/>
              <a:t>සුවිශේෂී නිෂ්පාදන ක්</a:t>
            </a:r>
            <a:r>
              <a:rPr lang="si-LK" dirty="0" smtClean="0"/>
              <a:t>‍රම</a:t>
            </a:r>
            <a:endParaRPr lang="en-US" dirty="0"/>
          </a:p>
          <a:p>
            <a:r>
              <a:rPr lang="si-LK" dirty="0"/>
              <a:t>පිළිගත් සන්නම් නාමය </a:t>
            </a:r>
            <a:endParaRPr lang="en-US" dirty="0"/>
          </a:p>
          <a:p>
            <a:r>
              <a:rPr lang="en-US" dirty="0"/>
              <a:t> </a:t>
            </a:r>
            <a:r>
              <a:rPr lang="en-US" dirty="0" smtClean="0"/>
              <a:t>                                                                                                </a:t>
            </a:r>
            <a:r>
              <a:rPr lang="si-LK" dirty="0"/>
              <a:t> </a:t>
            </a:r>
            <a:r>
              <a:rPr lang="si-LK" b="1" dirty="0"/>
              <a:t>අභ්‍යන්තර  පරිසරය</a:t>
            </a:r>
            <a:r>
              <a:rPr lang="si-LK" dirty="0"/>
              <a:t> </a:t>
            </a:r>
            <a:endParaRPr lang="en-US" dirty="0"/>
          </a:p>
          <a:p>
            <a:r>
              <a:rPr lang="si-LK" sz="2000" b="1" dirty="0"/>
              <a:t>දුර්වලතා </a:t>
            </a:r>
            <a:r>
              <a:rPr lang="si-LK" sz="2000" b="1" dirty="0" smtClean="0"/>
              <a:t> </a:t>
            </a:r>
            <a:r>
              <a:rPr lang="en-US" sz="2000" b="1" dirty="0" smtClean="0"/>
              <a:t>                                                                     </a:t>
            </a:r>
          </a:p>
          <a:p>
            <a:r>
              <a:rPr lang="en-US" b="1" dirty="0" smtClean="0"/>
              <a:t>                                                                                      </a:t>
            </a:r>
          </a:p>
          <a:p>
            <a:r>
              <a:rPr lang="si-LK" dirty="0" smtClean="0"/>
              <a:t>ප</a:t>
            </a:r>
            <a:r>
              <a:rPr lang="si-LK" dirty="0"/>
              <a:t>ුහුණු සේවක  හිගය </a:t>
            </a:r>
            <a:endParaRPr lang="en-US" dirty="0"/>
          </a:p>
          <a:p>
            <a:r>
              <a:rPr lang="si-LK" dirty="0"/>
              <a:t>සේවකයන්ගේ අයහපත් ආකල්ප </a:t>
            </a:r>
            <a:endParaRPr lang="en-US" dirty="0"/>
          </a:p>
          <a:p>
            <a:r>
              <a:rPr lang="si-LK" dirty="0"/>
              <a:t>තාක්ෂණික දැනුම යාවත්කාලීන නොවීම </a:t>
            </a:r>
            <a:r>
              <a:rPr lang="en-US" dirty="0" smtClean="0"/>
              <a:t>                            </a:t>
            </a:r>
            <a:r>
              <a:rPr lang="en-US" dirty="0"/>
              <a:t> </a:t>
            </a:r>
          </a:p>
          <a:p>
            <a:endParaRPr lang="en-US" dirty="0" smtClean="0"/>
          </a:p>
          <a:p>
            <a:r>
              <a:rPr lang="si-LK" b="1" dirty="0" smtClean="0"/>
              <a:t>අවස</a:t>
            </a:r>
            <a:r>
              <a:rPr lang="si-LK" b="1" dirty="0"/>
              <a:t>්ථා </a:t>
            </a:r>
            <a:endParaRPr lang="en-US" sz="2000" b="1" dirty="0"/>
          </a:p>
          <a:p>
            <a:endParaRPr lang="en-US" sz="2000" b="1" dirty="0"/>
          </a:p>
          <a:p>
            <a:r>
              <a:rPr lang="si-LK" dirty="0"/>
              <a:t>රජය විසින් අඩු පොලී ණය  හදුන්වා දීම </a:t>
            </a:r>
            <a:endParaRPr lang="en-US" dirty="0"/>
          </a:p>
          <a:p>
            <a:r>
              <a:rPr lang="si-LK" dirty="0"/>
              <a:t>නව නගර නිර්මා</a:t>
            </a:r>
            <a:r>
              <a:rPr lang="si-LK" dirty="0" smtClean="0"/>
              <a:t>ණය</a:t>
            </a:r>
            <a:endParaRPr lang="en-US" sz="2000" b="1" dirty="0"/>
          </a:p>
          <a:p>
            <a:r>
              <a:rPr lang="si-LK" dirty="0"/>
              <a:t>අධිවේගි මාර්ග ඉදි කිර</a:t>
            </a:r>
            <a:r>
              <a:rPr lang="si-LK" dirty="0" smtClean="0"/>
              <a:t>ී</a:t>
            </a:r>
            <a:r>
              <a:rPr lang="en-US" dirty="0"/>
              <a:t> </a:t>
            </a:r>
            <a:r>
              <a:rPr lang="si-LK" dirty="0"/>
              <a:t>ම </a:t>
            </a:r>
            <a:r>
              <a:rPr lang="en-US" dirty="0"/>
              <a:t>                                                             </a:t>
            </a:r>
            <a:r>
              <a:rPr lang="si-LK" b="1" dirty="0"/>
              <a:t>බාහිර පරිසරය</a:t>
            </a:r>
            <a:endParaRPr lang="en-US" b="1" dirty="0"/>
          </a:p>
          <a:p>
            <a:endParaRPr lang="en-US" dirty="0"/>
          </a:p>
          <a:p>
            <a:r>
              <a:rPr lang="si-LK" sz="2000" b="1" dirty="0"/>
              <a:t>තර්ජන </a:t>
            </a:r>
            <a:endParaRPr lang="en-US" sz="2000" b="1" dirty="0"/>
          </a:p>
          <a:p>
            <a:r>
              <a:rPr lang="en-US" dirty="0"/>
              <a:t> </a:t>
            </a:r>
          </a:p>
          <a:p>
            <a:r>
              <a:rPr lang="si-LK" dirty="0"/>
              <a:t>තරගකරුවන් බිහි වීම </a:t>
            </a:r>
            <a:endParaRPr lang="en-US" dirty="0"/>
          </a:p>
          <a:p>
            <a:r>
              <a:rPr lang="si-LK" dirty="0"/>
              <a:t>ස්වභාවික අපදා </a:t>
            </a:r>
            <a:endParaRPr lang="en-US" dirty="0"/>
          </a:p>
          <a:p>
            <a:r>
              <a:rPr lang="si-LK" dirty="0"/>
              <a:t>ජාත්‍යන්තර  සම්බාධක පැනවීම</a:t>
            </a:r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2" name="Right Brace 1"/>
          <p:cNvSpPr/>
          <p:nvPr/>
        </p:nvSpPr>
        <p:spPr>
          <a:xfrm>
            <a:off x="4543732" y="304800"/>
            <a:ext cx="866468" cy="2971800"/>
          </a:xfrm>
          <a:prstGeom prst="rightBrace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558712" y="3505200"/>
            <a:ext cx="866468" cy="315768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3381632"/>
            <a:ext cx="3505200" cy="1371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5638799"/>
            <a:ext cx="3505200" cy="12192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0"/>
            <a:ext cx="3505200" cy="141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59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57200"/>
            <a:ext cx="7467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i-LK" dirty="0"/>
              <a:t>පාඩම් ආවරණ ප්‍රශ්න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si-LK" dirty="0"/>
              <a:t>1.ව්‍යාපාර පරිසරය යන්න නිර්වචනය කරන්න.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si-LK" dirty="0"/>
              <a:t>2. ව්‍යාපාර පරිසරය වර්ග කර දක්වන්න.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si-LK" dirty="0"/>
              <a:t>3.අභ්‍යන්තර පරිසරය යන්න  නිර්වචනය කරන්න.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si-LK" dirty="0"/>
              <a:t>4.බාහිර පරිසරය යන්න  නිර්වචනය කරන්න.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si-LK" dirty="0"/>
              <a:t>5.දේශපාලන පරිසරය යන්න නිර්වචනය කර ඊට අදාල ප්‍රතිපත්ති වලට නිදසුන් 02 ක් ලියන්න .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si-LK" dirty="0"/>
              <a:t>6.නෛතික පරිසරය යන්න නිර්වචනය කර ඊට බලපාන අණපනත් 02 ක් ලියන්න.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si-LK" dirty="0"/>
              <a:t>7.නෛතික පරිසරය යටතේ නීති රීති ක්‍රියාත්මක කිරීම සදහා පනවා ඇති </a:t>
            </a:r>
            <a:r>
              <a:rPr lang="si-LK" dirty="0" smtClean="0"/>
              <a:t> </a:t>
            </a:r>
            <a:r>
              <a:rPr lang="si-LK" dirty="0"/>
              <a:t>තනතුරු සහ ආයතන 02 ක බැගින් ලියන්න.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5105400"/>
            <a:ext cx="4953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693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7587" y="209636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8.</a:t>
            </a:r>
            <a:r>
              <a:rPr lang="si-LK" dirty="0"/>
              <a:t>තාක්ෂණික පරිසරයේ වෙනස්වීම නිසා ව්‍යාපාර කටයුතු වල සිදුවූ වෙනස්කම් සදහා නිදසුන් </a:t>
            </a:r>
            <a:r>
              <a:rPr lang="en-US" dirty="0"/>
              <a:t>02</a:t>
            </a:r>
            <a:r>
              <a:rPr lang="si-LK" dirty="0"/>
              <a:t> ක් ලියන්න.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9.</a:t>
            </a:r>
            <a:r>
              <a:rPr lang="si-LK" dirty="0"/>
              <a:t>ආර්ථික පරිසරය යන්න නිර්වචනය කර ආර්ථික පරිසර සාධක </a:t>
            </a:r>
            <a:r>
              <a:rPr lang="en-US" dirty="0"/>
              <a:t>02</a:t>
            </a:r>
            <a:r>
              <a:rPr lang="si-LK" dirty="0"/>
              <a:t> ක් කෙටියෙන් පහදන්න.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10.</a:t>
            </a:r>
            <a:r>
              <a:rPr lang="si-LK" dirty="0"/>
              <a:t>ගෝලීය පරිසරය යන්න නිර්වචනය කරන්න. 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11.</a:t>
            </a:r>
            <a:r>
              <a:rPr lang="si-LK" dirty="0"/>
              <a:t>විශ්ව ගම්මානය යන්න කෙටියෙන් පහදන්න.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12.</a:t>
            </a:r>
            <a:r>
              <a:rPr lang="si-LK" dirty="0"/>
              <a:t>දේශීය ව්‍යාපාර සදහා ගෝලීය පරිසරයෙන් සිදුවන හිතකර බලපෑම් </a:t>
            </a:r>
            <a:r>
              <a:rPr lang="en-US" dirty="0"/>
              <a:t>02</a:t>
            </a:r>
            <a:r>
              <a:rPr lang="si-LK" dirty="0"/>
              <a:t> ක් ලියන්න.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13.</a:t>
            </a:r>
            <a:r>
              <a:rPr lang="si-LK" dirty="0"/>
              <a:t>දේශීය ව්‍යාපාර සදහා ගෝලීය පරිසරයෙන් සිදුවන අහිතකර බලපෑම් </a:t>
            </a:r>
            <a:r>
              <a:rPr lang="en-US" dirty="0"/>
              <a:t>02</a:t>
            </a:r>
            <a:r>
              <a:rPr lang="si-LK" dirty="0"/>
              <a:t> ක් ලියන්න.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14.</a:t>
            </a:r>
            <a:r>
              <a:rPr lang="si-LK" dirty="0"/>
              <a:t>ශ දු අ ත විශ්ලේෂණය යන්න පහදන්න.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15.</a:t>
            </a:r>
            <a:r>
              <a:rPr lang="si-LK" dirty="0"/>
              <a:t>ව්‍යාපාරයක ශක්තින්</a:t>
            </a:r>
            <a:r>
              <a:rPr lang="en-US" dirty="0"/>
              <a:t>, </a:t>
            </a:r>
            <a:r>
              <a:rPr lang="si-LK" dirty="0"/>
              <a:t>දුර්වලතා</a:t>
            </a:r>
            <a:r>
              <a:rPr lang="en-US" dirty="0"/>
              <a:t>,</a:t>
            </a:r>
            <a:r>
              <a:rPr lang="si-LK" dirty="0"/>
              <a:t>අවස්ථා </a:t>
            </a:r>
            <a:r>
              <a:rPr lang="en-US" dirty="0"/>
              <a:t>,</a:t>
            </a:r>
            <a:r>
              <a:rPr lang="si-LK" dirty="0"/>
              <a:t>තර්ජන සදහා නිදසුන් </a:t>
            </a:r>
            <a:r>
              <a:rPr lang="en-US" dirty="0"/>
              <a:t>02</a:t>
            </a:r>
            <a:r>
              <a:rPr lang="si-LK" dirty="0"/>
              <a:t> ක බැගින් වෙන වෙනම ලියන්න 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5029200"/>
            <a:ext cx="3962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6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r>
              <a:rPr lang="si-LK" sz="4000" b="1" dirty="0"/>
              <a:t>නිපුණතා</a:t>
            </a:r>
            <a:r>
              <a:rPr lang="si-LK" sz="4000" b="1" dirty="0" smtClean="0"/>
              <a:t>වය</a:t>
            </a:r>
            <a:r>
              <a:rPr lang="si-LK" sz="4000" dirty="0" smtClean="0"/>
              <a:t> </a:t>
            </a:r>
            <a:r>
              <a:rPr lang="si-LK" sz="4000" dirty="0"/>
              <a:t>:   </a:t>
            </a:r>
            <a:endParaRPr lang="en-US" sz="4000" dirty="0" smtClean="0"/>
          </a:p>
          <a:p>
            <a:pPr marL="0" indent="0">
              <a:buNone/>
            </a:pPr>
            <a:r>
              <a:rPr lang="si-LK" dirty="0" smtClean="0"/>
              <a:t>ව</a:t>
            </a:r>
            <a:r>
              <a:rPr lang="si-LK" dirty="0"/>
              <a:t>්‍යාපාර පරිසරයේ වෙනස්කම් වලට අනුගත වෙමින් ව්‍යාපාර කටයුතු පවත්වාගෙන යයි.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si-LK" sz="4000" b="1" dirty="0" smtClean="0"/>
              <a:t>න</a:t>
            </a:r>
            <a:r>
              <a:rPr lang="si-LK" sz="4000" b="1" dirty="0"/>
              <a:t>ිපුණතා  මට්ටම</a:t>
            </a:r>
            <a:r>
              <a:rPr lang="si-LK" sz="4000" b="1" dirty="0" smtClean="0"/>
              <a:t>්</a:t>
            </a:r>
            <a:r>
              <a:rPr lang="en-US" sz="4000" dirty="0"/>
              <a:t> </a:t>
            </a:r>
            <a:r>
              <a:rPr lang="si-LK" sz="4000" dirty="0" smtClean="0"/>
              <a:t>:</a:t>
            </a:r>
            <a:r>
              <a:rPr lang="si-LK" dirty="0" smtClean="0"/>
              <a:t>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2.1</a:t>
            </a:r>
            <a:r>
              <a:rPr lang="si-LK" dirty="0" smtClean="0"/>
              <a:t>  </a:t>
            </a:r>
            <a:r>
              <a:rPr lang="si-LK" dirty="0"/>
              <a:t>පරිසර රජයේ බලපෑම් හා නීති රීති ඇසුරෙන් ව්‍යාපාරකටයුතු කාර්යක්ෂම කිරීමට කටයුතු කරයි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smtClean="0"/>
              <a:t> 2.2</a:t>
            </a:r>
            <a:r>
              <a:rPr lang="si-LK" dirty="0" smtClean="0"/>
              <a:t> </a:t>
            </a:r>
            <a:r>
              <a:rPr lang="si-LK" dirty="0"/>
              <a:t>තාක්ෂණික හා ආර්ථික පරිසර බලපෑම් ඇසුරෙන් ව්‍යාපාර කටයුතු කාර්යක්ෂම කිරී</a:t>
            </a:r>
            <a:r>
              <a:rPr lang="si-LK" dirty="0" smtClean="0"/>
              <a:t>ම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2.3</a:t>
            </a:r>
            <a:r>
              <a:rPr lang="si-LK" dirty="0" smtClean="0"/>
              <a:t> </a:t>
            </a:r>
            <a:r>
              <a:rPr lang="si-LK" dirty="0"/>
              <a:t>ගෝලීය පරිසරය හා එහි බලපෑම් ඇසුරින් ව්‍යාපාර කටයුතු කාර්යක්ෂම කිරීමට කටයුතු කරය</a:t>
            </a:r>
            <a:r>
              <a:rPr lang="si-LK" dirty="0" smtClean="0"/>
              <a:t>ි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75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97" y="2133600"/>
            <a:ext cx="8077200" cy="3962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38400" y="3810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i-LK" dirty="0"/>
              <a:t> </a:t>
            </a:r>
            <a:r>
              <a:rPr lang="si-LK" sz="4000" dirty="0"/>
              <a:t>ස්තුතියි </a:t>
            </a:r>
          </a:p>
          <a:p>
            <a:r>
              <a:rPr lang="si-LK" sz="4000" dirty="0"/>
              <a:t> සුභ  දවසක්.. 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708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228600"/>
            <a:ext cx="73914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i-LK" sz="4400" b="1" dirty="0" smtClean="0"/>
              <a:t>ව</a:t>
            </a:r>
            <a:r>
              <a:rPr lang="si-LK" sz="4400" b="1" dirty="0"/>
              <a:t>්‍යාපාර පරි</a:t>
            </a:r>
            <a:r>
              <a:rPr lang="si-LK" sz="4400" b="1" dirty="0" smtClean="0"/>
              <a:t>සරය </a:t>
            </a:r>
            <a:endParaRPr lang="en-US" sz="4400" b="1" dirty="0"/>
          </a:p>
          <a:p>
            <a:r>
              <a:rPr lang="en-US" dirty="0"/>
              <a:t> </a:t>
            </a:r>
          </a:p>
          <a:p>
            <a:pPr algn="just"/>
            <a:r>
              <a:rPr lang="si-LK" sz="3000" dirty="0" smtClean="0"/>
              <a:t>ව</a:t>
            </a:r>
            <a:r>
              <a:rPr lang="si-LK" sz="3000" dirty="0"/>
              <a:t>්‍යාපාර කටයුතු පවත්වාගෙන </a:t>
            </a:r>
            <a:r>
              <a:rPr lang="si-LK" sz="3000" dirty="0" smtClean="0"/>
              <a:t>ය</a:t>
            </a:r>
            <a:r>
              <a:rPr lang="si-LK" sz="3000" dirty="0"/>
              <a:t>ාමේද</a:t>
            </a:r>
            <a:r>
              <a:rPr lang="si-LK" sz="3000" dirty="0" smtClean="0"/>
              <a:t>ී</a:t>
            </a:r>
            <a:r>
              <a:rPr lang="en-US" sz="3000" dirty="0" smtClean="0"/>
              <a:t> </a:t>
            </a:r>
            <a:r>
              <a:rPr lang="si-LK" sz="3000" dirty="0"/>
              <a:t>ඊට බලපෑම් </a:t>
            </a:r>
            <a:r>
              <a:rPr lang="si-LK" sz="3000" dirty="0" smtClean="0"/>
              <a:t> </a:t>
            </a:r>
            <a:r>
              <a:rPr lang="si-LK" sz="3000" dirty="0"/>
              <a:t>ඇති කරන විවිධ සාධක ක්‍රියාත්මක වන වට පිටාව ව්‍යාපාර  පරිසරය ලෙස හැදින්වේ </a:t>
            </a:r>
            <a:r>
              <a:rPr lang="si-LK" sz="3000" dirty="0" smtClean="0"/>
              <a:t>.</a:t>
            </a:r>
            <a:endParaRPr lang="en-US" sz="3000" dirty="0" smtClean="0"/>
          </a:p>
          <a:p>
            <a:pPr algn="just"/>
            <a:endParaRPr lang="en-US" sz="3000" dirty="0"/>
          </a:p>
          <a:p>
            <a:r>
              <a:rPr lang="si-LK" sz="3000" b="1" dirty="0"/>
              <a:t>ව්‍යාපාර පරිසරය ප්‍රධාන වශයෙන් කොටස්   දෙකකට බෙදේ</a:t>
            </a:r>
            <a:r>
              <a:rPr lang="si-LK" sz="3000" b="1" dirty="0" smtClean="0"/>
              <a:t>.</a:t>
            </a:r>
            <a:endParaRPr lang="en-US" sz="3000" b="1" dirty="0" smtClean="0"/>
          </a:p>
          <a:p>
            <a:endParaRPr lang="en-US" sz="2400" b="1" dirty="0"/>
          </a:p>
          <a:p>
            <a:pPr marL="342900" indent="-342900">
              <a:buFont typeface="+mj-lt"/>
              <a:buAutoNum type="arabicPeriod"/>
            </a:pPr>
            <a:r>
              <a:rPr lang="si-LK" sz="3000" dirty="0"/>
              <a:t>අභ්‍යන්තර පරිසරය </a:t>
            </a:r>
            <a:endParaRPr lang="en-US" sz="3000" dirty="0"/>
          </a:p>
          <a:p>
            <a:pPr marL="342900" indent="-342900">
              <a:buFont typeface="+mj-lt"/>
              <a:buAutoNum type="arabicPeriod"/>
            </a:pPr>
            <a:r>
              <a:rPr lang="si-LK" sz="3000" dirty="0"/>
              <a:t>බාහිර පරි</a:t>
            </a:r>
            <a:r>
              <a:rPr lang="si-LK" sz="3000" dirty="0" smtClean="0"/>
              <a:t>සරය</a:t>
            </a:r>
            <a:endParaRPr lang="en-US" sz="3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49" y="3605212"/>
            <a:ext cx="3905251" cy="325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21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069006"/>
              </p:ext>
            </p:extLst>
          </p:nvPr>
        </p:nvGraphicFramePr>
        <p:xfrm>
          <a:off x="457200" y="1066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99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5187" y="-22123"/>
            <a:ext cx="788301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endParaRPr lang="en-US" dirty="0" smtClean="0"/>
          </a:p>
          <a:p>
            <a:r>
              <a:rPr lang="si-LK" sz="4000" b="1" dirty="0" smtClean="0"/>
              <a:t>අභ</a:t>
            </a:r>
            <a:r>
              <a:rPr lang="si-LK" sz="4000" b="1" dirty="0"/>
              <a:t>්‍යන්තර පරි</a:t>
            </a:r>
            <a:r>
              <a:rPr lang="si-LK" sz="4000" b="1" dirty="0" smtClean="0"/>
              <a:t>සරය</a:t>
            </a:r>
            <a:endParaRPr lang="en-US" dirty="0"/>
          </a:p>
          <a:p>
            <a:r>
              <a:rPr lang="si-LK" sz="2000" dirty="0"/>
              <a:t>ව්‍යාපාරයේ ක්‍රියාකාරිත්වයට බලපෑම් ඇති කරන ව්‍යාපාරය තුල ක්‍රියාත්මක වන විවිධ පාර්ශව හා ව්‍යාපාරය තුල පවතින අනෙකුත් සාධක අභ්‍යන්තර පරිසරය ලෙස හැදින් වේ. </a:t>
            </a:r>
            <a:endParaRPr lang="en-US" sz="2000" dirty="0"/>
          </a:p>
          <a:p>
            <a:r>
              <a:rPr lang="si-LK" sz="2000" dirty="0"/>
              <a:t>උදා :  </a:t>
            </a:r>
            <a:endParaRPr lang="en-US" sz="2000" dirty="0" smtClean="0"/>
          </a:p>
          <a:p>
            <a:r>
              <a:rPr lang="en-US" sz="2000" b="1" dirty="0"/>
              <a:t> </a:t>
            </a:r>
            <a:r>
              <a:rPr lang="en-US" sz="2000" b="1" dirty="0" smtClean="0"/>
              <a:t>          </a:t>
            </a:r>
            <a:r>
              <a:rPr lang="si-LK" sz="2400" b="1" dirty="0" smtClean="0"/>
              <a:t>1</a:t>
            </a:r>
            <a:r>
              <a:rPr lang="si-LK" sz="2400" b="1" dirty="0"/>
              <a:t>.  අයිතිකරුවන් </a:t>
            </a:r>
            <a:endParaRPr lang="en-US" sz="2400" b="1" dirty="0"/>
          </a:p>
          <a:p>
            <a:r>
              <a:rPr lang="si-LK" sz="2000" dirty="0" smtClean="0"/>
              <a:t>  </a:t>
            </a:r>
            <a:r>
              <a:rPr lang="si-LK" sz="2000" dirty="0"/>
              <a:t>ව්‍යාපාරයට අවශ්‍ය ප්‍රාග්ධනය යොදා ව්‍යාපාරය ආරම්භ කරන </a:t>
            </a:r>
            <a:r>
              <a:rPr lang="en-US" sz="2000" dirty="0" smtClean="0"/>
              <a:t> </a:t>
            </a:r>
            <a:r>
              <a:rPr lang="si-LK" sz="2000" dirty="0" smtClean="0"/>
              <a:t>ප</a:t>
            </a:r>
            <a:r>
              <a:rPr lang="si-LK" sz="2000" dirty="0"/>
              <a:t>ුද්ගලයන් </a:t>
            </a:r>
            <a:endParaRPr lang="en-US" sz="2000" dirty="0"/>
          </a:p>
          <a:p>
            <a:r>
              <a:rPr lang="si-LK" sz="2000" dirty="0" smtClean="0"/>
              <a:t> </a:t>
            </a:r>
            <a:r>
              <a:rPr lang="en-US" sz="2000" dirty="0" smtClean="0"/>
              <a:t>       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</a:t>
            </a:r>
            <a:r>
              <a:rPr lang="si-LK" sz="2400" b="1" dirty="0" smtClean="0"/>
              <a:t>2</a:t>
            </a:r>
            <a:r>
              <a:rPr lang="si-LK" sz="2400" b="1" dirty="0"/>
              <a:t>. කළමනාකරුවන් </a:t>
            </a:r>
            <a:endParaRPr lang="en-US" sz="2400" b="1" dirty="0"/>
          </a:p>
          <a:p>
            <a:r>
              <a:rPr lang="si-LK" sz="2000" dirty="0"/>
              <a:t>  </a:t>
            </a:r>
            <a:r>
              <a:rPr lang="si-LK" sz="2000" dirty="0" smtClean="0"/>
              <a:t>ව</a:t>
            </a:r>
            <a:r>
              <a:rPr lang="si-LK" sz="2000" dirty="0"/>
              <a:t>්‍යාපාරයක අයිතිකරුවන්ගේ අරමුණු ඉටු කර ගැනීම සදහා ව්‍යාපාරය සතු සම්පත් මෙහෙය වීමට අවශ්‍ය තීරණ ගනු ලබන  පුද්ගලයන</a:t>
            </a:r>
            <a:r>
              <a:rPr lang="si-LK" sz="2000" dirty="0" smtClean="0"/>
              <a:t>්</a:t>
            </a:r>
            <a:endParaRPr lang="en-US" sz="2000" dirty="0" smtClean="0"/>
          </a:p>
          <a:p>
            <a:r>
              <a:rPr lang="si-LK" sz="2000" dirty="0" smtClean="0"/>
              <a:t> </a:t>
            </a:r>
            <a:endParaRPr lang="en-US" sz="2000" dirty="0" smtClean="0"/>
          </a:p>
          <a:p>
            <a:r>
              <a:rPr lang="en-US" sz="2400" b="1" dirty="0"/>
              <a:t> </a:t>
            </a:r>
            <a:r>
              <a:rPr lang="en-US" sz="2400" b="1" dirty="0" smtClean="0"/>
              <a:t>         </a:t>
            </a:r>
            <a:r>
              <a:rPr lang="si-LK" sz="2400" b="1" dirty="0" smtClean="0"/>
              <a:t>3</a:t>
            </a:r>
            <a:r>
              <a:rPr lang="si-LK" sz="2400" b="1" dirty="0"/>
              <a:t>. සේවකයන් </a:t>
            </a:r>
            <a:endParaRPr lang="en-US" sz="2400" b="1" dirty="0"/>
          </a:p>
          <a:p>
            <a:r>
              <a:rPr lang="si-LK" sz="2000" dirty="0"/>
              <a:t> </a:t>
            </a:r>
            <a:r>
              <a:rPr lang="si-LK" sz="2000" dirty="0" smtClean="0"/>
              <a:t> </a:t>
            </a:r>
            <a:r>
              <a:rPr lang="si-LK" sz="2000" dirty="0"/>
              <a:t>තම දක්ෂතාවය හා හැකියාව ප්‍රයෝජනයට ගනිමින් පවරන ලද කාර්යන් නිසි අයුරින් ඉටු කරන පුද්ගලයන්</a:t>
            </a:r>
            <a:endParaRPr lang="en-US" sz="2000" dirty="0"/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 </a:t>
            </a:r>
            <a:r>
              <a:rPr lang="en-US" sz="2000" dirty="0" smtClean="0"/>
              <a:t>   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5105400"/>
            <a:ext cx="3200400" cy="174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21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8374" y="76200"/>
            <a:ext cx="8458200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i-LK" b="1" dirty="0" smtClean="0"/>
              <a:t>බ</a:t>
            </a:r>
            <a:r>
              <a:rPr lang="si-LK" b="1" dirty="0"/>
              <a:t>ාහිර පරිසරය </a:t>
            </a:r>
            <a:endParaRPr lang="en-US" b="1" dirty="0"/>
          </a:p>
          <a:p>
            <a:r>
              <a:rPr lang="en-US" dirty="0"/>
              <a:t>  </a:t>
            </a:r>
            <a:r>
              <a:rPr lang="si-LK" dirty="0" smtClean="0"/>
              <a:t>ව</a:t>
            </a:r>
            <a:r>
              <a:rPr lang="si-LK" dirty="0"/>
              <a:t>්‍යාපාරයේ ක්‍රියාකාරිත්වයට බලපෑම් ඇති කරන ව්‍යාපාරයෙන් පරි බාහිරව  ක්‍රියාත්මක වන පාර්ශව  හා විවිධ  බලවේග බාහිර පරිසරය නම් වේ.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b="1" dirty="0"/>
              <a:t>1.  </a:t>
            </a:r>
            <a:r>
              <a:rPr lang="si-LK" b="1" dirty="0"/>
              <a:t>ගනුදෙනුකරුවන් </a:t>
            </a:r>
            <a:endParaRPr lang="en-US" b="1" dirty="0"/>
          </a:p>
          <a:p>
            <a:r>
              <a:rPr lang="si-LK" dirty="0"/>
              <a:t>      ව්‍යාපාරවල භාණ්ඩ හා සේවා මිලදී ගනු ලබන්නන් </a:t>
            </a:r>
            <a:endParaRPr lang="en-US" dirty="0"/>
          </a:p>
          <a:p>
            <a:endParaRPr lang="en-US" sz="1400" dirty="0" smtClean="0"/>
          </a:p>
          <a:p>
            <a:r>
              <a:rPr lang="en-US" dirty="0" smtClean="0"/>
              <a:t> </a:t>
            </a:r>
            <a:r>
              <a:rPr lang="en-US" b="1" dirty="0"/>
              <a:t>2. </a:t>
            </a:r>
            <a:r>
              <a:rPr lang="si-LK" b="1" dirty="0"/>
              <a:t>තරගකරුවන් </a:t>
            </a:r>
            <a:endParaRPr lang="en-US" b="1" dirty="0"/>
          </a:p>
          <a:p>
            <a:r>
              <a:rPr lang="si-LK" dirty="0"/>
              <a:t>       යම් ව්‍යාපාරයක භාණ්ඩ හා සේවා වලට සමාන නිෂ්පාදිත නිපදවන්නන්</a:t>
            </a:r>
            <a:endParaRPr lang="en-US" dirty="0"/>
          </a:p>
          <a:p>
            <a:endParaRPr lang="en-US" sz="1400" b="1" dirty="0" smtClean="0"/>
          </a:p>
          <a:p>
            <a:r>
              <a:rPr lang="en-US" b="1" dirty="0" smtClean="0"/>
              <a:t>3</a:t>
            </a:r>
            <a:r>
              <a:rPr lang="en-US" b="1" dirty="0"/>
              <a:t>. </a:t>
            </a:r>
            <a:r>
              <a:rPr lang="si-LK" b="1" dirty="0"/>
              <a:t>සැපයුම් කරුවන</a:t>
            </a:r>
            <a:r>
              <a:rPr lang="si-LK" dirty="0"/>
              <a:t>් </a:t>
            </a:r>
            <a:endParaRPr lang="en-US" dirty="0"/>
          </a:p>
          <a:p>
            <a:r>
              <a:rPr lang="si-LK" dirty="0"/>
              <a:t>       ව්‍යාපාරයට අවශ්‍ය අමුද්‍රව්‍ය සපයන්නන් </a:t>
            </a:r>
            <a:endParaRPr lang="en-US" sz="1400" dirty="0"/>
          </a:p>
          <a:p>
            <a:r>
              <a:rPr lang="en-US" sz="1400" dirty="0"/>
              <a:t> </a:t>
            </a:r>
            <a:endParaRPr lang="en-US" sz="1400" dirty="0" smtClean="0"/>
          </a:p>
          <a:p>
            <a:r>
              <a:rPr lang="en-US" b="1" dirty="0" smtClean="0"/>
              <a:t>4</a:t>
            </a:r>
            <a:r>
              <a:rPr lang="en-US" b="1" dirty="0"/>
              <a:t>. </a:t>
            </a:r>
            <a:r>
              <a:rPr lang="si-LK" b="1" dirty="0"/>
              <a:t>ආර්ථික පරිසරය </a:t>
            </a:r>
            <a:endParaRPr lang="en-US" b="1" dirty="0"/>
          </a:p>
          <a:p>
            <a:r>
              <a:rPr lang="si-LK" dirty="0"/>
              <a:t>        ව්‍යාපාර කෙරෙහි බලපාන ආර්ථික සාධක ඇතුලත් පරිසරය </a:t>
            </a:r>
            <a:endParaRPr lang="en-US" sz="1400" dirty="0"/>
          </a:p>
          <a:p>
            <a:r>
              <a:rPr lang="en-US" sz="1400" dirty="0"/>
              <a:t> </a:t>
            </a:r>
            <a:endParaRPr lang="en-US" sz="1400" dirty="0" smtClean="0"/>
          </a:p>
          <a:p>
            <a:r>
              <a:rPr lang="en-US" b="1" dirty="0" smtClean="0"/>
              <a:t>5</a:t>
            </a:r>
            <a:r>
              <a:rPr lang="en-US" b="1" dirty="0"/>
              <a:t>. </a:t>
            </a:r>
            <a:r>
              <a:rPr lang="si-LK" b="1" dirty="0"/>
              <a:t>නෛතික පරිසරය </a:t>
            </a:r>
            <a:endParaRPr lang="en-US" b="1" dirty="0"/>
          </a:p>
          <a:p>
            <a:r>
              <a:rPr lang="si-LK" dirty="0"/>
              <a:t>       </a:t>
            </a:r>
            <a:r>
              <a:rPr lang="si-LK" dirty="0" smtClean="0"/>
              <a:t>  </a:t>
            </a:r>
            <a:r>
              <a:rPr lang="si-LK" dirty="0"/>
              <a:t>ව්‍යාපාරයක  නීති රීති </a:t>
            </a:r>
            <a:r>
              <a:rPr lang="en-US" dirty="0" smtClean="0"/>
              <a:t> </a:t>
            </a:r>
            <a:r>
              <a:rPr lang="si-LK" dirty="0" smtClean="0"/>
              <a:t>ඇත</a:t>
            </a:r>
            <a:r>
              <a:rPr lang="si-LK" dirty="0"/>
              <a:t>ුලත් වන පරිසරයි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1" dirty="0" smtClean="0"/>
              <a:t>6.</a:t>
            </a:r>
            <a:r>
              <a:rPr lang="si-LK" b="1" dirty="0"/>
              <a:t>ගෝලීය පරිසරය </a:t>
            </a:r>
            <a:endParaRPr lang="en-US" b="1" dirty="0"/>
          </a:p>
          <a:p>
            <a:r>
              <a:rPr lang="si-LK" dirty="0"/>
              <a:t> </a:t>
            </a:r>
            <a:r>
              <a:rPr lang="en-US" dirty="0"/>
              <a:t>    </a:t>
            </a:r>
            <a:r>
              <a:rPr lang="si-LK" dirty="0"/>
              <a:t>ලෝකයේ විවිධ රටවල් අතර පැවති සිමාවන් හා බාධක ඉවත්වී මුළු ලෝකයම එකම වෙළද පොලක් බවට පත්වී කයුතු කරන පරිසරයි</a:t>
            </a:r>
            <a:endParaRPr lang="en-US" dirty="0"/>
          </a:p>
          <a:p>
            <a:endParaRPr lang="en-US" sz="1400" b="1" dirty="0" smtClean="0"/>
          </a:p>
          <a:p>
            <a:r>
              <a:rPr lang="en-US" b="1" dirty="0" smtClean="0"/>
              <a:t>7</a:t>
            </a:r>
            <a:r>
              <a:rPr lang="en-US" b="1" dirty="0"/>
              <a:t>.   </a:t>
            </a:r>
            <a:r>
              <a:rPr lang="si-LK" b="1" dirty="0"/>
              <a:t>තාක්ෂණික පරිසරය </a:t>
            </a:r>
            <a:endParaRPr lang="en-US" b="1" dirty="0"/>
          </a:p>
          <a:p>
            <a:r>
              <a:rPr lang="si-LK" dirty="0"/>
              <a:t>      නව  සොයාගැනීම් හා නව නිර්මාණ ආශ්‍රිත පරිසරය</a:t>
            </a:r>
            <a:endParaRPr lang="en-US" dirty="0"/>
          </a:p>
          <a:p>
            <a:r>
              <a:rPr lang="en-US" dirty="0"/>
              <a:t> 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8221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533400"/>
            <a:ext cx="7620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r>
              <a:rPr lang="si-LK" sz="4000" dirty="0" smtClean="0"/>
              <a:t>ආර</a:t>
            </a:r>
            <a:r>
              <a:rPr lang="si-LK" sz="4000" dirty="0"/>
              <a:t>්ථික පරිසරය </a:t>
            </a:r>
            <a:endParaRPr lang="en-US" sz="4000" dirty="0"/>
          </a:p>
          <a:p>
            <a:r>
              <a:rPr lang="si-LK" dirty="0"/>
              <a:t>    ආර්ථික පරිසරය යනු ව්‍යාපාර කෙරෙහි බලපාන ආර්ථික සාධක ඇතුලත් පරිසරයි . රටක ආර්ථික ප්‍රතිපත්ති තීරණය කිරීමේද</a:t>
            </a:r>
            <a:r>
              <a:rPr lang="si-LK" dirty="0" smtClean="0"/>
              <a:t>ී</a:t>
            </a:r>
            <a:r>
              <a:rPr lang="en-US" dirty="0" smtClean="0"/>
              <a:t> </a:t>
            </a:r>
            <a:r>
              <a:rPr lang="si-LK" dirty="0" smtClean="0"/>
              <a:t> </a:t>
            </a:r>
            <a:r>
              <a:rPr lang="si-LK" dirty="0"/>
              <a:t>රජය ඍජුවම මැදිහත්වේ.</a:t>
            </a:r>
            <a:endParaRPr lang="en-US" dirty="0"/>
          </a:p>
          <a:p>
            <a:r>
              <a:rPr lang="en-US" dirty="0"/>
              <a:t>  </a:t>
            </a:r>
            <a:endParaRPr lang="en-US" dirty="0" smtClean="0"/>
          </a:p>
          <a:p>
            <a:pPr algn="just"/>
            <a:r>
              <a:rPr lang="si-LK" sz="2400" b="1" dirty="0" smtClean="0"/>
              <a:t> </a:t>
            </a:r>
            <a:r>
              <a:rPr lang="si-LK" sz="2400" b="1" dirty="0"/>
              <a:t>ආර්ථික පරිසර සාධක  </a:t>
            </a:r>
            <a:endParaRPr lang="en-US" sz="2400" b="1" dirty="0"/>
          </a:p>
          <a:p>
            <a:pPr algn="just"/>
            <a:r>
              <a:rPr lang="en-US" dirty="0"/>
              <a:t>       </a:t>
            </a:r>
            <a:endParaRPr lang="en-US" sz="1200" dirty="0"/>
          </a:p>
          <a:p>
            <a:pPr algn="just"/>
            <a:r>
              <a:rPr lang="en-US" dirty="0" smtClean="0"/>
              <a:t> </a:t>
            </a:r>
            <a:r>
              <a:rPr lang="en-US" sz="2000" b="1" dirty="0"/>
              <a:t>1. </a:t>
            </a:r>
            <a:r>
              <a:rPr lang="si-LK" sz="2000" b="1" dirty="0"/>
              <a:t>පොලී අනුපාතිකය </a:t>
            </a:r>
            <a:endParaRPr lang="en-US" sz="2000" b="1" dirty="0"/>
          </a:p>
          <a:p>
            <a:pPr algn="just"/>
            <a:r>
              <a:rPr lang="si-LK" dirty="0"/>
              <a:t>                  බැංකු තැන්පතු හා බැංකු ණය සදහා අය කරන පොලී අනුපාතයි.</a:t>
            </a:r>
            <a:endParaRPr lang="en-US" dirty="0"/>
          </a:p>
          <a:p>
            <a:pPr algn="just"/>
            <a:r>
              <a:rPr lang="en-US" dirty="0"/>
              <a:t> </a:t>
            </a:r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sz="2000" b="1" dirty="0"/>
              <a:t>2. </a:t>
            </a:r>
            <a:r>
              <a:rPr lang="si-LK" sz="2000" b="1" dirty="0"/>
              <a:t>උද්ධමනය </a:t>
            </a:r>
            <a:endParaRPr lang="en-US" sz="2000" b="1" dirty="0"/>
          </a:p>
          <a:p>
            <a:pPr algn="just"/>
            <a:r>
              <a:rPr lang="si-LK" dirty="0"/>
              <a:t>                   භාණ්ඩ හා සේවා අලවියේදී තීරණය වන පොදු මිල මට්ටම අඛණ්ඩව ඉහල යාමයි.</a:t>
            </a:r>
            <a:endParaRPr lang="en-US" dirty="0"/>
          </a:p>
          <a:p>
            <a:pPr algn="just"/>
            <a:r>
              <a:rPr lang="en-US" sz="2000" dirty="0"/>
              <a:t> </a:t>
            </a:r>
            <a:endParaRPr lang="en-US" sz="2000" dirty="0" smtClean="0"/>
          </a:p>
          <a:p>
            <a:pPr algn="just"/>
            <a:r>
              <a:rPr lang="en-US" sz="2000" dirty="0" smtClean="0"/>
              <a:t> </a:t>
            </a:r>
            <a:r>
              <a:rPr lang="en-US" sz="2000" b="1" dirty="0"/>
              <a:t>3. </a:t>
            </a:r>
            <a:r>
              <a:rPr lang="si-LK" sz="2000" b="1" dirty="0"/>
              <a:t>රැකියා නියුක්තිය </a:t>
            </a:r>
            <a:endParaRPr lang="en-US" sz="2000" b="1" dirty="0"/>
          </a:p>
          <a:p>
            <a:pPr algn="just"/>
            <a:r>
              <a:rPr lang="si-LK" dirty="0"/>
              <a:t>                    රටක ශ්‍රම බලකායෙන් ශ්‍රමය සැපීමට දායක වන පිරිස ය</a:t>
            </a:r>
            <a:r>
              <a:rPr lang="si-LK" dirty="0" smtClean="0"/>
              <a:t>ි</a:t>
            </a:r>
            <a:r>
              <a:rPr lang="en-US" dirty="0" smtClean="0"/>
              <a:t>.</a:t>
            </a:r>
            <a:r>
              <a:rPr lang="si-LK" dirty="0" smtClean="0"/>
              <a:t> </a:t>
            </a:r>
            <a:endParaRPr lang="en-US" dirty="0"/>
          </a:p>
          <a:p>
            <a:pPr algn="just"/>
            <a:r>
              <a:rPr lang="en-US" dirty="0" smtClean="0"/>
              <a:t>                    </a:t>
            </a:r>
            <a:r>
              <a:rPr lang="si-LK" dirty="0" smtClean="0"/>
              <a:t> </a:t>
            </a:r>
            <a:r>
              <a:rPr lang="si-LK" dirty="0"/>
              <a:t>මෙහිදී රැකියා අපේක්ෂා කරන සියලුම දෙනාට ගැලපෙන රැකියා ලැබේනම් එය පූර්ණ සේවා නියුක්තිය ලෙස හදුන්වයි. </a:t>
            </a:r>
            <a:endParaRPr lang="en-US" dirty="0"/>
          </a:p>
          <a:p>
            <a:pPr algn="just"/>
            <a:r>
              <a:rPr lang="en-US" dirty="0"/>
              <a:t>       </a:t>
            </a:r>
          </a:p>
          <a:p>
            <a:r>
              <a:rPr lang="en-US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21761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1497" y="381000"/>
            <a:ext cx="77724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 4.</a:t>
            </a:r>
            <a:r>
              <a:rPr lang="si-LK" sz="2000" b="1" dirty="0"/>
              <a:t>අදායම් ව්‍යාප්තිය </a:t>
            </a:r>
            <a:endParaRPr lang="en-US" sz="2000" b="1" dirty="0"/>
          </a:p>
          <a:p>
            <a:r>
              <a:rPr lang="si-LK" dirty="0"/>
              <a:t>          </a:t>
            </a:r>
            <a:r>
              <a:rPr lang="si-LK" dirty="0" smtClean="0"/>
              <a:t> </a:t>
            </a:r>
            <a:r>
              <a:rPr lang="si-LK" dirty="0"/>
              <a:t>රටක ජාතික  අදායම බෙදී එරට ජනතාව අතර බෙදී ගොස් ඇති ආකාරයි .</a:t>
            </a:r>
            <a:endParaRPr lang="en-US" dirty="0"/>
          </a:p>
          <a:p>
            <a:r>
              <a:rPr lang="en-US" b="1" dirty="0"/>
              <a:t>         </a:t>
            </a:r>
          </a:p>
          <a:p>
            <a:r>
              <a:rPr lang="en-US" b="1" dirty="0" smtClean="0"/>
              <a:t>  </a:t>
            </a:r>
            <a:r>
              <a:rPr lang="en-US" b="1" dirty="0"/>
              <a:t>5.</a:t>
            </a:r>
            <a:r>
              <a:rPr lang="si-LK" b="1" dirty="0"/>
              <a:t>විදේශ විනිමය අනුපාතය</a:t>
            </a:r>
            <a:endParaRPr lang="en-US" b="1" dirty="0"/>
          </a:p>
          <a:p>
            <a:r>
              <a:rPr lang="si-LK" dirty="0"/>
              <a:t>          </a:t>
            </a:r>
            <a:r>
              <a:rPr lang="si-LK" dirty="0" smtClean="0"/>
              <a:t> </a:t>
            </a:r>
            <a:r>
              <a:rPr lang="si-LK" dirty="0"/>
              <a:t>යම් රටක මුදල් ඒකකයක් තවත් රටක මුදල් ඒකකයක් සමග හුවමාරු වන </a:t>
            </a:r>
            <a:r>
              <a:rPr lang="en-US" dirty="0" smtClean="0"/>
              <a:t>        </a:t>
            </a:r>
            <a:r>
              <a:rPr lang="si-LK" dirty="0" smtClean="0"/>
              <a:t>අන</a:t>
            </a:r>
            <a:r>
              <a:rPr lang="si-LK" dirty="0"/>
              <a:t>ුපාතයයි . </a:t>
            </a:r>
            <a:endParaRPr lang="en-US" dirty="0"/>
          </a:p>
          <a:p>
            <a:endParaRPr lang="en-US" dirty="0"/>
          </a:p>
          <a:p>
            <a:r>
              <a:rPr lang="en-US" b="1" dirty="0" smtClean="0"/>
              <a:t>  </a:t>
            </a:r>
            <a:r>
              <a:rPr lang="en-US" b="1" dirty="0"/>
              <a:t>6.</a:t>
            </a:r>
            <a:r>
              <a:rPr lang="si-LK" b="1" dirty="0"/>
              <a:t>ජාත්‍යන්තර සම්බන්ධතා </a:t>
            </a:r>
            <a:endParaRPr lang="en-US" b="1" dirty="0"/>
          </a:p>
          <a:p>
            <a:r>
              <a:rPr lang="si-LK" dirty="0"/>
              <a:t>            රටක් තවත් රටක් සමග පවතින සම්බන්ධතා ජාත්‍යන්තර සම්බන්ධතා ඇතිවේ .</a:t>
            </a:r>
            <a:endParaRPr lang="en-US" dirty="0"/>
          </a:p>
          <a:p>
            <a:endParaRPr lang="en-US" b="1" dirty="0"/>
          </a:p>
          <a:p>
            <a:r>
              <a:rPr lang="en-US" b="1" dirty="0" smtClean="0"/>
              <a:t>  </a:t>
            </a:r>
            <a:r>
              <a:rPr lang="en-US" b="1" dirty="0"/>
              <a:t>7. </a:t>
            </a:r>
            <a:r>
              <a:rPr lang="si-LK" b="1" dirty="0"/>
              <a:t>ඉතුරුම් </a:t>
            </a:r>
            <a:endParaRPr lang="en-US" b="1" dirty="0"/>
          </a:p>
          <a:p>
            <a:r>
              <a:rPr lang="si-LK" dirty="0"/>
              <a:t>             පුද්ගලයන් තම අදායමෙන්  පරිභෝජනය සදහා වැය නොකට තබා ගන්නා කොටස ඉතුරුම් වේ .</a:t>
            </a:r>
            <a:endParaRPr lang="en-US" dirty="0"/>
          </a:p>
          <a:p>
            <a:r>
              <a:rPr lang="si-LK" dirty="0"/>
              <a:t>             රටක ඉතුරුම් වර්ධනය වන විට ආයෝජනය සදහා යොදා ගත හැකි මුදල් ප්‍රමාණය වැඩි වේ.</a:t>
            </a:r>
            <a:r>
              <a:rPr lang="en-US" dirty="0"/>
              <a:t>             </a:t>
            </a:r>
          </a:p>
          <a:p>
            <a:r>
              <a:rPr lang="en-US" dirty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4712110"/>
            <a:ext cx="54102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00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57200"/>
            <a:ext cx="792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sz="4000" b="1" dirty="0"/>
              <a:t>   </a:t>
            </a:r>
            <a:r>
              <a:rPr lang="si-LK" sz="4000" b="1" dirty="0"/>
              <a:t> නෛතික පරිසරය</a:t>
            </a:r>
            <a:endParaRPr lang="en-US" sz="4000" b="1" dirty="0"/>
          </a:p>
          <a:p>
            <a:r>
              <a:rPr lang="si-LK" sz="2800" dirty="0"/>
              <a:t>           </a:t>
            </a:r>
            <a:endParaRPr lang="en-US" sz="2800" dirty="0" smtClean="0"/>
          </a:p>
          <a:p>
            <a:r>
              <a:rPr lang="si-LK" dirty="0" smtClean="0"/>
              <a:t> </a:t>
            </a:r>
            <a:r>
              <a:rPr lang="si-LK" dirty="0"/>
              <a:t>පාරිභෝගිකයා ආරක්ෂා  කිරීම සදහාත් දේශීය නිෂ්පාදිතයන් හා  ව්‍යාපාරික  ප්‍රජාව ආරක්ෂා කිරීම සදහාත් පරිසරය ආරක්ෂා කිරීම සදහාත්  සම්මත අණපනත් හා නීතිරීති  ඇතුලත් පරිසරයයි</a:t>
            </a:r>
            <a:r>
              <a:rPr lang="en-US" dirty="0"/>
              <a:t>.</a:t>
            </a:r>
            <a:r>
              <a:rPr lang="si-LK" dirty="0"/>
              <a:t>  </a:t>
            </a:r>
            <a:endParaRPr lang="en-US" dirty="0"/>
          </a:p>
          <a:p>
            <a:r>
              <a:rPr lang="si-LK" dirty="0"/>
              <a:t>    උදා :   </a:t>
            </a:r>
            <a:r>
              <a:rPr lang="en-US" dirty="0"/>
              <a:t>2007</a:t>
            </a:r>
            <a:r>
              <a:rPr lang="si-LK" dirty="0"/>
              <a:t> අංක </a:t>
            </a:r>
            <a:r>
              <a:rPr lang="en-US" dirty="0"/>
              <a:t>07</a:t>
            </a:r>
            <a:r>
              <a:rPr lang="si-LK" dirty="0"/>
              <a:t> දරණ සමාගම් පනත </a:t>
            </a:r>
            <a:endParaRPr lang="en-US" dirty="0"/>
          </a:p>
          <a:p>
            <a:r>
              <a:rPr lang="en-US" dirty="0"/>
              <a:t> </a:t>
            </a:r>
            <a:endParaRPr lang="en-US" sz="2000" dirty="0"/>
          </a:p>
          <a:p>
            <a:r>
              <a:rPr lang="si-LK" sz="2000" dirty="0"/>
              <a:t>   </a:t>
            </a:r>
            <a:r>
              <a:rPr lang="si-LK" sz="2000" b="1" dirty="0"/>
              <a:t>නීති රීති ක්‍රියාත්මක කිරීම සදහා   පනවා  ඇති </a:t>
            </a:r>
            <a:endParaRPr lang="en-US" sz="2000" b="1" dirty="0"/>
          </a:p>
          <a:p>
            <a:r>
              <a:rPr lang="en-US" sz="2000" b="1" dirty="0"/>
              <a:t> </a:t>
            </a:r>
          </a:p>
          <a:p>
            <a:r>
              <a:rPr lang="si-LK" b="1" dirty="0"/>
              <a:t>තනතුරු  : </a:t>
            </a:r>
            <a:endParaRPr lang="en-US" b="1" dirty="0"/>
          </a:p>
          <a:p>
            <a:r>
              <a:rPr lang="si-LK" dirty="0"/>
              <a:t>              සමාගම් රෙජිස්ටාර්වරයා </a:t>
            </a:r>
            <a:endParaRPr lang="en-US" dirty="0"/>
          </a:p>
          <a:p>
            <a:r>
              <a:rPr lang="si-LK" dirty="0"/>
              <a:t>              මහජන සෞඛ්‍ය  පරීක්ෂක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si-LK" b="1" dirty="0"/>
              <a:t>ආයතන :</a:t>
            </a:r>
            <a:r>
              <a:rPr lang="si-LK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si-LK" dirty="0" smtClean="0"/>
              <a:t>ප</a:t>
            </a:r>
            <a:r>
              <a:rPr lang="si-LK" dirty="0"/>
              <a:t>ාරිභෝගික කටයුතු පිළිබද අධිකාරිය </a:t>
            </a:r>
            <a:endParaRPr lang="en-US" dirty="0"/>
          </a:p>
          <a:p>
            <a:r>
              <a:rPr lang="si-LK" dirty="0"/>
              <a:t>              මධ්‍යම පරිසර අධිකාරිය</a:t>
            </a:r>
            <a:endParaRPr lang="en-US" dirty="0"/>
          </a:p>
          <a:p>
            <a:r>
              <a:rPr lang="en-US" dirty="0"/>
              <a:t> 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495799"/>
            <a:ext cx="4038600" cy="236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4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1654</Words>
  <Application>Microsoft Office PowerPoint</Application>
  <PresentationFormat>On-screen Show (4:3)</PresentationFormat>
  <Paragraphs>274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ව්‍යාපාර පරිසරය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singer</dc:creator>
  <cp:lastModifiedBy>singer</cp:lastModifiedBy>
  <cp:revision>57</cp:revision>
  <dcterms:created xsi:type="dcterms:W3CDTF">2020-07-24T19:26:36Z</dcterms:created>
  <dcterms:modified xsi:type="dcterms:W3CDTF">2020-07-25T07:04:08Z</dcterms:modified>
</cp:coreProperties>
</file>