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0" r:id="rId2"/>
  </p:sldMasterIdLst>
  <p:notesMasterIdLst>
    <p:notesMasterId r:id="rId21"/>
  </p:notesMasterIdLst>
  <p:sldIdLst>
    <p:sldId id="265" r:id="rId3"/>
    <p:sldId id="257" r:id="rId4"/>
    <p:sldId id="256" r:id="rId5"/>
    <p:sldId id="262" r:id="rId6"/>
    <p:sldId id="263" r:id="rId7"/>
    <p:sldId id="277" r:id="rId8"/>
    <p:sldId id="266" r:id="rId9"/>
    <p:sldId id="278" r:id="rId10"/>
    <p:sldId id="267" r:id="rId11"/>
    <p:sldId id="269" r:id="rId12"/>
    <p:sldId id="271" r:id="rId13"/>
    <p:sldId id="279" r:id="rId14"/>
    <p:sldId id="280" r:id="rId15"/>
    <p:sldId id="275" r:id="rId16"/>
    <p:sldId id="281" r:id="rId17"/>
    <p:sldId id="282" r:id="rId18"/>
    <p:sldId id="276" r:id="rId19"/>
    <p:sldId id="261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0" autoAdjust="0"/>
    <p:restoredTop sz="65248" autoAdjust="0"/>
  </p:normalViewPr>
  <p:slideViewPr>
    <p:cSldViewPr>
      <p:cViewPr varScale="1">
        <p:scale>
          <a:sx n="38" d="100"/>
          <a:sy n="38" d="100"/>
        </p:scale>
        <p:origin x="2292" y="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BA5DEC-6260-4F44-9E25-DF92962269C6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785D1-57A5-4F05-BF9F-02C33C71A4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147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785D1-57A5-4F05-BF9F-02C33C71A4E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981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785D1-57A5-4F05-BF9F-02C33C71A4E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2717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6575" y="503238"/>
            <a:ext cx="3140075" cy="2354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b="1" dirty="0"/>
              <a:t>Animated rectangles</a:t>
            </a:r>
            <a:r>
              <a:rPr lang="en-US" sz="1400" b="1" baseline="0" dirty="0"/>
              <a:t> curve up and grow in sequence</a:t>
            </a:r>
          </a:p>
          <a:p>
            <a:r>
              <a:rPr lang="en-US" sz="1400" b="0" dirty="0"/>
              <a:t>(Intermediate)</a:t>
            </a:r>
          </a:p>
          <a:p>
            <a:endParaRPr lang="en-US" sz="1400" b="0" dirty="0"/>
          </a:p>
          <a:p>
            <a:endParaRPr lang="en-US" sz="1200" b="0" dirty="0"/>
          </a:p>
          <a:p>
            <a:r>
              <a:rPr lang="en-US" sz="1200" b="0" dirty="0"/>
              <a:t>To reproduce a rectangle </a:t>
            </a:r>
            <a:r>
              <a:rPr lang="en-US" sz="1200" b="0" baseline="0" dirty="0"/>
              <a:t>on this slide,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/>
              <a:t>On the </a:t>
            </a:r>
            <a:r>
              <a:rPr lang="en-US" sz="1200" b="1" i="0" dirty="0"/>
              <a:t>Home</a:t>
            </a:r>
            <a:r>
              <a:rPr lang="en-US" sz="1200" i="0" dirty="0"/>
              <a:t> tab, in the</a:t>
            </a:r>
            <a:r>
              <a:rPr lang="en-US" sz="1200" i="0" baseline="0" dirty="0"/>
              <a:t> </a:t>
            </a:r>
            <a:r>
              <a:rPr lang="en-US" sz="1200" b="1" i="0" baseline="0" dirty="0"/>
              <a:t>Slides</a:t>
            </a:r>
            <a:r>
              <a:rPr lang="en-US" sz="1200" i="0" baseline="0" dirty="0"/>
              <a:t> group, click </a:t>
            </a:r>
            <a:r>
              <a:rPr lang="en-US" sz="1200" b="1" i="0" baseline="0" dirty="0"/>
              <a:t>Layout</a:t>
            </a:r>
            <a:r>
              <a:rPr lang="en-US" sz="1200" i="0" baseline="0" dirty="0"/>
              <a:t>, and then click </a:t>
            </a:r>
            <a:r>
              <a:rPr lang="en-US" sz="1200" b="1" i="0" baseline="0" dirty="0"/>
              <a:t>Blank</a:t>
            </a:r>
            <a:r>
              <a:rPr lang="en-US" sz="1200" i="0" baseline="0" dirty="0"/>
              <a:t>.</a:t>
            </a:r>
            <a:endParaRPr lang="en-US" sz="1200" i="0" dirty="0"/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/>
              <a:t>On</a:t>
            </a:r>
            <a:r>
              <a:rPr lang="en-US" sz="1200" i="0" baseline="0" dirty="0"/>
              <a:t> the </a:t>
            </a:r>
            <a:r>
              <a:rPr lang="en-US" sz="1200" b="1" i="0" baseline="0" dirty="0"/>
              <a:t>Home</a:t>
            </a:r>
            <a:r>
              <a:rPr lang="en-US" sz="1200" i="0" baseline="0" dirty="0"/>
              <a:t> tab, in the </a:t>
            </a:r>
            <a:r>
              <a:rPr lang="en-US" sz="1200" b="1" i="0" baseline="0" dirty="0"/>
              <a:t>Drawing</a:t>
            </a:r>
            <a:r>
              <a:rPr lang="en-US" sz="1200" i="0" baseline="0" dirty="0"/>
              <a:t> group, click </a:t>
            </a:r>
            <a:r>
              <a:rPr lang="en-US" sz="1200" b="1" i="0" baseline="0" dirty="0"/>
              <a:t>Shapes</a:t>
            </a:r>
            <a:r>
              <a:rPr lang="en-US" sz="1200" i="0" baseline="0" dirty="0"/>
              <a:t>, and then under </a:t>
            </a:r>
            <a:r>
              <a:rPr lang="en-US" sz="1200" b="1" i="0" baseline="0" dirty="0"/>
              <a:t>Rectangles</a:t>
            </a:r>
            <a:r>
              <a:rPr lang="en-US" sz="1200" i="0" baseline="0" dirty="0"/>
              <a:t> click </a:t>
            </a:r>
            <a:r>
              <a:rPr lang="en-US" sz="1200" b="1" baseline="0" dirty="0"/>
              <a:t>Rounded Diagonal Corner Rectangle </a:t>
            </a:r>
            <a:r>
              <a:rPr lang="en-US" sz="1200" b="0" i="0" baseline="0" dirty="0"/>
              <a:t>(ninth option from the left). On the slide, drag to draw a rounded rectangle.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Drag the </a:t>
            </a:r>
            <a:r>
              <a:rPr lang="en-US" sz="1200" b="0" baseline="0" dirty="0"/>
              <a:t>yellow diamond adjustment handle to the left to reduce the size of the corner radius.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/>
              <a:t>Select the rounded rectangle. Under </a:t>
            </a:r>
            <a:r>
              <a:rPr lang="en-US" sz="1200" b="1" baseline="0" dirty="0"/>
              <a:t>Drawing</a:t>
            </a:r>
            <a:r>
              <a:rPr lang="en-US" sz="1200" baseline="0" dirty="0"/>
              <a:t> </a:t>
            </a:r>
            <a:r>
              <a:rPr lang="en-US" sz="1200" b="1" baseline="0" dirty="0"/>
              <a:t>Tools</a:t>
            </a:r>
            <a:r>
              <a:rPr lang="en-US" sz="1200" baseline="0" dirty="0"/>
              <a:t>, on the </a:t>
            </a:r>
            <a:r>
              <a:rPr lang="en-US" sz="1200" b="1" baseline="0" dirty="0"/>
              <a:t>Format</a:t>
            </a:r>
            <a:r>
              <a:rPr lang="en-US" sz="1200" baseline="0" dirty="0"/>
              <a:t> tab, in the </a:t>
            </a:r>
            <a:r>
              <a:rPr lang="en-US" sz="1200" b="1" baseline="0" dirty="0"/>
              <a:t>Size</a:t>
            </a:r>
            <a:r>
              <a:rPr lang="en-US" sz="1200" baseline="0" dirty="0"/>
              <a:t> group,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/>
              <a:t>In the </a:t>
            </a:r>
            <a:r>
              <a:rPr lang="en-US" sz="1200" b="1" baseline="0" dirty="0"/>
              <a:t>Shape Height </a:t>
            </a:r>
            <a:r>
              <a:rPr lang="en-US" sz="1200" baseline="0" dirty="0"/>
              <a:t>box, enter </a:t>
            </a:r>
            <a:r>
              <a:rPr lang="en-US" sz="1200" b="1" baseline="0" dirty="0"/>
              <a:t>2.33”</a:t>
            </a:r>
            <a:r>
              <a:rPr lang="en-US" sz="1200" b="0" baseline="0" dirty="0"/>
              <a:t>.</a:t>
            </a:r>
            <a:endParaRPr lang="en-US" sz="1200" b="1" baseline="0" dirty="0"/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/>
              <a:t>In the </a:t>
            </a:r>
            <a:r>
              <a:rPr lang="en-US" sz="1200" b="1" baseline="0" dirty="0"/>
              <a:t>Shape Width </a:t>
            </a:r>
            <a:r>
              <a:rPr lang="en-US" sz="1200" baseline="0" dirty="0"/>
              <a:t>box, enter </a:t>
            </a:r>
            <a:r>
              <a:rPr lang="en-US" sz="1200" b="1" baseline="0" dirty="0"/>
              <a:t>2.32”</a:t>
            </a:r>
            <a:r>
              <a:rPr lang="en-US" sz="1200" b="0" baseline="0" dirty="0"/>
              <a:t>.</a:t>
            </a:r>
            <a:endParaRPr lang="en-US" sz="1200" b="0" i="0" baseline="0" dirty="0"/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in the </a:t>
            </a:r>
            <a:r>
              <a:rPr lang="en-US" sz="1200" b="1" i="0" baseline="0" dirty="0"/>
              <a:t>Drawing</a:t>
            </a:r>
            <a:r>
              <a:rPr lang="en-US" sz="1200" b="0" i="0" baseline="0" dirty="0"/>
              <a:t> group, click the arrow next to </a:t>
            </a:r>
            <a:r>
              <a:rPr lang="en-US" sz="1200" b="1" i="0" baseline="0" dirty="0"/>
              <a:t>Shape Fill</a:t>
            </a:r>
            <a:r>
              <a:rPr lang="en-US" sz="1200" b="0" i="0" baseline="0" dirty="0"/>
              <a:t>, and select </a:t>
            </a:r>
            <a:r>
              <a:rPr lang="en-US" sz="1200" b="1" i="0" baseline="0" dirty="0"/>
              <a:t>No Fill</a:t>
            </a:r>
            <a:r>
              <a:rPr lang="en-US" sz="1200" b="0" i="0" baseline="0" dirty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in the </a:t>
            </a:r>
            <a:r>
              <a:rPr lang="en-US" sz="1200" b="1" i="0" baseline="0" dirty="0"/>
              <a:t>Drawing</a:t>
            </a:r>
            <a:r>
              <a:rPr lang="en-US" sz="1200" b="0" i="0" baseline="0" dirty="0"/>
              <a:t> group, click </a:t>
            </a:r>
            <a:r>
              <a:rPr lang="en-US" sz="1200" b="1" i="0" baseline="0" dirty="0"/>
              <a:t>Shape Effects</a:t>
            </a:r>
            <a:r>
              <a:rPr lang="en-US" sz="1200" b="0" i="0" baseline="0" dirty="0"/>
              <a:t>, point to </a:t>
            </a:r>
            <a:r>
              <a:rPr lang="en-US" sz="1200" b="1" i="0" baseline="0" dirty="0"/>
              <a:t>Reflection</a:t>
            </a:r>
            <a:r>
              <a:rPr lang="en-US" sz="1200" b="0" i="0" baseline="0" dirty="0"/>
              <a:t>, under </a:t>
            </a:r>
            <a:r>
              <a:rPr lang="en-US" sz="1200" b="1" i="0" baseline="0" dirty="0"/>
              <a:t>Reflection Variations</a:t>
            </a:r>
            <a:r>
              <a:rPr lang="en-US" sz="1200" b="0" i="0" baseline="0" dirty="0"/>
              <a:t>, select </a:t>
            </a:r>
            <a:r>
              <a:rPr lang="en-US" sz="1200" b="1" i="0" baseline="0" dirty="0"/>
              <a:t>Tight Reflection, touching </a:t>
            </a:r>
            <a:r>
              <a:rPr lang="en-US" sz="1200" b="0" i="0" baseline="0" dirty="0"/>
              <a:t>(first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in the bottom right corner of the </a:t>
            </a:r>
            <a:r>
              <a:rPr lang="en-US" sz="1200" b="1" i="0" baseline="0" dirty="0"/>
              <a:t>Drawing</a:t>
            </a:r>
            <a:r>
              <a:rPr lang="en-US" sz="1200" b="0" i="0" baseline="0" dirty="0"/>
              <a:t> group, click the </a:t>
            </a:r>
            <a:r>
              <a:rPr lang="en-US" sz="1200" b="1" i="0" baseline="0" dirty="0"/>
              <a:t>Format Shape</a:t>
            </a:r>
            <a:r>
              <a:rPr lang="en-US" sz="1200" b="0" i="0" baseline="0" dirty="0"/>
              <a:t> dialog box launcher. </a:t>
            </a:r>
            <a:endParaRPr lang="en-US" sz="1200" b="1" i="0" baseline="0" dirty="0"/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In the </a:t>
            </a:r>
            <a:r>
              <a:rPr lang="en-US" sz="1200" b="1" i="0" baseline="0" dirty="0"/>
              <a:t>Format Shape </a:t>
            </a:r>
            <a:r>
              <a:rPr lang="en-US" sz="1200" b="0" i="0" baseline="0" dirty="0"/>
              <a:t>dialog box, in the left pane click </a:t>
            </a:r>
            <a:r>
              <a:rPr lang="en-US" sz="1200" b="1" i="0" baseline="0" dirty="0"/>
              <a:t>Line Color</a:t>
            </a:r>
            <a:r>
              <a:rPr lang="en-US" sz="1200" b="0" i="0" baseline="0" dirty="0"/>
              <a:t>, and then in the </a:t>
            </a:r>
            <a:r>
              <a:rPr lang="en-US" sz="1200" b="1" i="0" baseline="0" dirty="0"/>
              <a:t>Line Color </a:t>
            </a:r>
            <a:r>
              <a:rPr lang="en-US" sz="1200" b="0" i="0" baseline="0" dirty="0"/>
              <a:t>pane select </a:t>
            </a:r>
            <a:r>
              <a:rPr lang="en-US" sz="1200" b="1" i="0" baseline="0" dirty="0"/>
              <a:t>Solid Line</a:t>
            </a:r>
            <a:r>
              <a:rPr lang="en-US" sz="1200" b="0" i="0" baseline="0" dirty="0"/>
              <a:t>. In the </a:t>
            </a:r>
            <a:r>
              <a:rPr lang="en-US" sz="1200" b="1" i="0" baseline="0" dirty="0"/>
              <a:t>Color</a:t>
            </a:r>
            <a:r>
              <a:rPr lang="en-US" sz="1200" b="0" i="0" baseline="0" dirty="0"/>
              <a:t> list, select </a:t>
            </a:r>
            <a:r>
              <a:rPr lang="en-US" sz="1200" b="1" dirty="0"/>
              <a:t>More Colors</a:t>
            </a:r>
            <a:r>
              <a:rPr lang="en-US" sz="1200" dirty="0"/>
              <a:t>, and then in the </a:t>
            </a:r>
            <a:r>
              <a:rPr lang="en-US" sz="1200" b="1" dirty="0"/>
              <a:t>Colors</a:t>
            </a:r>
            <a:r>
              <a:rPr lang="en-US" sz="1200" dirty="0"/>
              <a:t> dialog box, on the </a:t>
            </a:r>
            <a:r>
              <a:rPr lang="en-US" sz="1200" b="1" dirty="0"/>
              <a:t>Custom</a:t>
            </a:r>
            <a:r>
              <a:rPr lang="en-US" sz="1200" dirty="0"/>
              <a:t> tab, enter values for </a:t>
            </a:r>
            <a:r>
              <a:rPr lang="en-US" sz="1200" b="0" dirty="0"/>
              <a:t>Red</a:t>
            </a:r>
            <a:r>
              <a:rPr lang="en-US" sz="1200" dirty="0"/>
              <a:t>: </a:t>
            </a:r>
            <a:r>
              <a:rPr lang="en-US" sz="1200" b="1" dirty="0"/>
              <a:t>137</a:t>
            </a:r>
            <a:r>
              <a:rPr lang="en-US" sz="1200" dirty="0"/>
              <a:t>, </a:t>
            </a:r>
            <a:r>
              <a:rPr lang="en-US" sz="1200" b="0" dirty="0"/>
              <a:t>Green</a:t>
            </a:r>
            <a:r>
              <a:rPr lang="en-US" sz="1200" dirty="0"/>
              <a:t>: </a:t>
            </a:r>
            <a:r>
              <a:rPr lang="en-US" sz="1200" b="1" dirty="0"/>
              <a:t>227</a:t>
            </a:r>
            <a:r>
              <a:rPr lang="en-US" sz="1200" dirty="0"/>
              <a:t>, </a:t>
            </a:r>
            <a:r>
              <a:rPr lang="en-US" sz="1200" b="0" dirty="0"/>
              <a:t>Blue</a:t>
            </a:r>
            <a:r>
              <a:rPr lang="en-US" sz="1200" dirty="0"/>
              <a:t>: </a:t>
            </a:r>
            <a:r>
              <a:rPr lang="en-US" sz="1200" b="1" dirty="0"/>
              <a:t>231</a:t>
            </a:r>
            <a:r>
              <a:rPr lang="en-US" sz="1200" b="0" dirty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Also in the </a:t>
            </a:r>
            <a:r>
              <a:rPr lang="en-US" sz="1200" b="1" i="0" baseline="0" dirty="0"/>
              <a:t>Format Shape </a:t>
            </a:r>
            <a:r>
              <a:rPr lang="en-US" sz="1200" b="0" i="0" baseline="0" dirty="0"/>
              <a:t>dialog box, in the left pane, click </a:t>
            </a:r>
            <a:r>
              <a:rPr lang="en-US" sz="1200" b="1" i="0" baseline="0" dirty="0"/>
              <a:t>Line Style</a:t>
            </a:r>
            <a:r>
              <a:rPr lang="en-US" sz="1200" b="0" i="0" baseline="0" dirty="0"/>
              <a:t>. In the </a:t>
            </a:r>
            <a:r>
              <a:rPr lang="en-US" sz="1200" b="1" i="0" baseline="0" dirty="0"/>
              <a:t>Line Style</a:t>
            </a:r>
            <a:r>
              <a:rPr lang="en-US" sz="1200" b="0" i="0" baseline="0" dirty="0"/>
              <a:t> pane, in the </a:t>
            </a:r>
            <a:r>
              <a:rPr lang="en-US" sz="1200" b="1" i="0" baseline="0" dirty="0"/>
              <a:t>Width</a:t>
            </a:r>
            <a:r>
              <a:rPr lang="en-US" sz="1200" b="0" i="0" baseline="0" dirty="0"/>
              <a:t> text box, enter </a:t>
            </a:r>
            <a:r>
              <a:rPr lang="en-US" sz="1200" b="1" i="0" baseline="0" dirty="0"/>
              <a:t>10 pt</a:t>
            </a:r>
            <a:r>
              <a:rPr lang="en-US" sz="1200" b="0" i="0" baseline="0" dirty="0"/>
              <a:t>, and in the </a:t>
            </a:r>
            <a:r>
              <a:rPr lang="en-US" sz="1200" b="1" i="0" baseline="0" dirty="0"/>
              <a:t>Cap type</a:t>
            </a:r>
            <a:r>
              <a:rPr lang="en-US" sz="1200" b="0" i="0" baseline="0" dirty="0"/>
              <a:t> list, select </a:t>
            </a:r>
            <a:r>
              <a:rPr lang="en-US" sz="1200" b="1" i="0" baseline="0" dirty="0"/>
              <a:t>Round</a:t>
            </a:r>
            <a:r>
              <a:rPr lang="en-US" sz="1200" b="0" i="0" baseline="0" dirty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Also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in the left pane, click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3-D Format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3-D Format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pane, do the following:</a:t>
            </a:r>
          </a:p>
          <a:p>
            <a:pPr marL="6858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Under </a:t>
            </a:r>
            <a:r>
              <a:rPr lang="en-US" sz="1200" b="1" baseline="0" dirty="0"/>
              <a:t>Bevel</a:t>
            </a:r>
            <a:r>
              <a:rPr lang="en-US" sz="1200" b="0" baseline="0" dirty="0"/>
              <a:t>, do the following: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the </a:t>
            </a:r>
            <a:r>
              <a:rPr lang="en-US" sz="1200" b="1" baseline="0" dirty="0"/>
              <a:t>Top</a:t>
            </a:r>
            <a:r>
              <a:rPr lang="en-US" sz="1200" b="0" baseline="0" dirty="0"/>
              <a:t> list, under </a:t>
            </a:r>
            <a:r>
              <a:rPr lang="en-US" sz="1200" b="1" baseline="0" dirty="0"/>
              <a:t>Bevel</a:t>
            </a:r>
            <a:r>
              <a:rPr lang="en-US" sz="1200" b="0" baseline="0" dirty="0"/>
              <a:t>, select </a:t>
            </a:r>
            <a:r>
              <a:rPr lang="en-US" sz="1200" b="1" baseline="0" dirty="0"/>
              <a:t>Circle </a:t>
            </a:r>
            <a:r>
              <a:rPr lang="en-US" sz="1200" b="0" baseline="0" dirty="0"/>
              <a:t>(first row, first option from the left). 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</a:t>
            </a:r>
            <a:r>
              <a:rPr lang="en-US" sz="1200" b="1" baseline="0" dirty="0"/>
              <a:t>Top</a:t>
            </a:r>
            <a:r>
              <a:rPr lang="en-US" sz="1200" b="0" baseline="0" dirty="0"/>
              <a:t>, under </a:t>
            </a:r>
            <a:r>
              <a:rPr lang="en-US" sz="1200" b="1" baseline="0" dirty="0"/>
              <a:t>Width</a:t>
            </a:r>
            <a:r>
              <a:rPr lang="en-US" sz="1200" b="0" baseline="0" dirty="0"/>
              <a:t>, enter </a:t>
            </a:r>
            <a:r>
              <a:rPr lang="en-US" sz="1200" b="1" baseline="0" dirty="0"/>
              <a:t>10 pt</a:t>
            </a:r>
            <a:r>
              <a:rPr lang="en-US" sz="1200" b="0" baseline="0" dirty="0"/>
              <a:t>. 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</a:t>
            </a:r>
            <a:r>
              <a:rPr lang="en-US" sz="1200" b="1" baseline="0" dirty="0"/>
              <a:t>Top</a:t>
            </a:r>
            <a:r>
              <a:rPr lang="en-US" sz="1200" b="0" baseline="0" dirty="0"/>
              <a:t>, under </a:t>
            </a:r>
            <a:r>
              <a:rPr lang="en-US" sz="1200" b="1" baseline="0" dirty="0"/>
              <a:t>Height</a:t>
            </a:r>
            <a:r>
              <a:rPr lang="en-US" sz="1200" b="0" baseline="0" dirty="0"/>
              <a:t>, enter </a:t>
            </a:r>
            <a:r>
              <a:rPr lang="en-US" sz="1200" b="1" baseline="0" dirty="0"/>
              <a:t>10 pt</a:t>
            </a:r>
            <a:r>
              <a:rPr lang="en-US" sz="1200" b="0" baseline="0" dirty="0"/>
              <a:t>.</a:t>
            </a:r>
          </a:p>
          <a:p>
            <a:pPr marL="6858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Under </a:t>
            </a:r>
            <a:r>
              <a:rPr lang="en-US" sz="1200" b="1" baseline="0" dirty="0"/>
              <a:t>Contour</a:t>
            </a:r>
            <a:r>
              <a:rPr lang="en-US" sz="1200" b="0" baseline="0" dirty="0"/>
              <a:t>, click the button next to </a:t>
            </a:r>
            <a:r>
              <a:rPr lang="en-US" sz="1200" b="1" baseline="0" dirty="0"/>
              <a:t>Color</a:t>
            </a:r>
            <a:r>
              <a:rPr lang="en-US" sz="1200" b="0" baseline="0" dirty="0"/>
              <a:t>, and then under </a:t>
            </a:r>
            <a:r>
              <a:rPr lang="en-US" sz="1200" b="1" baseline="0" dirty="0"/>
              <a:t>Theme Colors </a:t>
            </a:r>
            <a:r>
              <a:rPr lang="en-US" sz="1200" b="0" baseline="0" dirty="0"/>
              <a:t>select </a:t>
            </a:r>
            <a:r>
              <a:rPr lang="en-US" sz="1200" b="1" baseline="0" dirty="0"/>
              <a:t>Olive Green, Accent 3, Lighter 60%</a:t>
            </a:r>
            <a:r>
              <a:rPr lang="en-US" sz="1200" b="0" baseline="0" dirty="0"/>
              <a:t> (third row, seventh option from the left).</a:t>
            </a:r>
            <a:endParaRPr lang="en-US" sz="1200" dirty="0"/>
          </a:p>
          <a:p>
            <a:pPr marL="6858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Under </a:t>
            </a:r>
            <a:r>
              <a:rPr lang="en-US" sz="1200" b="1" baseline="0" dirty="0"/>
              <a:t>Surface</a:t>
            </a:r>
            <a:r>
              <a:rPr lang="en-US" sz="1200" b="0" baseline="0" dirty="0"/>
              <a:t>, do the following: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the </a:t>
            </a:r>
            <a:r>
              <a:rPr lang="en-US" sz="1200" b="1" baseline="0" dirty="0"/>
              <a:t>Material</a:t>
            </a:r>
            <a:r>
              <a:rPr lang="en-US" sz="1200" b="0" baseline="0" dirty="0"/>
              <a:t> list, under </a:t>
            </a:r>
            <a:r>
              <a:rPr lang="en-US" sz="1200" b="1" baseline="0" dirty="0"/>
              <a:t>Standard</a:t>
            </a:r>
            <a:r>
              <a:rPr lang="en-US" sz="1200" b="0" baseline="0" dirty="0"/>
              <a:t>, select </a:t>
            </a:r>
            <a:r>
              <a:rPr lang="en-US" sz="1200" b="1" baseline="0" dirty="0"/>
              <a:t>Matte </a:t>
            </a:r>
            <a:r>
              <a:rPr lang="en-US" sz="1200" b="0" baseline="0" dirty="0"/>
              <a:t>(first row, first option from the left).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the </a:t>
            </a:r>
            <a:r>
              <a:rPr lang="en-US" sz="1200" b="1" baseline="0" dirty="0"/>
              <a:t>Lighting</a:t>
            </a:r>
            <a:r>
              <a:rPr lang="en-US" sz="1200" b="0" baseline="0" dirty="0"/>
              <a:t> list, under </a:t>
            </a:r>
            <a:r>
              <a:rPr lang="en-US" sz="1200" b="1" baseline="0" dirty="0"/>
              <a:t>Neutral</a:t>
            </a:r>
            <a:r>
              <a:rPr lang="en-US" sz="1200" b="0" baseline="0" dirty="0"/>
              <a:t>, select </a:t>
            </a:r>
            <a:r>
              <a:rPr lang="en-US" sz="1200" b="1" baseline="0" dirty="0"/>
              <a:t>Soft </a:t>
            </a:r>
            <a:r>
              <a:rPr lang="en-US" sz="1200" b="0" baseline="0" dirty="0"/>
              <a:t>(first row, third option from the left)</a:t>
            </a:r>
            <a:r>
              <a:rPr lang="en-US" sz="1200" b="1" baseline="0" dirty="0"/>
              <a:t>.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the </a:t>
            </a:r>
            <a:r>
              <a:rPr lang="en-US" sz="1200" b="1" baseline="0" dirty="0"/>
              <a:t>Angle </a:t>
            </a:r>
            <a:r>
              <a:rPr lang="en-US" sz="1200" b="0" baseline="0" dirty="0"/>
              <a:t>box, enter </a:t>
            </a:r>
            <a:r>
              <a:rPr lang="en-US" sz="1200" b="1" baseline="0" dirty="0"/>
              <a:t>315</a:t>
            </a:r>
            <a:r>
              <a:rPr lang="en-US" sz="1200" b="1" baseline="0" dirty="0">
                <a:latin typeface="Verdana"/>
                <a:ea typeface="Verdana"/>
                <a:cs typeface="Verdana"/>
              </a:rPr>
              <a:t>°</a:t>
            </a:r>
            <a:r>
              <a:rPr lang="en-US" sz="1200" b="0" baseline="0" dirty="0">
                <a:latin typeface="Verdana"/>
                <a:ea typeface="Verdana"/>
                <a:cs typeface="Verdana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1"/>
              <a:tabLst/>
              <a:defRPr/>
            </a:pPr>
            <a:r>
              <a:rPr lang="en-US" sz="1200" b="0" i="0" baseline="0" dirty="0"/>
              <a:t>Right-click the rounded rectangle and select </a:t>
            </a:r>
            <a:r>
              <a:rPr lang="en-US" sz="1200" b="1" i="0" baseline="0" dirty="0"/>
              <a:t>Edit Text</a:t>
            </a:r>
            <a:r>
              <a:rPr lang="en-US" sz="1200" b="0" i="0" baseline="0" dirty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1"/>
              <a:tabLst/>
              <a:defRPr/>
            </a:pPr>
            <a:r>
              <a:rPr lang="en-US" sz="1200" b="0" i="0" baseline="0" dirty="0"/>
              <a:t>Enter text in the text box, select the text, and then 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</a:t>
            </a:r>
            <a:r>
              <a:rPr lang="en-US" sz="1200" i="0" baseline="0" dirty="0"/>
              <a:t>in the </a:t>
            </a:r>
            <a:r>
              <a:rPr lang="en-US" sz="1200" b="1" i="0" baseline="0" dirty="0"/>
              <a:t>Font</a:t>
            </a:r>
            <a:r>
              <a:rPr lang="en-US" sz="1200" i="0" baseline="0" dirty="0"/>
              <a:t> group, select </a:t>
            </a:r>
            <a:r>
              <a:rPr lang="en-US" sz="1200" b="1" i="0" baseline="0" dirty="0"/>
              <a:t>Gills Sans MT Condensed </a:t>
            </a:r>
            <a:r>
              <a:rPr lang="en-US" sz="1200" i="0" baseline="0" dirty="0"/>
              <a:t>from the </a:t>
            </a:r>
            <a:r>
              <a:rPr lang="en-US" sz="1200" b="1" i="0" baseline="0" dirty="0"/>
              <a:t>Font</a:t>
            </a:r>
            <a:r>
              <a:rPr lang="en-US" sz="1200" i="0" baseline="0" dirty="0"/>
              <a:t> list, and select </a:t>
            </a:r>
            <a:r>
              <a:rPr lang="en-US" sz="1200" b="1" i="0" baseline="0" dirty="0"/>
              <a:t>28</a:t>
            </a:r>
            <a:r>
              <a:rPr lang="en-US" sz="1200" i="0" baseline="0" dirty="0"/>
              <a:t> from the </a:t>
            </a:r>
            <a:r>
              <a:rPr lang="en-US" sz="1200" b="1" i="0" baseline="0" dirty="0"/>
              <a:t>Font Size </a:t>
            </a:r>
            <a:r>
              <a:rPr lang="en-US" sz="1200" i="0" baseline="0" dirty="0"/>
              <a:t>list.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1"/>
              <a:tabLst/>
              <a:defRPr/>
            </a:pPr>
            <a:r>
              <a:rPr lang="en-US" sz="1200" b="0" i="0" baseline="0" dirty="0"/>
              <a:t>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in the </a:t>
            </a:r>
            <a:r>
              <a:rPr lang="en-US" sz="1200" b="1" i="0" baseline="0" dirty="0"/>
              <a:t>Paragraph</a:t>
            </a:r>
            <a:r>
              <a:rPr lang="en-US" sz="1200" b="0" i="0" baseline="0" dirty="0"/>
              <a:t> group, click </a:t>
            </a:r>
            <a:r>
              <a:rPr lang="en-US" sz="1200" b="1" i="0" baseline="0" dirty="0"/>
              <a:t>Center</a:t>
            </a:r>
            <a:r>
              <a:rPr lang="en-US" sz="1200" b="0" i="0" baseline="0" dirty="0"/>
              <a:t> to center the text.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1200" b="0" i="0" baseline="0" dirty="0"/>
          </a:p>
          <a:p>
            <a:endParaRPr lang="en-US" sz="1200" b="0" i="0" baseline="0" dirty="0"/>
          </a:p>
          <a:p>
            <a:r>
              <a:rPr lang="en-US" sz="1200" b="0" i="0" baseline="0" dirty="0"/>
              <a:t>To reproduce the animation effect on this slide, do the following:</a:t>
            </a:r>
            <a:endParaRPr lang="en-US" sz="1200" b="0" dirty="0"/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Animations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Animation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group, click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arrow to expand the effects gallery, and then click More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Entrance Effects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the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Change Entrance Effect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dialog box, under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Exciting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Curve Up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Timing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group,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Start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Previous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Duration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00.50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Advanced Animation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under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Emphasis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Grow/Shrink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Advanced Animations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Animation Pane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Animation Pane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click the arrow at the side of the second (grow/shrink) effect and then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Effect Options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Grow/Shrink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dialog box, on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Start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Previous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Duration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0.5 seconds (Very Fast)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914400" lvl="2" indent="0">
              <a:buFont typeface="Arial" pitchFamily="34" charset="0"/>
              <a:buNone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Effects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tab, do the following:</a:t>
            </a:r>
            <a:endParaRPr lang="en-US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arrow next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Size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Custom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enter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then press ENTER.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arrow next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Size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Vertical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Select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Auto-reverse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check box.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OK.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aseline="0" dirty="0"/>
          </a:p>
          <a:p>
            <a:endParaRPr lang="en-US" sz="1200" b="0" baseline="0" dirty="0"/>
          </a:p>
          <a:p>
            <a:endParaRPr lang="en-US" sz="1200" b="0" baseline="0" dirty="0"/>
          </a:p>
          <a:p>
            <a:r>
              <a:rPr lang="en-US" sz="1200" b="0" baseline="0" dirty="0"/>
              <a:t>To reproduce a second and third rectangle and the animation,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On the slide, select the rounded rectangle.</a:t>
            </a:r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in the </a:t>
            </a:r>
            <a:r>
              <a:rPr lang="en-US" sz="1200" b="1" i="0" baseline="0" dirty="0"/>
              <a:t>Clipboard</a:t>
            </a:r>
            <a:r>
              <a:rPr lang="en-US" sz="1200" b="0" i="0" baseline="0" dirty="0"/>
              <a:t> group, click the arrow at </a:t>
            </a:r>
            <a:r>
              <a:rPr lang="en-US" sz="1200" b="1" i="0" baseline="0" dirty="0"/>
              <a:t>Copy</a:t>
            </a:r>
            <a:r>
              <a:rPr lang="en-US" sz="1200" b="0" i="0" baseline="0" dirty="0"/>
              <a:t>, and select</a:t>
            </a:r>
            <a:r>
              <a:rPr lang="en-US" sz="1200" b="1" i="0" baseline="0" dirty="0"/>
              <a:t> Duplicate</a:t>
            </a:r>
            <a:r>
              <a:rPr lang="en-US" sz="1200" b="0" i="0" baseline="0" dirty="0"/>
              <a:t>. </a:t>
            </a:r>
            <a:r>
              <a:rPr lang="en-US" sz="1200" b="0" baseline="0" dirty="0">
                <a:latin typeface="+mn-lt"/>
              </a:rPr>
              <a:t>Position the second rounded rectangle next to the first rounded rectangle. </a:t>
            </a:r>
            <a:r>
              <a:rPr lang="en-US" sz="1200" b="0" i="0" baseline="0" dirty="0"/>
              <a:t>Repeat until there are three rectangles.</a:t>
            </a:r>
            <a:endParaRPr lang="en-US" sz="1200" baseline="0" dirty="0"/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/>
              <a:t>In the </a:t>
            </a:r>
            <a:r>
              <a:rPr lang="en-US" sz="1200" b="1" baseline="0" dirty="0"/>
              <a:t>Animation Pane</a:t>
            </a:r>
            <a:r>
              <a:rPr lang="en-US" sz="1200" b="0" baseline="0" dirty="0"/>
              <a:t>, in the animation list, press and hold CTRL and select the </a:t>
            </a:r>
            <a:r>
              <a:rPr lang="en-US" sz="1200" b="1" baseline="0" dirty="0"/>
              <a:t>Curve Up</a:t>
            </a:r>
            <a:r>
              <a:rPr lang="en-US" sz="1200" b="0" baseline="0" dirty="0"/>
              <a:t> entrance effect and </a:t>
            </a:r>
            <a:r>
              <a:rPr lang="en-US" sz="1200" b="1" baseline="0" dirty="0"/>
              <a:t>Grow/Shrink </a:t>
            </a:r>
            <a:r>
              <a:rPr lang="en-US" sz="1200" b="0" baseline="0" dirty="0"/>
              <a:t>emphasis effect for the second rectangle (third and fourth effects in the list). On the Animations tab, in the </a:t>
            </a:r>
            <a:r>
              <a:rPr lang="en-US" sz="1200" b="1" baseline="0" dirty="0"/>
              <a:t>Timing </a:t>
            </a:r>
            <a:r>
              <a:rPr lang="en-US" sz="1200" b="0" baseline="0" dirty="0"/>
              <a:t>group, in the </a:t>
            </a:r>
            <a:r>
              <a:rPr lang="en-US" sz="1200" b="1" baseline="0" dirty="0"/>
              <a:t>Delay </a:t>
            </a:r>
            <a:r>
              <a:rPr lang="en-US" sz="1200" b="0" baseline="0" dirty="0"/>
              <a:t>text box, enter </a:t>
            </a:r>
            <a:r>
              <a:rPr lang="en-US" sz="1200" b="1" baseline="0" dirty="0"/>
              <a:t>0.5</a:t>
            </a:r>
            <a:r>
              <a:rPr lang="en-US" sz="1200" b="0" baseline="0" dirty="0"/>
              <a:t>.</a:t>
            </a:r>
            <a:endParaRPr lang="en-US" sz="1200" baseline="0" dirty="0"/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/>
              <a:t>In the </a:t>
            </a:r>
            <a:r>
              <a:rPr lang="en-US" sz="1200" b="1" baseline="0" dirty="0"/>
              <a:t>Animation Pane</a:t>
            </a:r>
            <a:r>
              <a:rPr lang="en-US" sz="1200" b="0" baseline="0" dirty="0"/>
              <a:t>, in the animation list, press and hold CTRL and select the </a:t>
            </a:r>
            <a:r>
              <a:rPr lang="en-US" sz="1200" b="1" baseline="0" dirty="0"/>
              <a:t>Curve Up</a:t>
            </a:r>
            <a:r>
              <a:rPr lang="en-US" sz="1200" b="0" baseline="0" dirty="0"/>
              <a:t> entrance effect and </a:t>
            </a:r>
            <a:r>
              <a:rPr lang="en-US" sz="1200" b="1" baseline="0" dirty="0"/>
              <a:t>Grow/Shrink </a:t>
            </a:r>
            <a:r>
              <a:rPr lang="en-US" sz="1200" b="0" baseline="0" dirty="0"/>
              <a:t>emphasis effect for the third rectangle (fifth and sixth in the list). Click the arrow next to the effect, select </a:t>
            </a:r>
            <a:r>
              <a:rPr lang="en-US" sz="1200" b="1" baseline="0" dirty="0"/>
              <a:t>Effect Options</a:t>
            </a:r>
            <a:r>
              <a:rPr lang="en-US" sz="1200" b="0" baseline="0" dirty="0"/>
              <a:t>, and then in the dialog box, on the </a:t>
            </a:r>
            <a:r>
              <a:rPr lang="en-US" sz="1200" b="1" baseline="0" dirty="0"/>
              <a:t>Timing </a:t>
            </a:r>
            <a:r>
              <a:rPr lang="en-US" sz="1200" b="0" baseline="0" dirty="0"/>
              <a:t>tab, in the </a:t>
            </a:r>
            <a:r>
              <a:rPr lang="en-US" sz="1200" b="1" baseline="0" dirty="0"/>
              <a:t>Delay </a:t>
            </a:r>
            <a:r>
              <a:rPr lang="en-US" sz="1200" b="0" baseline="0" dirty="0"/>
              <a:t>text box, enter </a:t>
            </a:r>
            <a:r>
              <a:rPr lang="en-US" sz="1200" b="1" baseline="0" dirty="0"/>
              <a:t>1.0</a:t>
            </a:r>
            <a:r>
              <a:rPr lang="en-US" sz="1200" b="0" baseline="0" dirty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Click the text in each rectangle to change, add or remove it.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/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reproduce the background on this slide, do the following: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Home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click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Rectangles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Rectangle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option from the left). On the slide, drag to draw a rectangle.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the rectangle. Under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 Tools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do the following: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Height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text box enter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1.62”.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Width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text box enter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10”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 Tools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bottom right corner of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Styles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click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dialog box launcher.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in the left pane, click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pane, do the following: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Solid 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select </a:t>
            </a:r>
            <a:r>
              <a:rPr lang="en-US" sz="1200" b="1" baseline="0" dirty="0"/>
              <a:t>More Colors</a:t>
            </a:r>
            <a:r>
              <a:rPr lang="en-US" sz="1200" b="0" baseline="0" dirty="0"/>
              <a:t>, and </a:t>
            </a:r>
            <a:r>
              <a:rPr lang="en-US" sz="1200" dirty="0"/>
              <a:t>then in the </a:t>
            </a:r>
            <a:r>
              <a:rPr lang="en-US" sz="1200" b="1" dirty="0"/>
              <a:t>Colors</a:t>
            </a:r>
            <a:r>
              <a:rPr lang="en-US" sz="1200" dirty="0"/>
              <a:t> dialog box, on the </a:t>
            </a:r>
            <a:r>
              <a:rPr lang="en-US" sz="1200" b="1" dirty="0"/>
              <a:t>Custom</a:t>
            </a:r>
            <a:r>
              <a:rPr lang="en-US" sz="1200" dirty="0"/>
              <a:t> tab, enter values for </a:t>
            </a:r>
            <a:r>
              <a:rPr lang="en-US" sz="1200" b="0" dirty="0"/>
              <a:t>Red</a:t>
            </a:r>
            <a:r>
              <a:rPr lang="en-US" sz="1200" dirty="0"/>
              <a:t>: </a:t>
            </a:r>
            <a:r>
              <a:rPr lang="en-US" sz="1200" b="1" dirty="0"/>
              <a:t>137</a:t>
            </a:r>
            <a:r>
              <a:rPr lang="en-US" sz="1200" dirty="0"/>
              <a:t>, </a:t>
            </a:r>
            <a:r>
              <a:rPr lang="en-US" sz="1200" b="0" dirty="0"/>
              <a:t>Green</a:t>
            </a:r>
            <a:r>
              <a:rPr lang="en-US" sz="1200" dirty="0"/>
              <a:t>: </a:t>
            </a:r>
            <a:r>
              <a:rPr lang="en-US" sz="1200" b="1" dirty="0"/>
              <a:t>227</a:t>
            </a:r>
            <a:r>
              <a:rPr lang="en-US" sz="1200" dirty="0"/>
              <a:t>, </a:t>
            </a:r>
            <a:r>
              <a:rPr lang="en-US" sz="1200" b="0" dirty="0"/>
              <a:t>Blue</a:t>
            </a:r>
            <a:r>
              <a:rPr lang="en-US" sz="1200" dirty="0"/>
              <a:t>: </a:t>
            </a:r>
            <a:r>
              <a:rPr lang="en-US" sz="1200" b="1" dirty="0"/>
              <a:t>231</a:t>
            </a:r>
            <a:r>
              <a:rPr lang="en-US" sz="1200" dirty="0"/>
              <a:t>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use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slider or 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 to enter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70%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in the left pane, click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 Color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 Color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pane, 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 line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the rectangle on the middle of the slide.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Home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click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Rectangles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Round Diagonal Corner Rectangle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(ninth option from the left). On the slide, drag to draw a rectangle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the round diagonal corner rectangle. Under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 Tools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Height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text box enter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0.44”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Width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text box enter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0.44”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 Tools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Styles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click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dialog box launcher.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in the left pane, click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pane, do the following: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Solid 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under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select </a:t>
            </a:r>
            <a:r>
              <a:rPr lang="en-US" sz="1200" b="1" baseline="0" dirty="0"/>
              <a:t>White, Background 1, Darker 15% </a:t>
            </a:r>
            <a:r>
              <a:rPr lang="en-US" sz="1200" b="0" baseline="0" dirty="0"/>
              <a:t>(third row, first option from the left)</a:t>
            </a:r>
            <a:r>
              <a:rPr lang="en-US" sz="1200" dirty="0"/>
              <a:t>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box enter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60%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in the left pane, click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 Color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 Color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pane, 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 line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the round diagonal corner rectangle. On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Home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Clipboard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click the arrow at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Duplicate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Repeat this process until you have a total of seven round diagonal corner rectangles.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/>
              <a:t>On the slide, press and hold CTRL and s</a:t>
            </a:r>
            <a:r>
              <a:rPr lang="en-US" sz="1200" dirty="0"/>
              <a:t>elect the</a:t>
            </a:r>
            <a:r>
              <a:rPr lang="en-US" sz="1200" baseline="0" dirty="0"/>
              <a:t> seven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round diagonal corner rectangles. O</a:t>
            </a:r>
            <a:r>
              <a:rPr lang="en-US" sz="1200" dirty="0"/>
              <a:t>n the </a:t>
            </a:r>
            <a:r>
              <a:rPr lang="en-US" sz="1200" b="1" dirty="0"/>
              <a:t>Home</a:t>
            </a:r>
            <a:r>
              <a:rPr lang="en-US" sz="1200" dirty="0"/>
              <a:t> tab, in the </a:t>
            </a:r>
            <a:r>
              <a:rPr lang="en-US" sz="1200" b="1" dirty="0"/>
              <a:t>Drawing</a:t>
            </a:r>
            <a:r>
              <a:rPr lang="en-US" sz="1200" dirty="0"/>
              <a:t> group, click </a:t>
            </a:r>
            <a:r>
              <a:rPr lang="en-US" sz="1200" b="1" dirty="0"/>
              <a:t>Arrange</a:t>
            </a:r>
            <a:r>
              <a:rPr lang="en-US" sz="1200" dirty="0"/>
              <a:t>, and then under </a:t>
            </a:r>
            <a:r>
              <a:rPr lang="en-US" sz="1200" b="1" dirty="0"/>
              <a:t>Position Objects</a:t>
            </a:r>
            <a:r>
              <a:rPr lang="en-US" sz="1200" dirty="0"/>
              <a:t>, point to </a:t>
            </a:r>
            <a:r>
              <a:rPr lang="en-US" sz="1200" b="1" dirty="0"/>
              <a:t>Align</a:t>
            </a:r>
            <a:r>
              <a:rPr lang="en-US" sz="1200" dirty="0"/>
              <a:t>, and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dirty="0"/>
              <a:t>Click </a:t>
            </a:r>
            <a:r>
              <a:rPr lang="en-US" sz="1200" b="1" dirty="0"/>
              <a:t>Align Selected Objects</a:t>
            </a:r>
            <a:r>
              <a:rPr lang="en-US" sz="1200" dirty="0"/>
              <a:t>.</a:t>
            </a:r>
            <a:endParaRPr lang="en-US" sz="1200" baseline="0" dirty="0"/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dirty="0"/>
              <a:t>Click </a:t>
            </a:r>
            <a:r>
              <a:rPr lang="en-US" sz="1200" b="1" dirty="0"/>
              <a:t>Align Top</a:t>
            </a:r>
            <a:r>
              <a:rPr lang="en-US" sz="1200" dirty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dirty="0"/>
              <a:t>Click </a:t>
            </a:r>
            <a:r>
              <a:rPr lang="en-US" sz="1200" b="1" dirty="0"/>
              <a:t>Distribute Horizontally</a:t>
            </a:r>
            <a:r>
              <a:rPr lang="en-US" sz="1200" dirty="0"/>
              <a:t>.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Right-click the slide background area, and then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Format Background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Format Background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dialog box,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the left pane,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Gradient fill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pane, and then do the following:</a:t>
            </a:r>
            <a:endParaRPr lang="en-US" dirty="0">
              <a:effectLst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Linear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Linear Diagonal – Bottom Right to Top Left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(second row, third option from the left).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Remove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until two stops appear on the slider, and customize the gradient stops as follows:</a:t>
            </a:r>
            <a:endParaRPr lang="en-US" dirty="0">
              <a:effectLst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Stop 1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slider, and then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50%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White, Background 1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(first row, first option from the left).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Stop 2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slider, and then do the following: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100%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Colors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Colors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dialog box, on the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Custom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tab, enter values for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Red: 204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Green: 244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Blue: 248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baseline="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6575" y="503238"/>
            <a:ext cx="3140075" cy="2354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b="1" dirty="0"/>
              <a:t>Animated rectangles</a:t>
            </a:r>
            <a:r>
              <a:rPr lang="en-US" sz="1400" b="1" baseline="0" dirty="0"/>
              <a:t> curve up and grow in sequence</a:t>
            </a:r>
          </a:p>
          <a:p>
            <a:r>
              <a:rPr lang="en-US" sz="1400" b="0" dirty="0"/>
              <a:t>(Intermediate)</a:t>
            </a:r>
          </a:p>
          <a:p>
            <a:endParaRPr lang="en-US" sz="1400" b="0" dirty="0"/>
          </a:p>
          <a:p>
            <a:endParaRPr lang="en-US" sz="1200" b="0" dirty="0"/>
          </a:p>
          <a:p>
            <a:r>
              <a:rPr lang="en-US" sz="1200" b="0" dirty="0"/>
              <a:t>To reproduce a rectangle </a:t>
            </a:r>
            <a:r>
              <a:rPr lang="en-US" sz="1200" b="0" baseline="0" dirty="0"/>
              <a:t>on this slide,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/>
              <a:t>On the </a:t>
            </a:r>
            <a:r>
              <a:rPr lang="en-US" sz="1200" b="1" i="0" dirty="0"/>
              <a:t>Home</a:t>
            </a:r>
            <a:r>
              <a:rPr lang="en-US" sz="1200" i="0" dirty="0"/>
              <a:t> tab, in the</a:t>
            </a:r>
            <a:r>
              <a:rPr lang="en-US" sz="1200" i="0" baseline="0" dirty="0"/>
              <a:t> </a:t>
            </a:r>
            <a:r>
              <a:rPr lang="en-US" sz="1200" b="1" i="0" baseline="0" dirty="0"/>
              <a:t>Slides</a:t>
            </a:r>
            <a:r>
              <a:rPr lang="en-US" sz="1200" i="0" baseline="0" dirty="0"/>
              <a:t> group, click </a:t>
            </a:r>
            <a:r>
              <a:rPr lang="en-US" sz="1200" b="1" i="0" baseline="0" dirty="0"/>
              <a:t>Layout</a:t>
            </a:r>
            <a:r>
              <a:rPr lang="en-US" sz="1200" i="0" baseline="0" dirty="0"/>
              <a:t>, and then click </a:t>
            </a:r>
            <a:r>
              <a:rPr lang="en-US" sz="1200" b="1" i="0" baseline="0" dirty="0"/>
              <a:t>Blank</a:t>
            </a:r>
            <a:r>
              <a:rPr lang="en-US" sz="1200" i="0" baseline="0" dirty="0"/>
              <a:t>.</a:t>
            </a:r>
            <a:endParaRPr lang="en-US" sz="1200" i="0" dirty="0"/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/>
              <a:t>On</a:t>
            </a:r>
            <a:r>
              <a:rPr lang="en-US" sz="1200" i="0" baseline="0" dirty="0"/>
              <a:t> the </a:t>
            </a:r>
            <a:r>
              <a:rPr lang="en-US" sz="1200" b="1" i="0" baseline="0" dirty="0"/>
              <a:t>Home</a:t>
            </a:r>
            <a:r>
              <a:rPr lang="en-US" sz="1200" i="0" baseline="0" dirty="0"/>
              <a:t> tab, in the </a:t>
            </a:r>
            <a:r>
              <a:rPr lang="en-US" sz="1200" b="1" i="0" baseline="0" dirty="0"/>
              <a:t>Drawing</a:t>
            </a:r>
            <a:r>
              <a:rPr lang="en-US" sz="1200" i="0" baseline="0" dirty="0"/>
              <a:t> group, click </a:t>
            </a:r>
            <a:r>
              <a:rPr lang="en-US" sz="1200" b="1" i="0" baseline="0" dirty="0"/>
              <a:t>Shapes</a:t>
            </a:r>
            <a:r>
              <a:rPr lang="en-US" sz="1200" i="0" baseline="0" dirty="0"/>
              <a:t>, and then under </a:t>
            </a:r>
            <a:r>
              <a:rPr lang="en-US" sz="1200" b="1" i="0" baseline="0" dirty="0"/>
              <a:t>Rectangles</a:t>
            </a:r>
            <a:r>
              <a:rPr lang="en-US" sz="1200" i="0" baseline="0" dirty="0"/>
              <a:t> click </a:t>
            </a:r>
            <a:r>
              <a:rPr lang="en-US" sz="1200" b="1" baseline="0" dirty="0"/>
              <a:t>Rounded Diagonal Corner Rectangle </a:t>
            </a:r>
            <a:r>
              <a:rPr lang="en-US" sz="1200" b="0" i="0" baseline="0" dirty="0"/>
              <a:t>(ninth option from the left). On the slide, drag to draw a rounded rectangle.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Drag the </a:t>
            </a:r>
            <a:r>
              <a:rPr lang="en-US" sz="1200" b="0" baseline="0" dirty="0"/>
              <a:t>yellow diamond adjustment handle to the left to reduce the size of the corner radius.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/>
              <a:t>Select the rounded rectangle. Under </a:t>
            </a:r>
            <a:r>
              <a:rPr lang="en-US" sz="1200" b="1" baseline="0" dirty="0"/>
              <a:t>Drawing</a:t>
            </a:r>
            <a:r>
              <a:rPr lang="en-US" sz="1200" baseline="0" dirty="0"/>
              <a:t> </a:t>
            </a:r>
            <a:r>
              <a:rPr lang="en-US" sz="1200" b="1" baseline="0" dirty="0"/>
              <a:t>Tools</a:t>
            </a:r>
            <a:r>
              <a:rPr lang="en-US" sz="1200" baseline="0" dirty="0"/>
              <a:t>, on the </a:t>
            </a:r>
            <a:r>
              <a:rPr lang="en-US" sz="1200" b="1" baseline="0" dirty="0"/>
              <a:t>Format</a:t>
            </a:r>
            <a:r>
              <a:rPr lang="en-US" sz="1200" baseline="0" dirty="0"/>
              <a:t> tab, in the </a:t>
            </a:r>
            <a:r>
              <a:rPr lang="en-US" sz="1200" b="1" baseline="0" dirty="0"/>
              <a:t>Size</a:t>
            </a:r>
            <a:r>
              <a:rPr lang="en-US" sz="1200" baseline="0" dirty="0"/>
              <a:t> group,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/>
              <a:t>In the </a:t>
            </a:r>
            <a:r>
              <a:rPr lang="en-US" sz="1200" b="1" baseline="0" dirty="0"/>
              <a:t>Shape Height </a:t>
            </a:r>
            <a:r>
              <a:rPr lang="en-US" sz="1200" baseline="0" dirty="0"/>
              <a:t>box, enter </a:t>
            </a:r>
            <a:r>
              <a:rPr lang="en-US" sz="1200" b="1" baseline="0" dirty="0"/>
              <a:t>2.33”</a:t>
            </a:r>
            <a:r>
              <a:rPr lang="en-US" sz="1200" b="0" baseline="0" dirty="0"/>
              <a:t>.</a:t>
            </a:r>
            <a:endParaRPr lang="en-US" sz="1200" b="1" baseline="0" dirty="0"/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/>
              <a:t>In the </a:t>
            </a:r>
            <a:r>
              <a:rPr lang="en-US" sz="1200" b="1" baseline="0" dirty="0"/>
              <a:t>Shape Width </a:t>
            </a:r>
            <a:r>
              <a:rPr lang="en-US" sz="1200" baseline="0" dirty="0"/>
              <a:t>box, enter </a:t>
            </a:r>
            <a:r>
              <a:rPr lang="en-US" sz="1200" b="1" baseline="0" dirty="0"/>
              <a:t>2.32”</a:t>
            </a:r>
            <a:r>
              <a:rPr lang="en-US" sz="1200" b="0" baseline="0" dirty="0"/>
              <a:t>.</a:t>
            </a:r>
            <a:endParaRPr lang="en-US" sz="1200" b="0" i="0" baseline="0" dirty="0"/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in the </a:t>
            </a:r>
            <a:r>
              <a:rPr lang="en-US" sz="1200" b="1" i="0" baseline="0" dirty="0"/>
              <a:t>Drawing</a:t>
            </a:r>
            <a:r>
              <a:rPr lang="en-US" sz="1200" b="0" i="0" baseline="0" dirty="0"/>
              <a:t> group, click the arrow next to </a:t>
            </a:r>
            <a:r>
              <a:rPr lang="en-US" sz="1200" b="1" i="0" baseline="0" dirty="0"/>
              <a:t>Shape Fill</a:t>
            </a:r>
            <a:r>
              <a:rPr lang="en-US" sz="1200" b="0" i="0" baseline="0" dirty="0"/>
              <a:t>, and select </a:t>
            </a:r>
            <a:r>
              <a:rPr lang="en-US" sz="1200" b="1" i="0" baseline="0" dirty="0"/>
              <a:t>No Fill</a:t>
            </a:r>
            <a:r>
              <a:rPr lang="en-US" sz="1200" b="0" i="0" baseline="0" dirty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in the </a:t>
            </a:r>
            <a:r>
              <a:rPr lang="en-US" sz="1200" b="1" i="0" baseline="0" dirty="0"/>
              <a:t>Drawing</a:t>
            </a:r>
            <a:r>
              <a:rPr lang="en-US" sz="1200" b="0" i="0" baseline="0" dirty="0"/>
              <a:t> group, click </a:t>
            </a:r>
            <a:r>
              <a:rPr lang="en-US" sz="1200" b="1" i="0" baseline="0" dirty="0"/>
              <a:t>Shape Effects</a:t>
            </a:r>
            <a:r>
              <a:rPr lang="en-US" sz="1200" b="0" i="0" baseline="0" dirty="0"/>
              <a:t>, point to </a:t>
            </a:r>
            <a:r>
              <a:rPr lang="en-US" sz="1200" b="1" i="0" baseline="0" dirty="0"/>
              <a:t>Reflection</a:t>
            </a:r>
            <a:r>
              <a:rPr lang="en-US" sz="1200" b="0" i="0" baseline="0" dirty="0"/>
              <a:t>, under </a:t>
            </a:r>
            <a:r>
              <a:rPr lang="en-US" sz="1200" b="1" i="0" baseline="0" dirty="0"/>
              <a:t>Reflection Variations</a:t>
            </a:r>
            <a:r>
              <a:rPr lang="en-US" sz="1200" b="0" i="0" baseline="0" dirty="0"/>
              <a:t>, select </a:t>
            </a:r>
            <a:r>
              <a:rPr lang="en-US" sz="1200" b="1" i="0" baseline="0" dirty="0"/>
              <a:t>Tight Reflection, touching </a:t>
            </a:r>
            <a:r>
              <a:rPr lang="en-US" sz="1200" b="0" i="0" baseline="0" dirty="0"/>
              <a:t>(first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in the bottom right corner of the </a:t>
            </a:r>
            <a:r>
              <a:rPr lang="en-US" sz="1200" b="1" i="0" baseline="0" dirty="0"/>
              <a:t>Drawing</a:t>
            </a:r>
            <a:r>
              <a:rPr lang="en-US" sz="1200" b="0" i="0" baseline="0" dirty="0"/>
              <a:t> group, click the </a:t>
            </a:r>
            <a:r>
              <a:rPr lang="en-US" sz="1200" b="1" i="0" baseline="0" dirty="0"/>
              <a:t>Format Shape</a:t>
            </a:r>
            <a:r>
              <a:rPr lang="en-US" sz="1200" b="0" i="0" baseline="0" dirty="0"/>
              <a:t> dialog box launcher. </a:t>
            </a:r>
            <a:endParaRPr lang="en-US" sz="1200" b="1" i="0" baseline="0" dirty="0"/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In the </a:t>
            </a:r>
            <a:r>
              <a:rPr lang="en-US" sz="1200" b="1" i="0" baseline="0" dirty="0"/>
              <a:t>Format Shape </a:t>
            </a:r>
            <a:r>
              <a:rPr lang="en-US" sz="1200" b="0" i="0" baseline="0" dirty="0"/>
              <a:t>dialog box, in the left pane click </a:t>
            </a:r>
            <a:r>
              <a:rPr lang="en-US" sz="1200" b="1" i="0" baseline="0" dirty="0"/>
              <a:t>Line Color</a:t>
            </a:r>
            <a:r>
              <a:rPr lang="en-US" sz="1200" b="0" i="0" baseline="0" dirty="0"/>
              <a:t>, and then in the </a:t>
            </a:r>
            <a:r>
              <a:rPr lang="en-US" sz="1200" b="1" i="0" baseline="0" dirty="0"/>
              <a:t>Line Color </a:t>
            </a:r>
            <a:r>
              <a:rPr lang="en-US" sz="1200" b="0" i="0" baseline="0" dirty="0"/>
              <a:t>pane select </a:t>
            </a:r>
            <a:r>
              <a:rPr lang="en-US" sz="1200" b="1" i="0" baseline="0" dirty="0"/>
              <a:t>Solid Line</a:t>
            </a:r>
            <a:r>
              <a:rPr lang="en-US" sz="1200" b="0" i="0" baseline="0" dirty="0"/>
              <a:t>. In the </a:t>
            </a:r>
            <a:r>
              <a:rPr lang="en-US" sz="1200" b="1" i="0" baseline="0" dirty="0"/>
              <a:t>Color</a:t>
            </a:r>
            <a:r>
              <a:rPr lang="en-US" sz="1200" b="0" i="0" baseline="0" dirty="0"/>
              <a:t> list, select </a:t>
            </a:r>
            <a:r>
              <a:rPr lang="en-US" sz="1200" b="1" dirty="0"/>
              <a:t>More Colors</a:t>
            </a:r>
            <a:r>
              <a:rPr lang="en-US" sz="1200" dirty="0"/>
              <a:t>, and then in the </a:t>
            </a:r>
            <a:r>
              <a:rPr lang="en-US" sz="1200" b="1" dirty="0"/>
              <a:t>Colors</a:t>
            </a:r>
            <a:r>
              <a:rPr lang="en-US" sz="1200" dirty="0"/>
              <a:t> dialog box, on the </a:t>
            </a:r>
            <a:r>
              <a:rPr lang="en-US" sz="1200" b="1" dirty="0"/>
              <a:t>Custom</a:t>
            </a:r>
            <a:r>
              <a:rPr lang="en-US" sz="1200" dirty="0"/>
              <a:t> tab, enter values for </a:t>
            </a:r>
            <a:r>
              <a:rPr lang="en-US" sz="1200" b="0" dirty="0"/>
              <a:t>Red</a:t>
            </a:r>
            <a:r>
              <a:rPr lang="en-US" sz="1200" dirty="0"/>
              <a:t>: </a:t>
            </a:r>
            <a:r>
              <a:rPr lang="en-US" sz="1200" b="1" dirty="0"/>
              <a:t>137</a:t>
            </a:r>
            <a:r>
              <a:rPr lang="en-US" sz="1200" dirty="0"/>
              <a:t>, </a:t>
            </a:r>
            <a:r>
              <a:rPr lang="en-US" sz="1200" b="0" dirty="0"/>
              <a:t>Green</a:t>
            </a:r>
            <a:r>
              <a:rPr lang="en-US" sz="1200" dirty="0"/>
              <a:t>: </a:t>
            </a:r>
            <a:r>
              <a:rPr lang="en-US" sz="1200" b="1" dirty="0"/>
              <a:t>227</a:t>
            </a:r>
            <a:r>
              <a:rPr lang="en-US" sz="1200" dirty="0"/>
              <a:t>, </a:t>
            </a:r>
            <a:r>
              <a:rPr lang="en-US" sz="1200" b="0" dirty="0"/>
              <a:t>Blue</a:t>
            </a:r>
            <a:r>
              <a:rPr lang="en-US" sz="1200" dirty="0"/>
              <a:t>: </a:t>
            </a:r>
            <a:r>
              <a:rPr lang="en-US" sz="1200" b="1" dirty="0"/>
              <a:t>231</a:t>
            </a:r>
            <a:r>
              <a:rPr lang="en-US" sz="1200" b="0" dirty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Also in the </a:t>
            </a:r>
            <a:r>
              <a:rPr lang="en-US" sz="1200" b="1" i="0" baseline="0" dirty="0"/>
              <a:t>Format Shape </a:t>
            </a:r>
            <a:r>
              <a:rPr lang="en-US" sz="1200" b="0" i="0" baseline="0" dirty="0"/>
              <a:t>dialog box, in the left pane, click </a:t>
            </a:r>
            <a:r>
              <a:rPr lang="en-US" sz="1200" b="1" i="0" baseline="0" dirty="0"/>
              <a:t>Line Style</a:t>
            </a:r>
            <a:r>
              <a:rPr lang="en-US" sz="1200" b="0" i="0" baseline="0" dirty="0"/>
              <a:t>. In the </a:t>
            </a:r>
            <a:r>
              <a:rPr lang="en-US" sz="1200" b="1" i="0" baseline="0" dirty="0"/>
              <a:t>Line Style</a:t>
            </a:r>
            <a:r>
              <a:rPr lang="en-US" sz="1200" b="0" i="0" baseline="0" dirty="0"/>
              <a:t> pane, in the </a:t>
            </a:r>
            <a:r>
              <a:rPr lang="en-US" sz="1200" b="1" i="0" baseline="0" dirty="0"/>
              <a:t>Width</a:t>
            </a:r>
            <a:r>
              <a:rPr lang="en-US" sz="1200" b="0" i="0" baseline="0" dirty="0"/>
              <a:t> text box, enter </a:t>
            </a:r>
            <a:r>
              <a:rPr lang="en-US" sz="1200" b="1" i="0" baseline="0" dirty="0"/>
              <a:t>10 pt</a:t>
            </a:r>
            <a:r>
              <a:rPr lang="en-US" sz="1200" b="0" i="0" baseline="0" dirty="0"/>
              <a:t>, and in the </a:t>
            </a:r>
            <a:r>
              <a:rPr lang="en-US" sz="1200" b="1" i="0" baseline="0" dirty="0"/>
              <a:t>Cap type</a:t>
            </a:r>
            <a:r>
              <a:rPr lang="en-US" sz="1200" b="0" i="0" baseline="0" dirty="0"/>
              <a:t> list, select </a:t>
            </a:r>
            <a:r>
              <a:rPr lang="en-US" sz="1200" b="1" i="0" baseline="0" dirty="0"/>
              <a:t>Round</a:t>
            </a:r>
            <a:r>
              <a:rPr lang="en-US" sz="1200" b="0" i="0" baseline="0" dirty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Also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in the left pane, click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3-D Format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3-D Format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pane, do the following:</a:t>
            </a:r>
          </a:p>
          <a:p>
            <a:pPr marL="6858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Under </a:t>
            </a:r>
            <a:r>
              <a:rPr lang="en-US" sz="1200" b="1" baseline="0" dirty="0"/>
              <a:t>Bevel</a:t>
            </a:r>
            <a:r>
              <a:rPr lang="en-US" sz="1200" b="0" baseline="0" dirty="0"/>
              <a:t>, do the following: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the </a:t>
            </a:r>
            <a:r>
              <a:rPr lang="en-US" sz="1200" b="1" baseline="0" dirty="0"/>
              <a:t>Top</a:t>
            </a:r>
            <a:r>
              <a:rPr lang="en-US" sz="1200" b="0" baseline="0" dirty="0"/>
              <a:t> list, under </a:t>
            </a:r>
            <a:r>
              <a:rPr lang="en-US" sz="1200" b="1" baseline="0" dirty="0"/>
              <a:t>Bevel</a:t>
            </a:r>
            <a:r>
              <a:rPr lang="en-US" sz="1200" b="0" baseline="0" dirty="0"/>
              <a:t>, select </a:t>
            </a:r>
            <a:r>
              <a:rPr lang="en-US" sz="1200" b="1" baseline="0" dirty="0"/>
              <a:t>Circle </a:t>
            </a:r>
            <a:r>
              <a:rPr lang="en-US" sz="1200" b="0" baseline="0" dirty="0"/>
              <a:t>(first row, first option from the left). 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</a:t>
            </a:r>
            <a:r>
              <a:rPr lang="en-US" sz="1200" b="1" baseline="0" dirty="0"/>
              <a:t>Top</a:t>
            </a:r>
            <a:r>
              <a:rPr lang="en-US" sz="1200" b="0" baseline="0" dirty="0"/>
              <a:t>, under </a:t>
            </a:r>
            <a:r>
              <a:rPr lang="en-US" sz="1200" b="1" baseline="0" dirty="0"/>
              <a:t>Width</a:t>
            </a:r>
            <a:r>
              <a:rPr lang="en-US" sz="1200" b="0" baseline="0" dirty="0"/>
              <a:t>, enter </a:t>
            </a:r>
            <a:r>
              <a:rPr lang="en-US" sz="1200" b="1" baseline="0" dirty="0"/>
              <a:t>10 pt</a:t>
            </a:r>
            <a:r>
              <a:rPr lang="en-US" sz="1200" b="0" baseline="0" dirty="0"/>
              <a:t>. 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</a:t>
            </a:r>
            <a:r>
              <a:rPr lang="en-US" sz="1200" b="1" baseline="0" dirty="0"/>
              <a:t>Top</a:t>
            </a:r>
            <a:r>
              <a:rPr lang="en-US" sz="1200" b="0" baseline="0" dirty="0"/>
              <a:t>, under </a:t>
            </a:r>
            <a:r>
              <a:rPr lang="en-US" sz="1200" b="1" baseline="0" dirty="0"/>
              <a:t>Height</a:t>
            </a:r>
            <a:r>
              <a:rPr lang="en-US" sz="1200" b="0" baseline="0" dirty="0"/>
              <a:t>, enter </a:t>
            </a:r>
            <a:r>
              <a:rPr lang="en-US" sz="1200" b="1" baseline="0" dirty="0"/>
              <a:t>10 pt</a:t>
            </a:r>
            <a:r>
              <a:rPr lang="en-US" sz="1200" b="0" baseline="0" dirty="0"/>
              <a:t>.</a:t>
            </a:r>
          </a:p>
          <a:p>
            <a:pPr marL="6858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Under </a:t>
            </a:r>
            <a:r>
              <a:rPr lang="en-US" sz="1200" b="1" baseline="0" dirty="0"/>
              <a:t>Contour</a:t>
            </a:r>
            <a:r>
              <a:rPr lang="en-US" sz="1200" b="0" baseline="0" dirty="0"/>
              <a:t>, click the button next to </a:t>
            </a:r>
            <a:r>
              <a:rPr lang="en-US" sz="1200" b="1" baseline="0" dirty="0"/>
              <a:t>Color</a:t>
            </a:r>
            <a:r>
              <a:rPr lang="en-US" sz="1200" b="0" baseline="0" dirty="0"/>
              <a:t>, and then under </a:t>
            </a:r>
            <a:r>
              <a:rPr lang="en-US" sz="1200" b="1" baseline="0" dirty="0"/>
              <a:t>Theme Colors </a:t>
            </a:r>
            <a:r>
              <a:rPr lang="en-US" sz="1200" b="0" baseline="0" dirty="0"/>
              <a:t>select </a:t>
            </a:r>
            <a:r>
              <a:rPr lang="en-US" sz="1200" b="1" baseline="0" dirty="0"/>
              <a:t>Olive Green, Accent 3, Lighter 60%</a:t>
            </a:r>
            <a:r>
              <a:rPr lang="en-US" sz="1200" b="0" baseline="0" dirty="0"/>
              <a:t> (third row, seventh option from the left).</a:t>
            </a:r>
            <a:endParaRPr lang="en-US" sz="1200" dirty="0"/>
          </a:p>
          <a:p>
            <a:pPr marL="6858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Under </a:t>
            </a:r>
            <a:r>
              <a:rPr lang="en-US" sz="1200" b="1" baseline="0" dirty="0"/>
              <a:t>Surface</a:t>
            </a:r>
            <a:r>
              <a:rPr lang="en-US" sz="1200" b="0" baseline="0" dirty="0"/>
              <a:t>, do the following: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the </a:t>
            </a:r>
            <a:r>
              <a:rPr lang="en-US" sz="1200" b="1" baseline="0" dirty="0"/>
              <a:t>Material</a:t>
            </a:r>
            <a:r>
              <a:rPr lang="en-US" sz="1200" b="0" baseline="0" dirty="0"/>
              <a:t> list, under </a:t>
            </a:r>
            <a:r>
              <a:rPr lang="en-US" sz="1200" b="1" baseline="0" dirty="0"/>
              <a:t>Standard</a:t>
            </a:r>
            <a:r>
              <a:rPr lang="en-US" sz="1200" b="0" baseline="0" dirty="0"/>
              <a:t>, select </a:t>
            </a:r>
            <a:r>
              <a:rPr lang="en-US" sz="1200" b="1" baseline="0" dirty="0"/>
              <a:t>Matte </a:t>
            </a:r>
            <a:r>
              <a:rPr lang="en-US" sz="1200" b="0" baseline="0" dirty="0"/>
              <a:t>(first row, first option from the left).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the </a:t>
            </a:r>
            <a:r>
              <a:rPr lang="en-US" sz="1200" b="1" baseline="0" dirty="0"/>
              <a:t>Lighting</a:t>
            </a:r>
            <a:r>
              <a:rPr lang="en-US" sz="1200" b="0" baseline="0" dirty="0"/>
              <a:t> list, under </a:t>
            </a:r>
            <a:r>
              <a:rPr lang="en-US" sz="1200" b="1" baseline="0" dirty="0"/>
              <a:t>Neutral</a:t>
            </a:r>
            <a:r>
              <a:rPr lang="en-US" sz="1200" b="0" baseline="0" dirty="0"/>
              <a:t>, select </a:t>
            </a:r>
            <a:r>
              <a:rPr lang="en-US" sz="1200" b="1" baseline="0" dirty="0"/>
              <a:t>Soft </a:t>
            </a:r>
            <a:r>
              <a:rPr lang="en-US" sz="1200" b="0" baseline="0" dirty="0"/>
              <a:t>(first row, third option from the left)</a:t>
            </a:r>
            <a:r>
              <a:rPr lang="en-US" sz="1200" b="1" baseline="0" dirty="0"/>
              <a:t>.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the </a:t>
            </a:r>
            <a:r>
              <a:rPr lang="en-US" sz="1200" b="1" baseline="0" dirty="0"/>
              <a:t>Angle </a:t>
            </a:r>
            <a:r>
              <a:rPr lang="en-US" sz="1200" b="0" baseline="0" dirty="0"/>
              <a:t>box, enter </a:t>
            </a:r>
            <a:r>
              <a:rPr lang="en-US" sz="1200" b="1" baseline="0" dirty="0"/>
              <a:t>315</a:t>
            </a:r>
            <a:r>
              <a:rPr lang="en-US" sz="1200" b="1" baseline="0" dirty="0">
                <a:latin typeface="Verdana"/>
                <a:ea typeface="Verdana"/>
                <a:cs typeface="Verdana"/>
              </a:rPr>
              <a:t>°</a:t>
            </a:r>
            <a:r>
              <a:rPr lang="en-US" sz="1200" b="0" baseline="0" dirty="0">
                <a:latin typeface="Verdana"/>
                <a:ea typeface="Verdana"/>
                <a:cs typeface="Verdana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1"/>
              <a:tabLst/>
              <a:defRPr/>
            </a:pPr>
            <a:r>
              <a:rPr lang="en-US" sz="1200" b="0" i="0" baseline="0" dirty="0"/>
              <a:t>Right-click the rounded rectangle and select </a:t>
            </a:r>
            <a:r>
              <a:rPr lang="en-US" sz="1200" b="1" i="0" baseline="0" dirty="0"/>
              <a:t>Edit Text</a:t>
            </a:r>
            <a:r>
              <a:rPr lang="en-US" sz="1200" b="0" i="0" baseline="0" dirty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1"/>
              <a:tabLst/>
              <a:defRPr/>
            </a:pPr>
            <a:r>
              <a:rPr lang="en-US" sz="1200" b="0" i="0" baseline="0" dirty="0"/>
              <a:t>Enter text in the text box, select the text, and then 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</a:t>
            </a:r>
            <a:r>
              <a:rPr lang="en-US" sz="1200" i="0" baseline="0" dirty="0"/>
              <a:t>in the </a:t>
            </a:r>
            <a:r>
              <a:rPr lang="en-US" sz="1200" b="1" i="0" baseline="0" dirty="0"/>
              <a:t>Font</a:t>
            </a:r>
            <a:r>
              <a:rPr lang="en-US" sz="1200" i="0" baseline="0" dirty="0"/>
              <a:t> group, select </a:t>
            </a:r>
            <a:r>
              <a:rPr lang="en-US" sz="1200" b="1" i="0" baseline="0" dirty="0"/>
              <a:t>Gills Sans MT Condensed </a:t>
            </a:r>
            <a:r>
              <a:rPr lang="en-US" sz="1200" i="0" baseline="0" dirty="0"/>
              <a:t>from the </a:t>
            </a:r>
            <a:r>
              <a:rPr lang="en-US" sz="1200" b="1" i="0" baseline="0" dirty="0"/>
              <a:t>Font</a:t>
            </a:r>
            <a:r>
              <a:rPr lang="en-US" sz="1200" i="0" baseline="0" dirty="0"/>
              <a:t> list, and select </a:t>
            </a:r>
            <a:r>
              <a:rPr lang="en-US" sz="1200" b="1" i="0" baseline="0" dirty="0"/>
              <a:t>28</a:t>
            </a:r>
            <a:r>
              <a:rPr lang="en-US" sz="1200" i="0" baseline="0" dirty="0"/>
              <a:t> from the </a:t>
            </a:r>
            <a:r>
              <a:rPr lang="en-US" sz="1200" b="1" i="0" baseline="0" dirty="0"/>
              <a:t>Font Size </a:t>
            </a:r>
            <a:r>
              <a:rPr lang="en-US" sz="1200" i="0" baseline="0" dirty="0"/>
              <a:t>list.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1"/>
              <a:tabLst/>
              <a:defRPr/>
            </a:pPr>
            <a:r>
              <a:rPr lang="en-US" sz="1200" b="0" i="0" baseline="0" dirty="0"/>
              <a:t>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in the </a:t>
            </a:r>
            <a:r>
              <a:rPr lang="en-US" sz="1200" b="1" i="0" baseline="0" dirty="0"/>
              <a:t>Paragraph</a:t>
            </a:r>
            <a:r>
              <a:rPr lang="en-US" sz="1200" b="0" i="0" baseline="0" dirty="0"/>
              <a:t> group, click </a:t>
            </a:r>
            <a:r>
              <a:rPr lang="en-US" sz="1200" b="1" i="0" baseline="0" dirty="0"/>
              <a:t>Center</a:t>
            </a:r>
            <a:r>
              <a:rPr lang="en-US" sz="1200" b="0" i="0" baseline="0" dirty="0"/>
              <a:t> to center the text.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1200" b="0" i="0" baseline="0" dirty="0"/>
          </a:p>
          <a:p>
            <a:endParaRPr lang="en-US" sz="1200" b="0" i="0" baseline="0" dirty="0"/>
          </a:p>
          <a:p>
            <a:r>
              <a:rPr lang="en-US" sz="1200" b="0" i="0" baseline="0" dirty="0"/>
              <a:t>To reproduce the animation effect on this slide, do the following:</a:t>
            </a:r>
            <a:endParaRPr lang="en-US" sz="1200" b="0" dirty="0"/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Animations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Animation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group, click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arrow to expand the effects gallery, and then click More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Entrance Effects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the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Change Entrance Effect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dialog box, under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Exciting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Curve Up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Timing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group,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Start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Previous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Duration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00.50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Advanced Animation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under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Emphasis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Grow/Shrink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Advanced Animations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Animation Pane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Animation Pane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click the arrow at the side of the second (grow/shrink) effect and then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Effect Options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Grow/Shrink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dialog box, on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Start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Previous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Duration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0.5 seconds (Very Fast)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914400" lvl="2" indent="0">
              <a:buFont typeface="Arial" pitchFamily="34" charset="0"/>
              <a:buNone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Effects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tab, do the following:</a:t>
            </a:r>
            <a:endParaRPr lang="en-US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arrow next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Size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Custom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enter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then press ENTER.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arrow next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Size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Vertical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Select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Auto-reverse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check box.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OK.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aseline="0" dirty="0"/>
          </a:p>
          <a:p>
            <a:endParaRPr lang="en-US" sz="1200" b="0" baseline="0" dirty="0"/>
          </a:p>
          <a:p>
            <a:endParaRPr lang="en-US" sz="1200" b="0" baseline="0" dirty="0"/>
          </a:p>
          <a:p>
            <a:r>
              <a:rPr lang="en-US" sz="1200" b="0" baseline="0" dirty="0"/>
              <a:t>To reproduce a second and third rectangle and the animation,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On the slide, select the rounded rectangle.</a:t>
            </a:r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in the </a:t>
            </a:r>
            <a:r>
              <a:rPr lang="en-US" sz="1200" b="1" i="0" baseline="0" dirty="0"/>
              <a:t>Clipboard</a:t>
            </a:r>
            <a:r>
              <a:rPr lang="en-US" sz="1200" b="0" i="0" baseline="0" dirty="0"/>
              <a:t> group, click the arrow at </a:t>
            </a:r>
            <a:r>
              <a:rPr lang="en-US" sz="1200" b="1" i="0" baseline="0" dirty="0"/>
              <a:t>Copy</a:t>
            </a:r>
            <a:r>
              <a:rPr lang="en-US" sz="1200" b="0" i="0" baseline="0" dirty="0"/>
              <a:t>, and select</a:t>
            </a:r>
            <a:r>
              <a:rPr lang="en-US" sz="1200" b="1" i="0" baseline="0" dirty="0"/>
              <a:t> Duplicate</a:t>
            </a:r>
            <a:r>
              <a:rPr lang="en-US" sz="1200" b="0" i="0" baseline="0" dirty="0"/>
              <a:t>. </a:t>
            </a:r>
            <a:r>
              <a:rPr lang="en-US" sz="1200" b="0" baseline="0" dirty="0">
                <a:latin typeface="+mn-lt"/>
              </a:rPr>
              <a:t>Position the second rounded rectangle next to the first rounded rectangle. </a:t>
            </a:r>
            <a:r>
              <a:rPr lang="en-US" sz="1200" b="0" i="0" baseline="0" dirty="0"/>
              <a:t>Repeat until there are three rectangles.</a:t>
            </a:r>
            <a:endParaRPr lang="en-US" sz="1200" baseline="0" dirty="0"/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/>
              <a:t>In the </a:t>
            </a:r>
            <a:r>
              <a:rPr lang="en-US" sz="1200" b="1" baseline="0" dirty="0"/>
              <a:t>Animation Pane</a:t>
            </a:r>
            <a:r>
              <a:rPr lang="en-US" sz="1200" b="0" baseline="0" dirty="0"/>
              <a:t>, in the animation list, press and hold CTRL and select the </a:t>
            </a:r>
            <a:r>
              <a:rPr lang="en-US" sz="1200" b="1" baseline="0" dirty="0"/>
              <a:t>Curve Up</a:t>
            </a:r>
            <a:r>
              <a:rPr lang="en-US" sz="1200" b="0" baseline="0" dirty="0"/>
              <a:t> entrance effect and </a:t>
            </a:r>
            <a:r>
              <a:rPr lang="en-US" sz="1200" b="1" baseline="0" dirty="0"/>
              <a:t>Grow/Shrink </a:t>
            </a:r>
            <a:r>
              <a:rPr lang="en-US" sz="1200" b="0" baseline="0" dirty="0"/>
              <a:t>emphasis effect for the second rectangle (third and fourth effects in the list). On the Animations tab, in the </a:t>
            </a:r>
            <a:r>
              <a:rPr lang="en-US" sz="1200" b="1" baseline="0" dirty="0"/>
              <a:t>Timing </a:t>
            </a:r>
            <a:r>
              <a:rPr lang="en-US" sz="1200" b="0" baseline="0" dirty="0"/>
              <a:t>group, in the </a:t>
            </a:r>
            <a:r>
              <a:rPr lang="en-US" sz="1200" b="1" baseline="0" dirty="0"/>
              <a:t>Delay </a:t>
            </a:r>
            <a:r>
              <a:rPr lang="en-US" sz="1200" b="0" baseline="0" dirty="0"/>
              <a:t>text box, enter </a:t>
            </a:r>
            <a:r>
              <a:rPr lang="en-US" sz="1200" b="1" baseline="0" dirty="0"/>
              <a:t>0.5</a:t>
            </a:r>
            <a:r>
              <a:rPr lang="en-US" sz="1200" b="0" baseline="0" dirty="0"/>
              <a:t>.</a:t>
            </a:r>
            <a:endParaRPr lang="en-US" sz="1200" baseline="0" dirty="0"/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/>
              <a:t>In the </a:t>
            </a:r>
            <a:r>
              <a:rPr lang="en-US" sz="1200" b="1" baseline="0" dirty="0"/>
              <a:t>Animation Pane</a:t>
            </a:r>
            <a:r>
              <a:rPr lang="en-US" sz="1200" b="0" baseline="0" dirty="0"/>
              <a:t>, in the animation list, press and hold CTRL and select the </a:t>
            </a:r>
            <a:r>
              <a:rPr lang="en-US" sz="1200" b="1" baseline="0" dirty="0"/>
              <a:t>Curve Up</a:t>
            </a:r>
            <a:r>
              <a:rPr lang="en-US" sz="1200" b="0" baseline="0" dirty="0"/>
              <a:t> entrance effect and </a:t>
            </a:r>
            <a:r>
              <a:rPr lang="en-US" sz="1200" b="1" baseline="0" dirty="0"/>
              <a:t>Grow/Shrink </a:t>
            </a:r>
            <a:r>
              <a:rPr lang="en-US" sz="1200" b="0" baseline="0" dirty="0"/>
              <a:t>emphasis effect for the third rectangle (fifth and sixth in the list). Click the arrow next to the effect, select </a:t>
            </a:r>
            <a:r>
              <a:rPr lang="en-US" sz="1200" b="1" baseline="0" dirty="0"/>
              <a:t>Effect Options</a:t>
            </a:r>
            <a:r>
              <a:rPr lang="en-US" sz="1200" b="0" baseline="0" dirty="0"/>
              <a:t>, and then in the dialog box, on the </a:t>
            </a:r>
            <a:r>
              <a:rPr lang="en-US" sz="1200" b="1" baseline="0" dirty="0"/>
              <a:t>Timing </a:t>
            </a:r>
            <a:r>
              <a:rPr lang="en-US" sz="1200" b="0" baseline="0" dirty="0"/>
              <a:t>tab, in the </a:t>
            </a:r>
            <a:r>
              <a:rPr lang="en-US" sz="1200" b="1" baseline="0" dirty="0"/>
              <a:t>Delay </a:t>
            </a:r>
            <a:r>
              <a:rPr lang="en-US" sz="1200" b="0" baseline="0" dirty="0"/>
              <a:t>text box, enter </a:t>
            </a:r>
            <a:r>
              <a:rPr lang="en-US" sz="1200" b="1" baseline="0" dirty="0"/>
              <a:t>1.0</a:t>
            </a:r>
            <a:r>
              <a:rPr lang="en-US" sz="1200" b="0" baseline="0" dirty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Click the text in each rectangle to change, add or remove it.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/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reproduce the background on this slide, do the following: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Home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click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Rectangles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Rectangle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option from the left). On the slide, drag to draw a rectangle.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the rectangle. Under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 Tools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do the following: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Height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text box enter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1.62”.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Width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text box enter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10”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 Tools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bottom right corner of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Styles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click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dialog box launcher.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in the left pane, click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pane, do the following: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Solid 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select </a:t>
            </a:r>
            <a:r>
              <a:rPr lang="en-US" sz="1200" b="1" baseline="0" dirty="0"/>
              <a:t>More Colors</a:t>
            </a:r>
            <a:r>
              <a:rPr lang="en-US" sz="1200" b="0" baseline="0" dirty="0"/>
              <a:t>, and </a:t>
            </a:r>
            <a:r>
              <a:rPr lang="en-US" sz="1200" dirty="0"/>
              <a:t>then in the </a:t>
            </a:r>
            <a:r>
              <a:rPr lang="en-US" sz="1200" b="1" dirty="0"/>
              <a:t>Colors</a:t>
            </a:r>
            <a:r>
              <a:rPr lang="en-US" sz="1200" dirty="0"/>
              <a:t> dialog box, on the </a:t>
            </a:r>
            <a:r>
              <a:rPr lang="en-US" sz="1200" b="1" dirty="0"/>
              <a:t>Custom</a:t>
            </a:r>
            <a:r>
              <a:rPr lang="en-US" sz="1200" dirty="0"/>
              <a:t> tab, enter values for </a:t>
            </a:r>
            <a:r>
              <a:rPr lang="en-US" sz="1200" b="0" dirty="0"/>
              <a:t>Red</a:t>
            </a:r>
            <a:r>
              <a:rPr lang="en-US" sz="1200" dirty="0"/>
              <a:t>: </a:t>
            </a:r>
            <a:r>
              <a:rPr lang="en-US" sz="1200" b="1" dirty="0"/>
              <a:t>137</a:t>
            </a:r>
            <a:r>
              <a:rPr lang="en-US" sz="1200" dirty="0"/>
              <a:t>, </a:t>
            </a:r>
            <a:r>
              <a:rPr lang="en-US" sz="1200" b="0" dirty="0"/>
              <a:t>Green</a:t>
            </a:r>
            <a:r>
              <a:rPr lang="en-US" sz="1200" dirty="0"/>
              <a:t>: </a:t>
            </a:r>
            <a:r>
              <a:rPr lang="en-US" sz="1200" b="1" dirty="0"/>
              <a:t>227</a:t>
            </a:r>
            <a:r>
              <a:rPr lang="en-US" sz="1200" dirty="0"/>
              <a:t>, </a:t>
            </a:r>
            <a:r>
              <a:rPr lang="en-US" sz="1200" b="0" dirty="0"/>
              <a:t>Blue</a:t>
            </a:r>
            <a:r>
              <a:rPr lang="en-US" sz="1200" dirty="0"/>
              <a:t>: </a:t>
            </a:r>
            <a:r>
              <a:rPr lang="en-US" sz="1200" b="1" dirty="0"/>
              <a:t>231</a:t>
            </a:r>
            <a:r>
              <a:rPr lang="en-US" sz="1200" dirty="0"/>
              <a:t>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use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slider or 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 to enter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70%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in the left pane, click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 Color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 Color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pane, 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 line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the rectangle on the middle of the slide.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Home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click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Rectangles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Round Diagonal Corner Rectangle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(ninth option from the left). On the slide, drag to draw a rectangle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the round diagonal corner rectangle. Under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 Tools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Height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text box enter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0.44”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Width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text box enter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0.44”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 Tools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Styles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click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dialog box launcher.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in the left pane, click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pane, do the following: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Solid 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under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select </a:t>
            </a:r>
            <a:r>
              <a:rPr lang="en-US" sz="1200" b="1" baseline="0" dirty="0"/>
              <a:t>White, Background 1, Darker 15% </a:t>
            </a:r>
            <a:r>
              <a:rPr lang="en-US" sz="1200" b="0" baseline="0" dirty="0"/>
              <a:t>(third row, first option from the left)</a:t>
            </a:r>
            <a:r>
              <a:rPr lang="en-US" sz="1200" dirty="0"/>
              <a:t>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box enter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60%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in the left pane, click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 Color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 Color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pane, 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 line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the round diagonal corner rectangle. On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Home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Clipboard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click the arrow at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Duplicate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Repeat this process until you have a total of seven round diagonal corner rectangles.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/>
              <a:t>On the slide, press and hold CTRL and s</a:t>
            </a:r>
            <a:r>
              <a:rPr lang="en-US" sz="1200" dirty="0"/>
              <a:t>elect the</a:t>
            </a:r>
            <a:r>
              <a:rPr lang="en-US" sz="1200" baseline="0" dirty="0"/>
              <a:t> seven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round diagonal corner rectangles. O</a:t>
            </a:r>
            <a:r>
              <a:rPr lang="en-US" sz="1200" dirty="0"/>
              <a:t>n the </a:t>
            </a:r>
            <a:r>
              <a:rPr lang="en-US" sz="1200" b="1" dirty="0"/>
              <a:t>Home</a:t>
            </a:r>
            <a:r>
              <a:rPr lang="en-US" sz="1200" dirty="0"/>
              <a:t> tab, in the </a:t>
            </a:r>
            <a:r>
              <a:rPr lang="en-US" sz="1200" b="1" dirty="0"/>
              <a:t>Drawing</a:t>
            </a:r>
            <a:r>
              <a:rPr lang="en-US" sz="1200" dirty="0"/>
              <a:t> group, click </a:t>
            </a:r>
            <a:r>
              <a:rPr lang="en-US" sz="1200" b="1" dirty="0"/>
              <a:t>Arrange</a:t>
            </a:r>
            <a:r>
              <a:rPr lang="en-US" sz="1200" dirty="0"/>
              <a:t>, and then under </a:t>
            </a:r>
            <a:r>
              <a:rPr lang="en-US" sz="1200" b="1" dirty="0"/>
              <a:t>Position Objects</a:t>
            </a:r>
            <a:r>
              <a:rPr lang="en-US" sz="1200" dirty="0"/>
              <a:t>, point to </a:t>
            </a:r>
            <a:r>
              <a:rPr lang="en-US" sz="1200" b="1" dirty="0"/>
              <a:t>Align</a:t>
            </a:r>
            <a:r>
              <a:rPr lang="en-US" sz="1200" dirty="0"/>
              <a:t>, and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dirty="0"/>
              <a:t>Click </a:t>
            </a:r>
            <a:r>
              <a:rPr lang="en-US" sz="1200" b="1" dirty="0"/>
              <a:t>Align Selected Objects</a:t>
            </a:r>
            <a:r>
              <a:rPr lang="en-US" sz="1200" dirty="0"/>
              <a:t>.</a:t>
            </a:r>
            <a:endParaRPr lang="en-US" sz="1200" baseline="0" dirty="0"/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dirty="0"/>
              <a:t>Click </a:t>
            </a:r>
            <a:r>
              <a:rPr lang="en-US" sz="1200" b="1" dirty="0"/>
              <a:t>Align Top</a:t>
            </a:r>
            <a:r>
              <a:rPr lang="en-US" sz="1200" dirty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dirty="0"/>
              <a:t>Click </a:t>
            </a:r>
            <a:r>
              <a:rPr lang="en-US" sz="1200" b="1" dirty="0"/>
              <a:t>Distribute Horizontally</a:t>
            </a:r>
            <a:r>
              <a:rPr lang="en-US" sz="1200" dirty="0"/>
              <a:t>.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Right-click the slide background area, and then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Format Background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Format Background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dialog box,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the left pane,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Gradient fill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pane, and then do the following:</a:t>
            </a:r>
            <a:endParaRPr lang="en-US" dirty="0">
              <a:effectLst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Linear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Linear Diagonal – Bottom Right to Top Left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(second row, third option from the left).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Remove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until two stops appear on the slider, and customize the gradient stops as follows:</a:t>
            </a:r>
            <a:endParaRPr lang="en-US" dirty="0">
              <a:effectLst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Stop 1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slider, and then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50%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White, Background 1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(first row, first option from the left).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Stop 2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slider, and then do the following: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100%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Colors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Colors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dialog box, on the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Custom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tab, enter values for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Red: 204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Green: 244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Blue: 248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baseline="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6575" y="503238"/>
            <a:ext cx="3140075" cy="2354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b="1" dirty="0"/>
              <a:t>Animated rectangles</a:t>
            </a:r>
            <a:r>
              <a:rPr lang="en-US" sz="1400" b="1" baseline="0" dirty="0"/>
              <a:t> curve up and grow in sequence</a:t>
            </a:r>
          </a:p>
          <a:p>
            <a:r>
              <a:rPr lang="en-US" sz="1400" b="0" dirty="0"/>
              <a:t>(Intermediate)</a:t>
            </a:r>
          </a:p>
          <a:p>
            <a:endParaRPr lang="en-US" sz="1400" b="0" dirty="0"/>
          </a:p>
          <a:p>
            <a:endParaRPr lang="en-US" sz="1200" b="0" dirty="0"/>
          </a:p>
          <a:p>
            <a:r>
              <a:rPr lang="en-US" sz="1200" b="0" dirty="0"/>
              <a:t>To reproduce a rectangle </a:t>
            </a:r>
            <a:r>
              <a:rPr lang="en-US" sz="1200" b="0" baseline="0" dirty="0"/>
              <a:t>on this slide,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/>
              <a:t>On the </a:t>
            </a:r>
            <a:r>
              <a:rPr lang="en-US" sz="1200" b="1" i="0" dirty="0"/>
              <a:t>Home</a:t>
            </a:r>
            <a:r>
              <a:rPr lang="en-US" sz="1200" i="0" dirty="0"/>
              <a:t> tab, in the</a:t>
            </a:r>
            <a:r>
              <a:rPr lang="en-US" sz="1200" i="0" baseline="0" dirty="0"/>
              <a:t> </a:t>
            </a:r>
            <a:r>
              <a:rPr lang="en-US" sz="1200" b="1" i="0" baseline="0" dirty="0"/>
              <a:t>Slides</a:t>
            </a:r>
            <a:r>
              <a:rPr lang="en-US" sz="1200" i="0" baseline="0" dirty="0"/>
              <a:t> group, click </a:t>
            </a:r>
            <a:r>
              <a:rPr lang="en-US" sz="1200" b="1" i="0" baseline="0" dirty="0"/>
              <a:t>Layout</a:t>
            </a:r>
            <a:r>
              <a:rPr lang="en-US" sz="1200" i="0" baseline="0" dirty="0"/>
              <a:t>, and then click </a:t>
            </a:r>
            <a:r>
              <a:rPr lang="en-US" sz="1200" b="1" i="0" baseline="0" dirty="0"/>
              <a:t>Blank</a:t>
            </a:r>
            <a:r>
              <a:rPr lang="en-US" sz="1200" i="0" baseline="0" dirty="0"/>
              <a:t>.</a:t>
            </a:r>
            <a:endParaRPr lang="en-US" sz="1200" i="0" dirty="0"/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/>
              <a:t>On</a:t>
            </a:r>
            <a:r>
              <a:rPr lang="en-US" sz="1200" i="0" baseline="0" dirty="0"/>
              <a:t> the </a:t>
            </a:r>
            <a:r>
              <a:rPr lang="en-US" sz="1200" b="1" i="0" baseline="0" dirty="0"/>
              <a:t>Home</a:t>
            </a:r>
            <a:r>
              <a:rPr lang="en-US" sz="1200" i="0" baseline="0" dirty="0"/>
              <a:t> tab, in the </a:t>
            </a:r>
            <a:r>
              <a:rPr lang="en-US" sz="1200" b="1" i="0" baseline="0" dirty="0"/>
              <a:t>Drawing</a:t>
            </a:r>
            <a:r>
              <a:rPr lang="en-US" sz="1200" i="0" baseline="0" dirty="0"/>
              <a:t> group, click </a:t>
            </a:r>
            <a:r>
              <a:rPr lang="en-US" sz="1200" b="1" i="0" baseline="0" dirty="0"/>
              <a:t>Shapes</a:t>
            </a:r>
            <a:r>
              <a:rPr lang="en-US" sz="1200" i="0" baseline="0" dirty="0"/>
              <a:t>, and then under </a:t>
            </a:r>
            <a:r>
              <a:rPr lang="en-US" sz="1200" b="1" i="0" baseline="0" dirty="0"/>
              <a:t>Rectangles</a:t>
            </a:r>
            <a:r>
              <a:rPr lang="en-US" sz="1200" i="0" baseline="0" dirty="0"/>
              <a:t> click </a:t>
            </a:r>
            <a:r>
              <a:rPr lang="en-US" sz="1200" b="1" baseline="0" dirty="0"/>
              <a:t>Rounded Diagonal Corner Rectangle </a:t>
            </a:r>
            <a:r>
              <a:rPr lang="en-US" sz="1200" b="0" i="0" baseline="0" dirty="0"/>
              <a:t>(ninth option from the left). On the slide, drag to draw a rounded rectangle.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Drag the </a:t>
            </a:r>
            <a:r>
              <a:rPr lang="en-US" sz="1200" b="0" baseline="0" dirty="0"/>
              <a:t>yellow diamond adjustment handle to the left to reduce the size of the corner radius.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/>
              <a:t>Select the rounded rectangle. Under </a:t>
            </a:r>
            <a:r>
              <a:rPr lang="en-US" sz="1200" b="1" baseline="0" dirty="0"/>
              <a:t>Drawing</a:t>
            </a:r>
            <a:r>
              <a:rPr lang="en-US" sz="1200" baseline="0" dirty="0"/>
              <a:t> </a:t>
            </a:r>
            <a:r>
              <a:rPr lang="en-US" sz="1200" b="1" baseline="0" dirty="0"/>
              <a:t>Tools</a:t>
            </a:r>
            <a:r>
              <a:rPr lang="en-US" sz="1200" baseline="0" dirty="0"/>
              <a:t>, on the </a:t>
            </a:r>
            <a:r>
              <a:rPr lang="en-US" sz="1200" b="1" baseline="0" dirty="0"/>
              <a:t>Format</a:t>
            </a:r>
            <a:r>
              <a:rPr lang="en-US" sz="1200" baseline="0" dirty="0"/>
              <a:t> tab, in the </a:t>
            </a:r>
            <a:r>
              <a:rPr lang="en-US" sz="1200" b="1" baseline="0" dirty="0"/>
              <a:t>Size</a:t>
            </a:r>
            <a:r>
              <a:rPr lang="en-US" sz="1200" baseline="0" dirty="0"/>
              <a:t> group,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/>
              <a:t>In the </a:t>
            </a:r>
            <a:r>
              <a:rPr lang="en-US" sz="1200" b="1" baseline="0" dirty="0"/>
              <a:t>Shape Height </a:t>
            </a:r>
            <a:r>
              <a:rPr lang="en-US" sz="1200" baseline="0" dirty="0"/>
              <a:t>box, enter </a:t>
            </a:r>
            <a:r>
              <a:rPr lang="en-US" sz="1200" b="1" baseline="0" dirty="0"/>
              <a:t>2.33”</a:t>
            </a:r>
            <a:r>
              <a:rPr lang="en-US" sz="1200" b="0" baseline="0" dirty="0"/>
              <a:t>.</a:t>
            </a:r>
            <a:endParaRPr lang="en-US" sz="1200" b="1" baseline="0" dirty="0"/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/>
              <a:t>In the </a:t>
            </a:r>
            <a:r>
              <a:rPr lang="en-US" sz="1200" b="1" baseline="0" dirty="0"/>
              <a:t>Shape Width </a:t>
            </a:r>
            <a:r>
              <a:rPr lang="en-US" sz="1200" baseline="0" dirty="0"/>
              <a:t>box, enter </a:t>
            </a:r>
            <a:r>
              <a:rPr lang="en-US" sz="1200" b="1" baseline="0" dirty="0"/>
              <a:t>2.32”</a:t>
            </a:r>
            <a:r>
              <a:rPr lang="en-US" sz="1200" b="0" baseline="0" dirty="0"/>
              <a:t>.</a:t>
            </a:r>
            <a:endParaRPr lang="en-US" sz="1200" b="0" i="0" baseline="0" dirty="0"/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in the </a:t>
            </a:r>
            <a:r>
              <a:rPr lang="en-US" sz="1200" b="1" i="0" baseline="0" dirty="0"/>
              <a:t>Drawing</a:t>
            </a:r>
            <a:r>
              <a:rPr lang="en-US" sz="1200" b="0" i="0" baseline="0" dirty="0"/>
              <a:t> group, click the arrow next to </a:t>
            </a:r>
            <a:r>
              <a:rPr lang="en-US" sz="1200" b="1" i="0" baseline="0" dirty="0"/>
              <a:t>Shape Fill</a:t>
            </a:r>
            <a:r>
              <a:rPr lang="en-US" sz="1200" b="0" i="0" baseline="0" dirty="0"/>
              <a:t>, and select </a:t>
            </a:r>
            <a:r>
              <a:rPr lang="en-US" sz="1200" b="1" i="0" baseline="0" dirty="0"/>
              <a:t>No Fill</a:t>
            </a:r>
            <a:r>
              <a:rPr lang="en-US" sz="1200" b="0" i="0" baseline="0" dirty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in the </a:t>
            </a:r>
            <a:r>
              <a:rPr lang="en-US" sz="1200" b="1" i="0" baseline="0" dirty="0"/>
              <a:t>Drawing</a:t>
            </a:r>
            <a:r>
              <a:rPr lang="en-US" sz="1200" b="0" i="0" baseline="0" dirty="0"/>
              <a:t> group, click </a:t>
            </a:r>
            <a:r>
              <a:rPr lang="en-US" sz="1200" b="1" i="0" baseline="0" dirty="0"/>
              <a:t>Shape Effects</a:t>
            </a:r>
            <a:r>
              <a:rPr lang="en-US" sz="1200" b="0" i="0" baseline="0" dirty="0"/>
              <a:t>, point to </a:t>
            </a:r>
            <a:r>
              <a:rPr lang="en-US" sz="1200" b="1" i="0" baseline="0" dirty="0"/>
              <a:t>Reflection</a:t>
            </a:r>
            <a:r>
              <a:rPr lang="en-US" sz="1200" b="0" i="0" baseline="0" dirty="0"/>
              <a:t>, under </a:t>
            </a:r>
            <a:r>
              <a:rPr lang="en-US" sz="1200" b="1" i="0" baseline="0" dirty="0"/>
              <a:t>Reflection Variations</a:t>
            </a:r>
            <a:r>
              <a:rPr lang="en-US" sz="1200" b="0" i="0" baseline="0" dirty="0"/>
              <a:t>, select </a:t>
            </a:r>
            <a:r>
              <a:rPr lang="en-US" sz="1200" b="1" i="0" baseline="0" dirty="0"/>
              <a:t>Tight Reflection, touching </a:t>
            </a:r>
            <a:r>
              <a:rPr lang="en-US" sz="1200" b="0" i="0" baseline="0" dirty="0"/>
              <a:t>(first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in the bottom right corner of the </a:t>
            </a:r>
            <a:r>
              <a:rPr lang="en-US" sz="1200" b="1" i="0" baseline="0" dirty="0"/>
              <a:t>Drawing</a:t>
            </a:r>
            <a:r>
              <a:rPr lang="en-US" sz="1200" b="0" i="0" baseline="0" dirty="0"/>
              <a:t> group, click the </a:t>
            </a:r>
            <a:r>
              <a:rPr lang="en-US" sz="1200" b="1" i="0" baseline="0" dirty="0"/>
              <a:t>Format Shape</a:t>
            </a:r>
            <a:r>
              <a:rPr lang="en-US" sz="1200" b="0" i="0" baseline="0" dirty="0"/>
              <a:t> dialog box launcher. </a:t>
            </a:r>
            <a:endParaRPr lang="en-US" sz="1200" b="1" i="0" baseline="0" dirty="0"/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In the </a:t>
            </a:r>
            <a:r>
              <a:rPr lang="en-US" sz="1200" b="1" i="0" baseline="0" dirty="0"/>
              <a:t>Format Shape </a:t>
            </a:r>
            <a:r>
              <a:rPr lang="en-US" sz="1200" b="0" i="0" baseline="0" dirty="0"/>
              <a:t>dialog box, in the left pane click </a:t>
            </a:r>
            <a:r>
              <a:rPr lang="en-US" sz="1200" b="1" i="0" baseline="0" dirty="0"/>
              <a:t>Line Color</a:t>
            </a:r>
            <a:r>
              <a:rPr lang="en-US" sz="1200" b="0" i="0" baseline="0" dirty="0"/>
              <a:t>, and then in the </a:t>
            </a:r>
            <a:r>
              <a:rPr lang="en-US" sz="1200" b="1" i="0" baseline="0" dirty="0"/>
              <a:t>Line Color </a:t>
            </a:r>
            <a:r>
              <a:rPr lang="en-US" sz="1200" b="0" i="0" baseline="0" dirty="0"/>
              <a:t>pane select </a:t>
            </a:r>
            <a:r>
              <a:rPr lang="en-US" sz="1200" b="1" i="0" baseline="0" dirty="0"/>
              <a:t>Solid Line</a:t>
            </a:r>
            <a:r>
              <a:rPr lang="en-US" sz="1200" b="0" i="0" baseline="0" dirty="0"/>
              <a:t>. In the </a:t>
            </a:r>
            <a:r>
              <a:rPr lang="en-US" sz="1200" b="1" i="0" baseline="0" dirty="0"/>
              <a:t>Color</a:t>
            </a:r>
            <a:r>
              <a:rPr lang="en-US" sz="1200" b="0" i="0" baseline="0" dirty="0"/>
              <a:t> list, select </a:t>
            </a:r>
            <a:r>
              <a:rPr lang="en-US" sz="1200" b="1" dirty="0"/>
              <a:t>More Colors</a:t>
            </a:r>
            <a:r>
              <a:rPr lang="en-US" sz="1200" dirty="0"/>
              <a:t>, and then in the </a:t>
            </a:r>
            <a:r>
              <a:rPr lang="en-US" sz="1200" b="1" dirty="0"/>
              <a:t>Colors</a:t>
            </a:r>
            <a:r>
              <a:rPr lang="en-US" sz="1200" dirty="0"/>
              <a:t> dialog box, on the </a:t>
            </a:r>
            <a:r>
              <a:rPr lang="en-US" sz="1200" b="1" dirty="0"/>
              <a:t>Custom</a:t>
            </a:r>
            <a:r>
              <a:rPr lang="en-US" sz="1200" dirty="0"/>
              <a:t> tab, enter values for </a:t>
            </a:r>
            <a:r>
              <a:rPr lang="en-US" sz="1200" b="0" dirty="0"/>
              <a:t>Red</a:t>
            </a:r>
            <a:r>
              <a:rPr lang="en-US" sz="1200" dirty="0"/>
              <a:t>: </a:t>
            </a:r>
            <a:r>
              <a:rPr lang="en-US" sz="1200" b="1" dirty="0"/>
              <a:t>137</a:t>
            </a:r>
            <a:r>
              <a:rPr lang="en-US" sz="1200" dirty="0"/>
              <a:t>, </a:t>
            </a:r>
            <a:r>
              <a:rPr lang="en-US" sz="1200" b="0" dirty="0"/>
              <a:t>Green</a:t>
            </a:r>
            <a:r>
              <a:rPr lang="en-US" sz="1200" dirty="0"/>
              <a:t>: </a:t>
            </a:r>
            <a:r>
              <a:rPr lang="en-US" sz="1200" b="1" dirty="0"/>
              <a:t>227</a:t>
            </a:r>
            <a:r>
              <a:rPr lang="en-US" sz="1200" dirty="0"/>
              <a:t>, </a:t>
            </a:r>
            <a:r>
              <a:rPr lang="en-US" sz="1200" b="0" dirty="0"/>
              <a:t>Blue</a:t>
            </a:r>
            <a:r>
              <a:rPr lang="en-US" sz="1200" dirty="0"/>
              <a:t>: </a:t>
            </a:r>
            <a:r>
              <a:rPr lang="en-US" sz="1200" b="1" dirty="0"/>
              <a:t>231</a:t>
            </a:r>
            <a:r>
              <a:rPr lang="en-US" sz="1200" b="0" dirty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Also in the </a:t>
            </a:r>
            <a:r>
              <a:rPr lang="en-US" sz="1200" b="1" i="0" baseline="0" dirty="0"/>
              <a:t>Format Shape </a:t>
            </a:r>
            <a:r>
              <a:rPr lang="en-US" sz="1200" b="0" i="0" baseline="0" dirty="0"/>
              <a:t>dialog box, in the left pane, click </a:t>
            </a:r>
            <a:r>
              <a:rPr lang="en-US" sz="1200" b="1" i="0" baseline="0" dirty="0"/>
              <a:t>Line Style</a:t>
            </a:r>
            <a:r>
              <a:rPr lang="en-US" sz="1200" b="0" i="0" baseline="0" dirty="0"/>
              <a:t>. In the </a:t>
            </a:r>
            <a:r>
              <a:rPr lang="en-US" sz="1200" b="1" i="0" baseline="0" dirty="0"/>
              <a:t>Line Style</a:t>
            </a:r>
            <a:r>
              <a:rPr lang="en-US" sz="1200" b="0" i="0" baseline="0" dirty="0"/>
              <a:t> pane, in the </a:t>
            </a:r>
            <a:r>
              <a:rPr lang="en-US" sz="1200" b="1" i="0" baseline="0" dirty="0"/>
              <a:t>Width</a:t>
            </a:r>
            <a:r>
              <a:rPr lang="en-US" sz="1200" b="0" i="0" baseline="0" dirty="0"/>
              <a:t> text box, enter </a:t>
            </a:r>
            <a:r>
              <a:rPr lang="en-US" sz="1200" b="1" i="0" baseline="0" dirty="0"/>
              <a:t>10 pt</a:t>
            </a:r>
            <a:r>
              <a:rPr lang="en-US" sz="1200" b="0" i="0" baseline="0" dirty="0"/>
              <a:t>, and in the </a:t>
            </a:r>
            <a:r>
              <a:rPr lang="en-US" sz="1200" b="1" i="0" baseline="0" dirty="0"/>
              <a:t>Cap type</a:t>
            </a:r>
            <a:r>
              <a:rPr lang="en-US" sz="1200" b="0" i="0" baseline="0" dirty="0"/>
              <a:t> list, select </a:t>
            </a:r>
            <a:r>
              <a:rPr lang="en-US" sz="1200" b="1" i="0" baseline="0" dirty="0"/>
              <a:t>Round</a:t>
            </a:r>
            <a:r>
              <a:rPr lang="en-US" sz="1200" b="0" i="0" baseline="0" dirty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Also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in the left pane, click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3-D Format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3-D Format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pane, do the following:</a:t>
            </a:r>
          </a:p>
          <a:p>
            <a:pPr marL="6858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Under </a:t>
            </a:r>
            <a:r>
              <a:rPr lang="en-US" sz="1200" b="1" baseline="0" dirty="0"/>
              <a:t>Bevel</a:t>
            </a:r>
            <a:r>
              <a:rPr lang="en-US" sz="1200" b="0" baseline="0" dirty="0"/>
              <a:t>, do the following: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the </a:t>
            </a:r>
            <a:r>
              <a:rPr lang="en-US" sz="1200" b="1" baseline="0" dirty="0"/>
              <a:t>Top</a:t>
            </a:r>
            <a:r>
              <a:rPr lang="en-US" sz="1200" b="0" baseline="0" dirty="0"/>
              <a:t> list, under </a:t>
            </a:r>
            <a:r>
              <a:rPr lang="en-US" sz="1200" b="1" baseline="0" dirty="0"/>
              <a:t>Bevel</a:t>
            </a:r>
            <a:r>
              <a:rPr lang="en-US" sz="1200" b="0" baseline="0" dirty="0"/>
              <a:t>, select </a:t>
            </a:r>
            <a:r>
              <a:rPr lang="en-US" sz="1200" b="1" baseline="0" dirty="0"/>
              <a:t>Circle </a:t>
            </a:r>
            <a:r>
              <a:rPr lang="en-US" sz="1200" b="0" baseline="0" dirty="0"/>
              <a:t>(first row, first option from the left). 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</a:t>
            </a:r>
            <a:r>
              <a:rPr lang="en-US" sz="1200" b="1" baseline="0" dirty="0"/>
              <a:t>Top</a:t>
            </a:r>
            <a:r>
              <a:rPr lang="en-US" sz="1200" b="0" baseline="0" dirty="0"/>
              <a:t>, under </a:t>
            </a:r>
            <a:r>
              <a:rPr lang="en-US" sz="1200" b="1" baseline="0" dirty="0"/>
              <a:t>Width</a:t>
            </a:r>
            <a:r>
              <a:rPr lang="en-US" sz="1200" b="0" baseline="0" dirty="0"/>
              <a:t>, enter </a:t>
            </a:r>
            <a:r>
              <a:rPr lang="en-US" sz="1200" b="1" baseline="0" dirty="0"/>
              <a:t>10 pt</a:t>
            </a:r>
            <a:r>
              <a:rPr lang="en-US" sz="1200" b="0" baseline="0" dirty="0"/>
              <a:t>. 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</a:t>
            </a:r>
            <a:r>
              <a:rPr lang="en-US" sz="1200" b="1" baseline="0" dirty="0"/>
              <a:t>Top</a:t>
            </a:r>
            <a:r>
              <a:rPr lang="en-US" sz="1200" b="0" baseline="0" dirty="0"/>
              <a:t>, under </a:t>
            </a:r>
            <a:r>
              <a:rPr lang="en-US" sz="1200" b="1" baseline="0" dirty="0"/>
              <a:t>Height</a:t>
            </a:r>
            <a:r>
              <a:rPr lang="en-US" sz="1200" b="0" baseline="0" dirty="0"/>
              <a:t>, enter </a:t>
            </a:r>
            <a:r>
              <a:rPr lang="en-US" sz="1200" b="1" baseline="0" dirty="0"/>
              <a:t>10 pt</a:t>
            </a:r>
            <a:r>
              <a:rPr lang="en-US" sz="1200" b="0" baseline="0" dirty="0"/>
              <a:t>.</a:t>
            </a:r>
          </a:p>
          <a:p>
            <a:pPr marL="6858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Under </a:t>
            </a:r>
            <a:r>
              <a:rPr lang="en-US" sz="1200" b="1" baseline="0" dirty="0"/>
              <a:t>Contour</a:t>
            </a:r>
            <a:r>
              <a:rPr lang="en-US" sz="1200" b="0" baseline="0" dirty="0"/>
              <a:t>, click the button next to </a:t>
            </a:r>
            <a:r>
              <a:rPr lang="en-US" sz="1200" b="1" baseline="0" dirty="0"/>
              <a:t>Color</a:t>
            </a:r>
            <a:r>
              <a:rPr lang="en-US" sz="1200" b="0" baseline="0" dirty="0"/>
              <a:t>, and then under </a:t>
            </a:r>
            <a:r>
              <a:rPr lang="en-US" sz="1200" b="1" baseline="0" dirty="0"/>
              <a:t>Theme Colors </a:t>
            </a:r>
            <a:r>
              <a:rPr lang="en-US" sz="1200" b="0" baseline="0" dirty="0"/>
              <a:t>select </a:t>
            </a:r>
            <a:r>
              <a:rPr lang="en-US" sz="1200" b="1" baseline="0" dirty="0"/>
              <a:t>Olive Green, Accent 3, Lighter 60%</a:t>
            </a:r>
            <a:r>
              <a:rPr lang="en-US" sz="1200" b="0" baseline="0" dirty="0"/>
              <a:t> (third row, seventh option from the left).</a:t>
            </a:r>
            <a:endParaRPr lang="en-US" sz="1200" dirty="0"/>
          </a:p>
          <a:p>
            <a:pPr marL="6858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Under </a:t>
            </a:r>
            <a:r>
              <a:rPr lang="en-US" sz="1200" b="1" baseline="0" dirty="0"/>
              <a:t>Surface</a:t>
            </a:r>
            <a:r>
              <a:rPr lang="en-US" sz="1200" b="0" baseline="0" dirty="0"/>
              <a:t>, do the following: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the </a:t>
            </a:r>
            <a:r>
              <a:rPr lang="en-US" sz="1200" b="1" baseline="0" dirty="0"/>
              <a:t>Material</a:t>
            </a:r>
            <a:r>
              <a:rPr lang="en-US" sz="1200" b="0" baseline="0" dirty="0"/>
              <a:t> list, under </a:t>
            </a:r>
            <a:r>
              <a:rPr lang="en-US" sz="1200" b="1" baseline="0" dirty="0"/>
              <a:t>Standard</a:t>
            </a:r>
            <a:r>
              <a:rPr lang="en-US" sz="1200" b="0" baseline="0" dirty="0"/>
              <a:t>, select </a:t>
            </a:r>
            <a:r>
              <a:rPr lang="en-US" sz="1200" b="1" baseline="0" dirty="0"/>
              <a:t>Matte </a:t>
            </a:r>
            <a:r>
              <a:rPr lang="en-US" sz="1200" b="0" baseline="0" dirty="0"/>
              <a:t>(first row, first option from the left).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the </a:t>
            </a:r>
            <a:r>
              <a:rPr lang="en-US" sz="1200" b="1" baseline="0" dirty="0"/>
              <a:t>Lighting</a:t>
            </a:r>
            <a:r>
              <a:rPr lang="en-US" sz="1200" b="0" baseline="0" dirty="0"/>
              <a:t> list, under </a:t>
            </a:r>
            <a:r>
              <a:rPr lang="en-US" sz="1200" b="1" baseline="0" dirty="0"/>
              <a:t>Neutral</a:t>
            </a:r>
            <a:r>
              <a:rPr lang="en-US" sz="1200" b="0" baseline="0" dirty="0"/>
              <a:t>, select </a:t>
            </a:r>
            <a:r>
              <a:rPr lang="en-US" sz="1200" b="1" baseline="0" dirty="0"/>
              <a:t>Soft </a:t>
            </a:r>
            <a:r>
              <a:rPr lang="en-US" sz="1200" b="0" baseline="0" dirty="0"/>
              <a:t>(first row, third option from the left)</a:t>
            </a:r>
            <a:r>
              <a:rPr lang="en-US" sz="1200" b="1" baseline="0" dirty="0"/>
              <a:t>.</a:t>
            </a:r>
          </a:p>
          <a:p>
            <a:pPr marL="11430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/>
              <a:t>In the </a:t>
            </a:r>
            <a:r>
              <a:rPr lang="en-US" sz="1200" b="1" baseline="0" dirty="0"/>
              <a:t>Angle </a:t>
            </a:r>
            <a:r>
              <a:rPr lang="en-US" sz="1200" b="0" baseline="0" dirty="0"/>
              <a:t>box, enter </a:t>
            </a:r>
            <a:r>
              <a:rPr lang="en-US" sz="1200" b="1" baseline="0" dirty="0"/>
              <a:t>315</a:t>
            </a:r>
            <a:r>
              <a:rPr lang="en-US" sz="1200" b="1" baseline="0" dirty="0">
                <a:latin typeface="Verdana"/>
                <a:ea typeface="Verdana"/>
                <a:cs typeface="Verdana"/>
              </a:rPr>
              <a:t>°</a:t>
            </a:r>
            <a:r>
              <a:rPr lang="en-US" sz="1200" b="0" baseline="0" dirty="0">
                <a:latin typeface="Verdana"/>
                <a:ea typeface="Verdana"/>
                <a:cs typeface="Verdana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1"/>
              <a:tabLst/>
              <a:defRPr/>
            </a:pPr>
            <a:r>
              <a:rPr lang="en-US" sz="1200" b="0" i="0" baseline="0" dirty="0"/>
              <a:t>Right-click the rounded rectangle and select </a:t>
            </a:r>
            <a:r>
              <a:rPr lang="en-US" sz="1200" b="1" i="0" baseline="0" dirty="0"/>
              <a:t>Edit Text</a:t>
            </a:r>
            <a:r>
              <a:rPr lang="en-US" sz="1200" b="0" i="0" baseline="0" dirty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1"/>
              <a:tabLst/>
              <a:defRPr/>
            </a:pPr>
            <a:r>
              <a:rPr lang="en-US" sz="1200" b="0" i="0" baseline="0" dirty="0"/>
              <a:t>Enter text in the text box, select the text, and then 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</a:t>
            </a:r>
            <a:r>
              <a:rPr lang="en-US" sz="1200" i="0" baseline="0" dirty="0"/>
              <a:t>in the </a:t>
            </a:r>
            <a:r>
              <a:rPr lang="en-US" sz="1200" b="1" i="0" baseline="0" dirty="0"/>
              <a:t>Font</a:t>
            </a:r>
            <a:r>
              <a:rPr lang="en-US" sz="1200" i="0" baseline="0" dirty="0"/>
              <a:t> group, select </a:t>
            </a:r>
            <a:r>
              <a:rPr lang="en-US" sz="1200" b="1" i="0" baseline="0" dirty="0"/>
              <a:t>Gills Sans MT Condensed </a:t>
            </a:r>
            <a:r>
              <a:rPr lang="en-US" sz="1200" i="0" baseline="0" dirty="0"/>
              <a:t>from the </a:t>
            </a:r>
            <a:r>
              <a:rPr lang="en-US" sz="1200" b="1" i="0" baseline="0" dirty="0"/>
              <a:t>Font</a:t>
            </a:r>
            <a:r>
              <a:rPr lang="en-US" sz="1200" i="0" baseline="0" dirty="0"/>
              <a:t> list, and select </a:t>
            </a:r>
            <a:r>
              <a:rPr lang="en-US" sz="1200" b="1" i="0" baseline="0" dirty="0"/>
              <a:t>28</a:t>
            </a:r>
            <a:r>
              <a:rPr lang="en-US" sz="1200" i="0" baseline="0" dirty="0"/>
              <a:t> from the </a:t>
            </a:r>
            <a:r>
              <a:rPr lang="en-US" sz="1200" b="1" i="0" baseline="0" dirty="0"/>
              <a:t>Font Size </a:t>
            </a:r>
            <a:r>
              <a:rPr lang="en-US" sz="1200" i="0" baseline="0" dirty="0"/>
              <a:t>list.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1"/>
              <a:tabLst/>
              <a:defRPr/>
            </a:pPr>
            <a:r>
              <a:rPr lang="en-US" sz="1200" b="0" i="0" baseline="0" dirty="0"/>
              <a:t>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in the </a:t>
            </a:r>
            <a:r>
              <a:rPr lang="en-US" sz="1200" b="1" i="0" baseline="0" dirty="0"/>
              <a:t>Paragraph</a:t>
            </a:r>
            <a:r>
              <a:rPr lang="en-US" sz="1200" b="0" i="0" baseline="0" dirty="0"/>
              <a:t> group, click </a:t>
            </a:r>
            <a:r>
              <a:rPr lang="en-US" sz="1200" b="1" i="0" baseline="0" dirty="0"/>
              <a:t>Center</a:t>
            </a:r>
            <a:r>
              <a:rPr lang="en-US" sz="1200" b="0" i="0" baseline="0" dirty="0"/>
              <a:t> to center the text.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1200" b="0" i="0" baseline="0" dirty="0"/>
          </a:p>
          <a:p>
            <a:endParaRPr lang="en-US" sz="1200" b="0" i="0" baseline="0" dirty="0"/>
          </a:p>
          <a:p>
            <a:r>
              <a:rPr lang="en-US" sz="1200" b="0" i="0" baseline="0" dirty="0"/>
              <a:t>To reproduce the animation effect on this slide, do the following:</a:t>
            </a:r>
            <a:endParaRPr lang="en-US" sz="1200" b="0" dirty="0"/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Animations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Animation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group, click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arrow to expand the effects gallery, and then click More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Entrance Effects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the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Change Entrance Effect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dialog box, under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Exciting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Curve Up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Timing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group,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Start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Previous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Duration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00.50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Advanced Animation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under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Emphasis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Grow/Shrink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Advanced Animations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Animation Pane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Animation Pane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click the arrow at the side of the second (grow/shrink) effect and then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Effect Options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Grow/Shrink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dialog box, on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Start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Previous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Duration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0.5 seconds (Very Fast)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914400" lvl="2" indent="0">
              <a:buFont typeface="Arial" pitchFamily="34" charset="0"/>
              <a:buNone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Effects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tab, do the following:</a:t>
            </a:r>
            <a:endParaRPr lang="en-US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arrow next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Size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Custom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enter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then press ENTER.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arrow next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Size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Vertical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Select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Auto-reverse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check box.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OK.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aseline="0" dirty="0"/>
          </a:p>
          <a:p>
            <a:endParaRPr lang="en-US" sz="1200" b="0" baseline="0" dirty="0"/>
          </a:p>
          <a:p>
            <a:endParaRPr lang="en-US" sz="1200" b="0" baseline="0" dirty="0"/>
          </a:p>
          <a:p>
            <a:r>
              <a:rPr lang="en-US" sz="1200" b="0" baseline="0" dirty="0"/>
              <a:t>To reproduce a second and third rectangle and the animation,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On the slide, select the rounded rectangle.</a:t>
            </a:r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On the </a:t>
            </a:r>
            <a:r>
              <a:rPr lang="en-US" sz="1200" b="1" i="0" baseline="0" dirty="0"/>
              <a:t>Home</a:t>
            </a:r>
            <a:r>
              <a:rPr lang="en-US" sz="1200" b="0" i="0" baseline="0" dirty="0"/>
              <a:t> tab, in the </a:t>
            </a:r>
            <a:r>
              <a:rPr lang="en-US" sz="1200" b="1" i="0" baseline="0" dirty="0"/>
              <a:t>Clipboard</a:t>
            </a:r>
            <a:r>
              <a:rPr lang="en-US" sz="1200" b="0" i="0" baseline="0" dirty="0"/>
              <a:t> group, click the arrow at </a:t>
            </a:r>
            <a:r>
              <a:rPr lang="en-US" sz="1200" b="1" i="0" baseline="0" dirty="0"/>
              <a:t>Copy</a:t>
            </a:r>
            <a:r>
              <a:rPr lang="en-US" sz="1200" b="0" i="0" baseline="0" dirty="0"/>
              <a:t>, and select</a:t>
            </a:r>
            <a:r>
              <a:rPr lang="en-US" sz="1200" b="1" i="0" baseline="0" dirty="0"/>
              <a:t> Duplicate</a:t>
            </a:r>
            <a:r>
              <a:rPr lang="en-US" sz="1200" b="0" i="0" baseline="0" dirty="0"/>
              <a:t>. </a:t>
            </a:r>
            <a:r>
              <a:rPr lang="en-US" sz="1200" b="0" baseline="0" dirty="0">
                <a:latin typeface="+mn-lt"/>
              </a:rPr>
              <a:t>Position the second rounded rectangle next to the first rounded rectangle. </a:t>
            </a:r>
            <a:r>
              <a:rPr lang="en-US" sz="1200" b="0" i="0" baseline="0" dirty="0"/>
              <a:t>Repeat until there are three rectangles.</a:t>
            </a:r>
            <a:endParaRPr lang="en-US" sz="1200" baseline="0" dirty="0"/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/>
              <a:t>In the </a:t>
            </a:r>
            <a:r>
              <a:rPr lang="en-US" sz="1200" b="1" baseline="0" dirty="0"/>
              <a:t>Animation Pane</a:t>
            </a:r>
            <a:r>
              <a:rPr lang="en-US" sz="1200" b="0" baseline="0" dirty="0"/>
              <a:t>, in the animation list, press and hold CTRL and select the </a:t>
            </a:r>
            <a:r>
              <a:rPr lang="en-US" sz="1200" b="1" baseline="0" dirty="0"/>
              <a:t>Curve Up</a:t>
            </a:r>
            <a:r>
              <a:rPr lang="en-US" sz="1200" b="0" baseline="0" dirty="0"/>
              <a:t> entrance effect and </a:t>
            </a:r>
            <a:r>
              <a:rPr lang="en-US" sz="1200" b="1" baseline="0" dirty="0"/>
              <a:t>Grow/Shrink </a:t>
            </a:r>
            <a:r>
              <a:rPr lang="en-US" sz="1200" b="0" baseline="0" dirty="0"/>
              <a:t>emphasis effect for the second rectangle (third and fourth effects in the list). On the Animations tab, in the </a:t>
            </a:r>
            <a:r>
              <a:rPr lang="en-US" sz="1200" b="1" baseline="0" dirty="0"/>
              <a:t>Timing </a:t>
            </a:r>
            <a:r>
              <a:rPr lang="en-US" sz="1200" b="0" baseline="0" dirty="0"/>
              <a:t>group, in the </a:t>
            </a:r>
            <a:r>
              <a:rPr lang="en-US" sz="1200" b="1" baseline="0" dirty="0"/>
              <a:t>Delay </a:t>
            </a:r>
            <a:r>
              <a:rPr lang="en-US" sz="1200" b="0" baseline="0" dirty="0"/>
              <a:t>text box, enter </a:t>
            </a:r>
            <a:r>
              <a:rPr lang="en-US" sz="1200" b="1" baseline="0" dirty="0"/>
              <a:t>0.5</a:t>
            </a:r>
            <a:r>
              <a:rPr lang="en-US" sz="1200" b="0" baseline="0" dirty="0"/>
              <a:t>.</a:t>
            </a:r>
            <a:endParaRPr lang="en-US" sz="1200" baseline="0" dirty="0"/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/>
              <a:t>In the </a:t>
            </a:r>
            <a:r>
              <a:rPr lang="en-US" sz="1200" b="1" baseline="0" dirty="0"/>
              <a:t>Animation Pane</a:t>
            </a:r>
            <a:r>
              <a:rPr lang="en-US" sz="1200" b="0" baseline="0" dirty="0"/>
              <a:t>, in the animation list, press and hold CTRL and select the </a:t>
            </a:r>
            <a:r>
              <a:rPr lang="en-US" sz="1200" b="1" baseline="0" dirty="0"/>
              <a:t>Curve Up</a:t>
            </a:r>
            <a:r>
              <a:rPr lang="en-US" sz="1200" b="0" baseline="0" dirty="0"/>
              <a:t> entrance effect and </a:t>
            </a:r>
            <a:r>
              <a:rPr lang="en-US" sz="1200" b="1" baseline="0" dirty="0"/>
              <a:t>Grow/Shrink </a:t>
            </a:r>
            <a:r>
              <a:rPr lang="en-US" sz="1200" b="0" baseline="0" dirty="0"/>
              <a:t>emphasis effect for the third rectangle (fifth and sixth in the list). Click the arrow next to the effect, select </a:t>
            </a:r>
            <a:r>
              <a:rPr lang="en-US" sz="1200" b="1" baseline="0" dirty="0"/>
              <a:t>Effect Options</a:t>
            </a:r>
            <a:r>
              <a:rPr lang="en-US" sz="1200" b="0" baseline="0" dirty="0"/>
              <a:t>, and then in the dialog box, on the </a:t>
            </a:r>
            <a:r>
              <a:rPr lang="en-US" sz="1200" b="1" baseline="0" dirty="0"/>
              <a:t>Timing </a:t>
            </a:r>
            <a:r>
              <a:rPr lang="en-US" sz="1200" b="0" baseline="0" dirty="0"/>
              <a:t>tab, in the </a:t>
            </a:r>
            <a:r>
              <a:rPr lang="en-US" sz="1200" b="1" baseline="0" dirty="0"/>
              <a:t>Delay </a:t>
            </a:r>
            <a:r>
              <a:rPr lang="en-US" sz="1200" b="0" baseline="0" dirty="0"/>
              <a:t>text box, enter </a:t>
            </a:r>
            <a:r>
              <a:rPr lang="en-US" sz="1200" b="1" baseline="0" dirty="0"/>
              <a:t>1.0</a:t>
            </a:r>
            <a:r>
              <a:rPr lang="en-US" sz="1200" b="0" baseline="0" dirty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/>
              <a:t>Click the text in each rectangle to change, add or remove it.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/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reproduce the background on this slide, do the following: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Home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click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Rectangles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Rectangle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option from the left). On the slide, drag to draw a rectangle.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the rectangle. Under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 Tools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do the following: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Height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text box enter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1.62”.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Width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text box enter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10”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 Tools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bottom right corner of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Styles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click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dialog box launcher.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in the left pane, click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pane, do the following: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Solid 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select </a:t>
            </a:r>
            <a:r>
              <a:rPr lang="en-US" sz="1200" b="1" baseline="0" dirty="0"/>
              <a:t>More Colors</a:t>
            </a:r>
            <a:r>
              <a:rPr lang="en-US" sz="1200" b="0" baseline="0" dirty="0"/>
              <a:t>, and </a:t>
            </a:r>
            <a:r>
              <a:rPr lang="en-US" sz="1200" dirty="0"/>
              <a:t>then in the </a:t>
            </a:r>
            <a:r>
              <a:rPr lang="en-US" sz="1200" b="1" dirty="0"/>
              <a:t>Colors</a:t>
            </a:r>
            <a:r>
              <a:rPr lang="en-US" sz="1200" dirty="0"/>
              <a:t> dialog box, on the </a:t>
            </a:r>
            <a:r>
              <a:rPr lang="en-US" sz="1200" b="1" dirty="0"/>
              <a:t>Custom</a:t>
            </a:r>
            <a:r>
              <a:rPr lang="en-US" sz="1200" dirty="0"/>
              <a:t> tab, enter values for </a:t>
            </a:r>
            <a:r>
              <a:rPr lang="en-US" sz="1200" b="0" dirty="0"/>
              <a:t>Red</a:t>
            </a:r>
            <a:r>
              <a:rPr lang="en-US" sz="1200" dirty="0"/>
              <a:t>: </a:t>
            </a:r>
            <a:r>
              <a:rPr lang="en-US" sz="1200" b="1" dirty="0"/>
              <a:t>137</a:t>
            </a:r>
            <a:r>
              <a:rPr lang="en-US" sz="1200" dirty="0"/>
              <a:t>, </a:t>
            </a:r>
            <a:r>
              <a:rPr lang="en-US" sz="1200" b="0" dirty="0"/>
              <a:t>Green</a:t>
            </a:r>
            <a:r>
              <a:rPr lang="en-US" sz="1200" dirty="0"/>
              <a:t>: </a:t>
            </a:r>
            <a:r>
              <a:rPr lang="en-US" sz="1200" b="1" dirty="0"/>
              <a:t>227</a:t>
            </a:r>
            <a:r>
              <a:rPr lang="en-US" sz="1200" dirty="0"/>
              <a:t>, </a:t>
            </a:r>
            <a:r>
              <a:rPr lang="en-US" sz="1200" b="0" dirty="0"/>
              <a:t>Blue</a:t>
            </a:r>
            <a:r>
              <a:rPr lang="en-US" sz="1200" dirty="0"/>
              <a:t>: </a:t>
            </a:r>
            <a:r>
              <a:rPr lang="en-US" sz="1200" b="1" dirty="0"/>
              <a:t>231</a:t>
            </a:r>
            <a:r>
              <a:rPr lang="en-US" sz="1200" dirty="0"/>
              <a:t>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use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slider or 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 to enter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70%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in the left pane, click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 Color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 Color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pane, 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 line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the rectangle on the middle of the slide.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Home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click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Rectangles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Round Diagonal Corner Rectangle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(ninth option from the left). On the slide, drag to draw a rectangle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the round diagonal corner rectangle. Under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 Tools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Height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text box enter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0.44”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Width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text box enter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0.44”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Drawing Tools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 Styles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click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dialog box launcher.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in the left pane, click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pane, do the following: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Solid fill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under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select </a:t>
            </a:r>
            <a:r>
              <a:rPr lang="en-US" sz="1200" b="1" baseline="0" dirty="0"/>
              <a:t>White, Background 1, Darker 15% </a:t>
            </a:r>
            <a:r>
              <a:rPr lang="en-US" sz="1200" b="0" baseline="0" dirty="0"/>
              <a:t>(third row, first option from the left)</a:t>
            </a:r>
            <a:r>
              <a:rPr lang="en-US" sz="1200" dirty="0"/>
              <a:t>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box enter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60%</a:t>
            </a:r>
            <a:r>
              <a: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Shape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in the left pane, click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 Color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 Color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pane, 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 line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the round diagonal corner rectangle. On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Home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Clipboard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group, click the arrow at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select </a:t>
            </a:r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Duplicate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Repeat this process until you have a total of seven round diagonal corner rectangles.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/>
              <a:t>On the slide, press and hold CTRL and s</a:t>
            </a:r>
            <a:r>
              <a:rPr lang="en-US" sz="1200" dirty="0"/>
              <a:t>elect the</a:t>
            </a:r>
            <a:r>
              <a:rPr lang="en-US" sz="1200" baseline="0" dirty="0"/>
              <a:t> seven </a:t>
            </a:r>
            <a:r>
              <a:rPr 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round diagonal corner rectangles. O</a:t>
            </a:r>
            <a:r>
              <a:rPr lang="en-US" sz="1200" dirty="0"/>
              <a:t>n the </a:t>
            </a:r>
            <a:r>
              <a:rPr lang="en-US" sz="1200" b="1" dirty="0"/>
              <a:t>Home</a:t>
            </a:r>
            <a:r>
              <a:rPr lang="en-US" sz="1200" dirty="0"/>
              <a:t> tab, in the </a:t>
            </a:r>
            <a:r>
              <a:rPr lang="en-US" sz="1200" b="1" dirty="0"/>
              <a:t>Drawing</a:t>
            </a:r>
            <a:r>
              <a:rPr lang="en-US" sz="1200" dirty="0"/>
              <a:t> group, click </a:t>
            </a:r>
            <a:r>
              <a:rPr lang="en-US" sz="1200" b="1" dirty="0"/>
              <a:t>Arrange</a:t>
            </a:r>
            <a:r>
              <a:rPr lang="en-US" sz="1200" dirty="0"/>
              <a:t>, and then under </a:t>
            </a:r>
            <a:r>
              <a:rPr lang="en-US" sz="1200" b="1" dirty="0"/>
              <a:t>Position Objects</a:t>
            </a:r>
            <a:r>
              <a:rPr lang="en-US" sz="1200" dirty="0"/>
              <a:t>, point to </a:t>
            </a:r>
            <a:r>
              <a:rPr lang="en-US" sz="1200" b="1" dirty="0"/>
              <a:t>Align</a:t>
            </a:r>
            <a:r>
              <a:rPr lang="en-US" sz="1200" dirty="0"/>
              <a:t>, and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dirty="0"/>
              <a:t>Click </a:t>
            </a:r>
            <a:r>
              <a:rPr lang="en-US" sz="1200" b="1" dirty="0"/>
              <a:t>Align Selected Objects</a:t>
            </a:r>
            <a:r>
              <a:rPr lang="en-US" sz="1200" dirty="0"/>
              <a:t>.</a:t>
            </a:r>
            <a:endParaRPr lang="en-US" sz="1200" baseline="0" dirty="0"/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dirty="0"/>
              <a:t>Click </a:t>
            </a:r>
            <a:r>
              <a:rPr lang="en-US" sz="1200" b="1" dirty="0"/>
              <a:t>Align Top</a:t>
            </a:r>
            <a:r>
              <a:rPr lang="en-US" sz="1200" dirty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dirty="0"/>
              <a:t>Click </a:t>
            </a:r>
            <a:r>
              <a:rPr lang="en-US" sz="1200" b="1" dirty="0"/>
              <a:t>Distribute Horizontally</a:t>
            </a:r>
            <a:r>
              <a:rPr lang="en-US" sz="1200" dirty="0"/>
              <a:t>.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Right-click the slide background area, and then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Format Background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Format Background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dialog box,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the left pane,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Gradient fill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pane, and then do the following:</a:t>
            </a:r>
            <a:endParaRPr lang="en-US" dirty="0">
              <a:effectLst/>
            </a:endParaRP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Linear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Linear Diagonal – Bottom Right to Top Left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(second row, third option from the left).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Remove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until two stops appear on the slider, and customize the gradient stops as follows:</a:t>
            </a:r>
            <a:endParaRPr lang="en-US" dirty="0">
              <a:effectLst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Stop 1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slider, and then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50%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White, Background 1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(first row, first option from the left).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Select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Stop 2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slider, and then do the following: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100%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click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Colors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Colors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dialog box, on the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Custom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tab, enter values for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Red: 204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Green: 244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Blue: 248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baseline="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785D1-57A5-4F05-BF9F-02C33C71A4E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9359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785D1-57A5-4F05-BF9F-02C33C71A4E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602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785D1-57A5-4F05-BF9F-02C33C71A4E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9631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i-LK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785D1-57A5-4F05-BF9F-02C33C71A4E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563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60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294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899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540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39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4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89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80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22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88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05EF-6168-407F-8025-E41839E12504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30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F05EF-6168-407F-8025-E41839E12504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216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ree Computer Animated Gif, Download Free Computer Animated Gif png images,  Free ClipArts on Clipart Library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175" y="228600"/>
            <a:ext cx="3095625" cy="360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295400" y="2971800"/>
            <a:ext cx="55626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i-LK" sz="7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වදන් සැකසීම</a:t>
            </a:r>
          </a:p>
          <a:p>
            <a:pPr algn="ctr"/>
            <a:r>
              <a:rPr lang="si-LK" sz="7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8 ශ්‍රේණිය</a:t>
            </a:r>
            <a:endParaRPr lang="en-US" sz="7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-20320" y="6096000"/>
            <a:ext cx="9164320" cy="762000"/>
            <a:chOff x="-20320" y="6096000"/>
            <a:chExt cx="9164320" cy="762000"/>
          </a:xfrm>
        </p:grpSpPr>
        <p:sp>
          <p:nvSpPr>
            <p:cNvPr id="5" name="Rectangle 4"/>
            <p:cNvSpPr/>
            <p:nvPr/>
          </p:nvSpPr>
          <p:spPr>
            <a:xfrm>
              <a:off x="-20320" y="6160702"/>
              <a:ext cx="9164320" cy="69729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-20320" y="6096000"/>
              <a:ext cx="9164320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si-LK" sz="3200" b="1" dirty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ර/ඇඹි/ඇඹිලිපිටිය මහා විද්‍යාලය -8 ශ්‍රේණිය</a:t>
              </a:r>
              <a:endParaRPr lang="en-US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7620000" y="6235987"/>
              <a:ext cx="1447800" cy="470017"/>
              <a:chOff x="7467600" y="6235987"/>
              <a:chExt cx="1447800" cy="470017"/>
            </a:xfrm>
          </p:grpSpPr>
          <p:sp>
            <p:nvSpPr>
              <p:cNvPr id="8" name="Action Button: Back or Previous 7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7467600" y="6235987"/>
                <a:ext cx="457200" cy="470017"/>
              </a:xfrm>
              <a:prstGeom prst="actionButtonBackPrevio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Action Button: Home 8">
                <a:hlinkClick r:id="" action="ppaction://hlinkshowjump?jump=firstslide" highlightClick="1"/>
              </p:cNvPr>
              <p:cNvSpPr/>
              <p:nvPr/>
            </p:nvSpPr>
            <p:spPr>
              <a:xfrm>
                <a:off x="7924800" y="6235987"/>
                <a:ext cx="609600" cy="469613"/>
              </a:xfrm>
              <a:prstGeom prst="actionButtonHo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Action Button: Forward or Next 9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8534400" y="6235987"/>
                <a:ext cx="381000" cy="470017"/>
              </a:xfrm>
              <a:prstGeom prst="actionButtonForwardNex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256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powertec\Desktop\Untitled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76400"/>
            <a:ext cx="8628139" cy="4271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" y="318056"/>
            <a:ext cx="5424883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i-LK" sz="3200" dirty="0">
                <a:solidFill>
                  <a:srgbClr val="002060"/>
                </a:solidFill>
              </a:rPr>
              <a:t> පේළි අතර පරතරය වෙනස් කිරීම</a:t>
            </a:r>
          </a:p>
          <a:p>
            <a:pPr algn="ctr"/>
            <a:r>
              <a:rPr lang="en-US" sz="3200" dirty="0">
                <a:latin typeface="Chiller" pitchFamily="82" charset="0"/>
              </a:rPr>
              <a:t>Line Spacing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25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powertec\Desktop\Untitled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08480"/>
            <a:ext cx="8878728" cy="439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4807" y="190103"/>
            <a:ext cx="273212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i-LK" sz="3200" dirty="0">
                <a:solidFill>
                  <a:srgbClr val="002060"/>
                </a:solidFill>
              </a:rPr>
              <a:t>බුලට්</a:t>
            </a:r>
          </a:p>
          <a:p>
            <a:pPr algn="ctr"/>
            <a:r>
              <a:rPr lang="en-US" sz="3200" dirty="0">
                <a:latin typeface="Chiller" pitchFamily="82" charset="0"/>
              </a:rPr>
              <a:t>Bullets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17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powertec\Desktop\Untitled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07" y="1524000"/>
            <a:ext cx="8066059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4807" y="190103"/>
            <a:ext cx="273212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i-LK" sz="3200" dirty="0">
                <a:solidFill>
                  <a:srgbClr val="002060"/>
                </a:solidFill>
              </a:rPr>
              <a:t>අංකන</a:t>
            </a:r>
          </a:p>
          <a:p>
            <a:pPr algn="ctr"/>
            <a:r>
              <a:rPr lang="si-LK" sz="3200">
                <a:latin typeface="Chiller" pitchFamily="82" charset="0"/>
              </a:rPr>
              <a:t>Numbering</a:t>
            </a:r>
            <a:endParaRPr lang="en-US" sz="3200" dirty="0">
              <a:latin typeface="Chiller" pitchFamily="8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04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powertec\Desktop\Untitled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70594"/>
            <a:ext cx="7893050" cy="558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7" y="190103"/>
            <a:ext cx="470439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i-LK" sz="3200" dirty="0">
                <a:solidFill>
                  <a:srgbClr val="002060"/>
                </a:solidFill>
              </a:rPr>
              <a:t>පසුබිම වර්ණ ගැන්වීමට</a:t>
            </a:r>
          </a:p>
          <a:p>
            <a:pPr algn="ctr"/>
            <a:r>
              <a:rPr lang="en-US" sz="4000" dirty="0">
                <a:latin typeface="Chiller" pitchFamily="82" charset="0"/>
              </a:rPr>
              <a:t>Shading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94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396965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i-LK" sz="2800" dirty="0"/>
              <a:t>පහත පෙන්වා ඇති ලේඛන ප්‍රායෝගිකව සකස් කරන්න.</a:t>
            </a:r>
            <a:endParaRPr lang="en-US" sz="2800" dirty="0"/>
          </a:p>
        </p:txBody>
      </p:sp>
      <p:pic>
        <p:nvPicPr>
          <p:cNvPr id="1030" name="Picture 6" descr="Justify vs Align: Getting Started with Type Layout in InDesig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820" y="929639"/>
            <a:ext cx="5928360" cy="592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48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ree Computer Animated Gif, Download Free Computer Animated Gif png images,  Free ClipArts on Clipart Library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776" y="1"/>
            <a:ext cx="2882698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Add Order to Your Design: 3 Ways to Align and Desig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19" y="347345"/>
            <a:ext cx="5511456" cy="31432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80" name="Picture 8" descr="Local line spacing in LaTeX Beamer · 3 Diagrams per P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714" y="3091543"/>
            <a:ext cx="4877338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130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icrosoft Word Tutorial: Adding Bullets and Numbering, Numbering Heading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601" y="381000"/>
            <a:ext cx="7300798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Adding Bullets and Numbers, Undoing and Redoing, Setting Page Layouts and  Printing Documents | jebaranj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199" y="3810000"/>
            <a:ext cx="4609321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160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3760" y="261818"/>
            <a:ext cx="4979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i-LK" sz="2400" dirty="0"/>
              <a:t>පහත දැක්වෙන ක්‍රියාකාරකම සිදුකරන්න.</a:t>
            </a:r>
            <a:endParaRPr lang="en-US" sz="2400" dirty="0"/>
          </a:p>
        </p:txBody>
      </p:sp>
      <p:pic>
        <p:nvPicPr>
          <p:cNvPr id="2051" name="Picture 3" descr="C:\Users\powertec\Desktop\ac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723483"/>
            <a:ext cx="5563079" cy="581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1062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20320" y="6096000"/>
            <a:ext cx="9164320" cy="762000"/>
            <a:chOff x="-20320" y="6096000"/>
            <a:chExt cx="9164320" cy="762000"/>
          </a:xfrm>
        </p:grpSpPr>
        <p:sp>
          <p:nvSpPr>
            <p:cNvPr id="6" name="Rectangle 5"/>
            <p:cNvSpPr/>
            <p:nvPr/>
          </p:nvSpPr>
          <p:spPr>
            <a:xfrm>
              <a:off x="-20320" y="6160702"/>
              <a:ext cx="9164320" cy="69729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-20320" y="6096000"/>
              <a:ext cx="9164320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si-LK" sz="3200" b="1" dirty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තොරතුරු හා සන්නිවේදන තාක්ෂණය-8 ශ්‍රේණිය</a:t>
              </a:r>
              <a:endParaRPr lang="en-US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7620000" y="6235987"/>
              <a:ext cx="1447800" cy="470017"/>
              <a:chOff x="7467600" y="6235987"/>
              <a:chExt cx="1447800" cy="470017"/>
            </a:xfrm>
          </p:grpSpPr>
          <p:sp>
            <p:nvSpPr>
              <p:cNvPr id="9" name="Action Button: Back or Previous 8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7467600" y="6235987"/>
                <a:ext cx="457200" cy="470017"/>
              </a:xfrm>
              <a:prstGeom prst="actionButtonBackPrevio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Action Button: Home 9">
                <a:hlinkClick r:id="" action="ppaction://hlinkshowjump?jump=firstslide" highlightClick="1"/>
              </p:cNvPr>
              <p:cNvSpPr/>
              <p:nvPr/>
            </p:nvSpPr>
            <p:spPr>
              <a:xfrm>
                <a:off x="7924800" y="6235987"/>
                <a:ext cx="609600" cy="469613"/>
              </a:xfrm>
              <a:prstGeom prst="actionButtonHo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Action Button: Forward or Next 10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8534400" y="6235987"/>
                <a:ext cx="381000" cy="470017"/>
              </a:xfrm>
              <a:prstGeom prst="actionButtonForwardNex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2" name="TextBox 11"/>
          <p:cNvSpPr txBox="1"/>
          <p:nvPr/>
        </p:nvSpPr>
        <p:spPr>
          <a:xfrm>
            <a:off x="2809240" y="1690063"/>
            <a:ext cx="366638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i-LK" sz="8000" dirty="0">
                <a:solidFill>
                  <a:srgbClr val="002060"/>
                </a:solidFill>
              </a:rPr>
              <a:t>ස්තූතියි!!</a:t>
            </a:r>
            <a:endParaRPr lang="en-US" sz="8000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4726692"/>
            <a:ext cx="580973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i-LK" sz="3200" dirty="0">
                <a:solidFill>
                  <a:srgbClr val="00B0F0"/>
                </a:solidFill>
              </a:rPr>
              <a:t>සැකසීම</a:t>
            </a:r>
            <a:r>
              <a:rPr lang="en-US" sz="3200" dirty="0">
                <a:solidFill>
                  <a:srgbClr val="00B0F0"/>
                </a:solidFill>
              </a:rPr>
              <a:t>: P.V.M.G.</a:t>
            </a:r>
            <a:r>
              <a:rPr lang="si-LK" sz="3200" dirty="0">
                <a:solidFill>
                  <a:srgbClr val="00B0F0"/>
                </a:solidFill>
              </a:rPr>
              <a:t>මාධවි පහලවිතාන</a:t>
            </a:r>
          </a:p>
          <a:p>
            <a:r>
              <a:rPr lang="si-LK" sz="3200" dirty="0">
                <a:solidFill>
                  <a:srgbClr val="00B0F0"/>
                </a:solidFill>
              </a:rPr>
              <a:t>ර/ඇඹි/ඇඹිලිපිටිය මහා විද්‍යාලය</a:t>
            </a:r>
            <a:endParaRPr lang="en-US" sz="3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83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Content Placeholder 1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" y="2362200"/>
            <a:ext cx="5544127" cy="3733800"/>
          </a:xfrm>
        </p:spPr>
      </p:pic>
      <p:sp>
        <p:nvSpPr>
          <p:cNvPr id="3" name="Cloud Callout 2"/>
          <p:cNvSpPr/>
          <p:nvPr/>
        </p:nvSpPr>
        <p:spPr>
          <a:xfrm>
            <a:off x="4343400" y="381000"/>
            <a:ext cx="4572000" cy="3357197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i-LK" sz="3200" dirty="0"/>
              <a:t>එකෙල්ල කිරීමේ සහ ස්ථානගත කිරීමේ මෙවලම්</a:t>
            </a:r>
          </a:p>
          <a:p>
            <a:pPr algn="ctr"/>
            <a:r>
              <a:rPr lang="en-US" sz="3200" dirty="0"/>
              <a:t>Alignment and positioning Tools  </a:t>
            </a:r>
          </a:p>
        </p:txBody>
      </p:sp>
      <p:pic>
        <p:nvPicPr>
          <p:cNvPr id="5124" name="Picture 4" descr="▷ Butterflies: Animated Images, Gifs, Pictures &amp; Animations - 100% FREE!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700" y="3581400"/>
            <a:ext cx="1714500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-20320" y="6096000"/>
            <a:ext cx="9164320" cy="762000"/>
            <a:chOff x="-20320" y="6096000"/>
            <a:chExt cx="9164320" cy="762000"/>
          </a:xfrm>
        </p:grpSpPr>
        <p:sp>
          <p:nvSpPr>
            <p:cNvPr id="5" name="Rectangle 4"/>
            <p:cNvSpPr/>
            <p:nvPr/>
          </p:nvSpPr>
          <p:spPr>
            <a:xfrm>
              <a:off x="-20320" y="6160702"/>
              <a:ext cx="9164320" cy="69729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-20320" y="6096000"/>
              <a:ext cx="9164320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si-LK" sz="3200" b="1" dirty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තොරතුරු හා සන්නිවේදන තාක්ෂණය-8 ශ්‍රේණිය</a:t>
              </a:r>
              <a:endParaRPr lang="en-US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7620000" y="6235987"/>
              <a:ext cx="1447800" cy="470017"/>
              <a:chOff x="7467600" y="6235987"/>
              <a:chExt cx="1447800" cy="470017"/>
            </a:xfrm>
          </p:grpSpPr>
          <p:sp>
            <p:nvSpPr>
              <p:cNvPr id="6" name="Action Button: Back or Previous 5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7467600" y="6235987"/>
                <a:ext cx="457200" cy="470017"/>
              </a:xfrm>
              <a:prstGeom prst="actionButtonBackPrevio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Action Button: Home 6">
                <a:hlinkClick r:id="" action="ppaction://hlinkshowjump?jump=firstslide" highlightClick="1"/>
              </p:cNvPr>
              <p:cNvSpPr/>
              <p:nvPr/>
            </p:nvSpPr>
            <p:spPr>
              <a:xfrm>
                <a:off x="7924800" y="6235987"/>
                <a:ext cx="609600" cy="469613"/>
              </a:xfrm>
              <a:prstGeom prst="actionButtonHo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Action Button: Forward or Next 7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8534400" y="6235987"/>
                <a:ext cx="381000" cy="470017"/>
              </a:xfrm>
              <a:prstGeom prst="actionButtonForwardNex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73295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0">
              <a:schemeClr val="bg1"/>
            </a:gs>
            <a:gs pos="100000">
              <a:srgbClr val="CCF4F8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0" y="3168501"/>
            <a:ext cx="9144000" cy="1477925"/>
          </a:xfrm>
          <a:prstGeom prst="rect">
            <a:avLst/>
          </a:prstGeom>
          <a:solidFill>
            <a:srgbClr val="89E3E7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ound Diagonal Corner Rectangle 28"/>
          <p:cNvSpPr/>
          <p:nvPr/>
        </p:nvSpPr>
        <p:spPr>
          <a:xfrm>
            <a:off x="685800" y="1392865"/>
            <a:ext cx="2667000" cy="2126522"/>
          </a:xfrm>
          <a:prstGeom prst="round2DiagRect">
            <a:avLst>
              <a:gd name="adj1" fmla="val 7644"/>
              <a:gd name="adj2" fmla="val 0"/>
            </a:avLst>
          </a:prstGeom>
          <a:noFill/>
          <a:ln w="127000" cap="rnd">
            <a:solidFill>
              <a:srgbClr val="89E3E7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soft" dir="t"/>
          </a:scene3d>
          <a:sp3d prstMaterial="matte">
            <a:bevelT w="127000" h="127000"/>
            <a:contourClr>
              <a:schemeClr val="accent3">
                <a:lumMod val="40000"/>
                <a:lumOff val="6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>
                  <a:lumMod val="65000"/>
                </a:schemeClr>
              </a:solidFill>
              <a:latin typeface="Gill Sans MT Condensed" pitchFamily="34" charset="0"/>
            </a:endParaRPr>
          </a:p>
        </p:txBody>
      </p:sp>
      <p:sp>
        <p:nvSpPr>
          <p:cNvPr id="30" name="Round Diagonal Corner Rectangle 29"/>
          <p:cNvSpPr/>
          <p:nvPr/>
        </p:nvSpPr>
        <p:spPr>
          <a:xfrm>
            <a:off x="3670198" y="1786269"/>
            <a:ext cx="2121002" cy="2126522"/>
          </a:xfrm>
          <a:prstGeom prst="round2DiagRect">
            <a:avLst>
              <a:gd name="adj1" fmla="val 7142"/>
              <a:gd name="adj2" fmla="val 0"/>
            </a:avLst>
          </a:prstGeom>
          <a:noFill/>
          <a:ln w="127000" cap="rnd">
            <a:solidFill>
              <a:srgbClr val="89E3E7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soft" dir="t"/>
          </a:scene3d>
          <a:sp3d prstMaterial="matte">
            <a:bevelT w="127000" h="127000"/>
            <a:contourClr>
              <a:schemeClr val="accent3">
                <a:lumMod val="40000"/>
                <a:lumOff val="6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ound Diagonal Corner Rectangle 30"/>
          <p:cNvSpPr/>
          <p:nvPr/>
        </p:nvSpPr>
        <p:spPr>
          <a:xfrm>
            <a:off x="6108598" y="1392865"/>
            <a:ext cx="2121002" cy="2126522"/>
          </a:xfrm>
          <a:prstGeom prst="round2DiagRect">
            <a:avLst>
              <a:gd name="adj1" fmla="val 8646"/>
              <a:gd name="adj2" fmla="val 0"/>
            </a:avLst>
          </a:prstGeom>
          <a:noFill/>
          <a:ln w="127000" cap="rnd">
            <a:solidFill>
              <a:srgbClr val="89E3E7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soft" dir="t"/>
          </a:scene3d>
          <a:sp3d prstMaterial="matte">
            <a:bevelT w="127000" h="127000"/>
            <a:contourClr>
              <a:schemeClr val="accent3">
                <a:lumMod val="40000"/>
                <a:lumOff val="6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>
                    <a:lumMod val="65000"/>
                  </a:prstClr>
                </a:solidFill>
                <a:latin typeface="Gill Sans MT Condensed" pitchFamily="34" charset="0"/>
              </a:rPr>
              <a:t>TEXT</a:t>
            </a:r>
            <a:endParaRPr lang="en-US" dirty="0"/>
          </a:p>
        </p:txBody>
      </p:sp>
      <p:grpSp>
        <p:nvGrpSpPr>
          <p:cNvPr id="2" name="Group 14"/>
          <p:cNvGrpSpPr/>
          <p:nvPr/>
        </p:nvGrpSpPr>
        <p:grpSpPr>
          <a:xfrm>
            <a:off x="5338869" y="4837812"/>
            <a:ext cx="3624649" cy="404038"/>
            <a:chOff x="5232189" y="4837812"/>
            <a:chExt cx="3624649" cy="404038"/>
          </a:xfrm>
        </p:grpSpPr>
        <p:sp>
          <p:nvSpPr>
            <p:cNvPr id="33" name="Round Diagonal Corner Rectangle 32"/>
            <p:cNvSpPr/>
            <p:nvPr/>
          </p:nvSpPr>
          <p:spPr>
            <a:xfrm>
              <a:off x="5232189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ound Diagonal Corner Rectangle 33"/>
            <p:cNvSpPr/>
            <p:nvPr/>
          </p:nvSpPr>
          <p:spPr>
            <a:xfrm>
              <a:off x="5769132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ound Diagonal Corner Rectangle 34"/>
            <p:cNvSpPr/>
            <p:nvPr/>
          </p:nvSpPr>
          <p:spPr>
            <a:xfrm>
              <a:off x="6306075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ound Diagonal Corner Rectangle 35"/>
            <p:cNvSpPr/>
            <p:nvPr/>
          </p:nvSpPr>
          <p:spPr>
            <a:xfrm>
              <a:off x="6843018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ound Diagonal Corner Rectangle 36"/>
            <p:cNvSpPr/>
            <p:nvPr/>
          </p:nvSpPr>
          <p:spPr>
            <a:xfrm>
              <a:off x="7379961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ound Diagonal Corner Rectangle 37"/>
            <p:cNvSpPr/>
            <p:nvPr/>
          </p:nvSpPr>
          <p:spPr>
            <a:xfrm>
              <a:off x="7916904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ound Diagonal Corner Rectangle 38"/>
            <p:cNvSpPr/>
            <p:nvPr/>
          </p:nvSpPr>
          <p:spPr>
            <a:xfrm>
              <a:off x="8453849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85800" y="4837812"/>
            <a:ext cx="30003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i-LK" sz="2800" dirty="0"/>
              <a:t>වමට එකෙල්ල කිරීම</a:t>
            </a:r>
          </a:p>
          <a:p>
            <a:pPr algn="ctr"/>
            <a:r>
              <a:rPr lang="en-US" sz="2800" dirty="0"/>
              <a:t>Align Left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95800" y="185906"/>
            <a:ext cx="30003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i-LK" sz="2800" dirty="0"/>
              <a:t> මැදට එකෙල්ල කිරීම</a:t>
            </a:r>
          </a:p>
          <a:p>
            <a:pPr algn="ctr"/>
            <a:r>
              <a:rPr lang="en-US" sz="2800" dirty="0"/>
              <a:t>Center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813906" y="4685888"/>
            <a:ext cx="30003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i-LK" sz="2800" dirty="0"/>
              <a:t>දකුණට එකෙල්ල කිරීම</a:t>
            </a:r>
          </a:p>
          <a:p>
            <a:pPr algn="ctr"/>
            <a:r>
              <a:rPr lang="en-US" sz="2800" dirty="0"/>
              <a:t>Align Right</a:t>
            </a:r>
          </a:p>
        </p:txBody>
      </p:sp>
      <p:sp>
        <p:nvSpPr>
          <p:cNvPr id="7" name="Down Arrow 6"/>
          <p:cNvSpPr/>
          <p:nvPr/>
        </p:nvSpPr>
        <p:spPr>
          <a:xfrm>
            <a:off x="1833274" y="3725830"/>
            <a:ext cx="705425" cy="111198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Down Arrow 25"/>
          <p:cNvSpPr/>
          <p:nvPr/>
        </p:nvSpPr>
        <p:spPr>
          <a:xfrm>
            <a:off x="7084191" y="3689651"/>
            <a:ext cx="705425" cy="111198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Up Arrow 7"/>
          <p:cNvSpPr/>
          <p:nvPr/>
        </p:nvSpPr>
        <p:spPr>
          <a:xfrm>
            <a:off x="4299914" y="699383"/>
            <a:ext cx="598069" cy="1004373"/>
          </a:xfrm>
          <a:prstGeom prst="up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-20320" y="6096000"/>
            <a:ext cx="9164320" cy="762000"/>
            <a:chOff x="-20320" y="6096000"/>
            <a:chExt cx="9164320" cy="762000"/>
          </a:xfrm>
        </p:grpSpPr>
        <p:sp>
          <p:nvSpPr>
            <p:cNvPr id="40" name="Rectangle 39"/>
            <p:cNvSpPr/>
            <p:nvPr/>
          </p:nvSpPr>
          <p:spPr>
            <a:xfrm>
              <a:off x="-20320" y="6160702"/>
              <a:ext cx="9164320" cy="69729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-20320" y="6096000"/>
              <a:ext cx="9164320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si-LK" sz="3200" b="1" dirty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තොරතුරු හා සන්නිවේදන තාක්ෂණය-8 ශ්‍රේණිය</a:t>
              </a:r>
              <a:endParaRPr lang="en-US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7620000" y="6235987"/>
              <a:ext cx="1447800" cy="470017"/>
              <a:chOff x="7467600" y="6235987"/>
              <a:chExt cx="1447800" cy="470017"/>
            </a:xfrm>
          </p:grpSpPr>
          <p:sp>
            <p:nvSpPr>
              <p:cNvPr id="43" name="Action Button: Back or Previous 42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7467600" y="6235987"/>
                <a:ext cx="457200" cy="470017"/>
              </a:xfrm>
              <a:prstGeom prst="actionButtonBackPrevio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Action Button: Home 43">
                <a:hlinkClick r:id="" action="ppaction://hlinkshowjump?jump=firstslide" highlightClick="1"/>
              </p:cNvPr>
              <p:cNvSpPr/>
              <p:nvPr/>
            </p:nvSpPr>
            <p:spPr>
              <a:xfrm>
                <a:off x="7924800" y="6235987"/>
                <a:ext cx="609600" cy="469613"/>
              </a:xfrm>
              <a:prstGeom prst="actionButtonHo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Action Button: Forward or Next 44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8534400" y="6235987"/>
                <a:ext cx="381000" cy="470017"/>
              </a:xfrm>
              <a:prstGeom prst="actionButtonForwardNex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35" y="1576671"/>
            <a:ext cx="2301130" cy="1758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151" y="1523874"/>
            <a:ext cx="1850049" cy="186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686" y="1897479"/>
            <a:ext cx="1940114" cy="201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389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</p:cBhvr>
                                      <p:by x="5000" y="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5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</p:cBhvr>
                                      <p:by x="5000" y="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5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</p:cBhvr>
                                      <p:by x="5000" y="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6" grpId="0"/>
      <p:bldP spid="23" grpId="0"/>
      <p:bldP spid="24" grpId="0"/>
      <p:bldP spid="7" grpId="0" animBg="1"/>
      <p:bldP spid="26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0" y="3168501"/>
            <a:ext cx="9144000" cy="1477925"/>
          </a:xfrm>
          <a:prstGeom prst="rect">
            <a:avLst/>
          </a:prstGeom>
          <a:solidFill>
            <a:srgbClr val="89E3E7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 Diagonal Corner Rectangle 28"/>
          <p:cNvSpPr/>
          <p:nvPr/>
        </p:nvSpPr>
        <p:spPr>
          <a:xfrm>
            <a:off x="1043375" y="1392865"/>
            <a:ext cx="2121002" cy="2126522"/>
          </a:xfrm>
          <a:prstGeom prst="round2DiagRect">
            <a:avLst>
              <a:gd name="adj1" fmla="val 7644"/>
              <a:gd name="adj2" fmla="val 0"/>
            </a:avLst>
          </a:prstGeom>
          <a:noFill/>
          <a:ln w="127000" cap="rnd">
            <a:solidFill>
              <a:srgbClr val="89E3E7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soft" dir="t"/>
          </a:scene3d>
          <a:sp3d prstMaterial="matte">
            <a:bevelT w="127000" h="127000"/>
            <a:contourClr>
              <a:schemeClr val="accent3">
                <a:lumMod val="40000"/>
                <a:lumOff val="6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>
                  <a:lumMod val="65000"/>
                </a:schemeClr>
              </a:solidFill>
              <a:latin typeface="Gill Sans MT Condensed" pitchFamily="34" charset="0"/>
            </a:endParaRPr>
          </a:p>
        </p:txBody>
      </p:sp>
      <p:sp>
        <p:nvSpPr>
          <p:cNvPr id="30" name="Round Diagonal Corner Rectangle 29"/>
          <p:cNvSpPr/>
          <p:nvPr/>
        </p:nvSpPr>
        <p:spPr>
          <a:xfrm>
            <a:off x="3556310" y="2155299"/>
            <a:ext cx="2121002" cy="2126522"/>
          </a:xfrm>
          <a:prstGeom prst="round2DiagRect">
            <a:avLst>
              <a:gd name="adj1" fmla="val 7142"/>
              <a:gd name="adj2" fmla="val 0"/>
            </a:avLst>
          </a:prstGeom>
          <a:noFill/>
          <a:ln w="127000" cap="rnd">
            <a:solidFill>
              <a:srgbClr val="89E3E7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soft" dir="t"/>
          </a:scene3d>
          <a:sp3d prstMaterial="matte">
            <a:bevelT w="127000" h="127000"/>
            <a:contourClr>
              <a:schemeClr val="accent3">
                <a:lumMod val="40000"/>
                <a:lumOff val="6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ound Diagonal Corner Rectangle 30"/>
          <p:cNvSpPr/>
          <p:nvPr/>
        </p:nvSpPr>
        <p:spPr>
          <a:xfrm>
            <a:off x="5976881" y="1392865"/>
            <a:ext cx="2121002" cy="2126522"/>
          </a:xfrm>
          <a:prstGeom prst="round2DiagRect">
            <a:avLst>
              <a:gd name="adj1" fmla="val 8646"/>
              <a:gd name="adj2" fmla="val 0"/>
            </a:avLst>
          </a:prstGeom>
          <a:noFill/>
          <a:ln w="127000" cap="rnd">
            <a:solidFill>
              <a:srgbClr val="89E3E7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soft" dir="t"/>
          </a:scene3d>
          <a:sp3d prstMaterial="matte">
            <a:bevelT w="127000" h="127000"/>
            <a:contourClr>
              <a:schemeClr val="accent3">
                <a:lumMod val="40000"/>
                <a:lumOff val="6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>
                    <a:lumMod val="65000"/>
                  </a:prstClr>
                </a:solidFill>
                <a:latin typeface="Gill Sans MT Condensed" pitchFamily="34" charset="0"/>
              </a:rPr>
              <a:t>TEXT</a:t>
            </a:r>
            <a:endParaRPr lang="en-US" dirty="0"/>
          </a:p>
        </p:txBody>
      </p:sp>
      <p:grpSp>
        <p:nvGrpSpPr>
          <p:cNvPr id="2" name="Group 14"/>
          <p:cNvGrpSpPr/>
          <p:nvPr/>
        </p:nvGrpSpPr>
        <p:grpSpPr>
          <a:xfrm>
            <a:off x="5338869" y="4837812"/>
            <a:ext cx="3624649" cy="404038"/>
            <a:chOff x="5232189" y="4837812"/>
            <a:chExt cx="3624649" cy="404038"/>
          </a:xfrm>
        </p:grpSpPr>
        <p:sp>
          <p:nvSpPr>
            <p:cNvPr id="33" name="Round Diagonal Corner Rectangle 32"/>
            <p:cNvSpPr/>
            <p:nvPr/>
          </p:nvSpPr>
          <p:spPr>
            <a:xfrm>
              <a:off x="5232189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ound Diagonal Corner Rectangle 33"/>
            <p:cNvSpPr/>
            <p:nvPr/>
          </p:nvSpPr>
          <p:spPr>
            <a:xfrm>
              <a:off x="5769132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ound Diagonal Corner Rectangle 34"/>
            <p:cNvSpPr/>
            <p:nvPr/>
          </p:nvSpPr>
          <p:spPr>
            <a:xfrm>
              <a:off x="6306075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ound Diagonal Corner Rectangle 35"/>
            <p:cNvSpPr/>
            <p:nvPr/>
          </p:nvSpPr>
          <p:spPr>
            <a:xfrm>
              <a:off x="6843018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ound Diagonal Corner Rectangle 36"/>
            <p:cNvSpPr/>
            <p:nvPr/>
          </p:nvSpPr>
          <p:spPr>
            <a:xfrm>
              <a:off x="7379961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ound Diagonal Corner Rectangle 37"/>
            <p:cNvSpPr/>
            <p:nvPr/>
          </p:nvSpPr>
          <p:spPr>
            <a:xfrm>
              <a:off x="7916904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ound Diagonal Corner Rectangle 38"/>
            <p:cNvSpPr/>
            <p:nvPr/>
          </p:nvSpPr>
          <p:spPr>
            <a:xfrm>
              <a:off x="8453849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Down Arrow 19"/>
          <p:cNvSpPr/>
          <p:nvPr/>
        </p:nvSpPr>
        <p:spPr>
          <a:xfrm>
            <a:off x="1833274" y="3725830"/>
            <a:ext cx="705425" cy="111198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Up Arrow 20"/>
          <p:cNvSpPr/>
          <p:nvPr/>
        </p:nvSpPr>
        <p:spPr>
          <a:xfrm>
            <a:off x="4243125" y="1192587"/>
            <a:ext cx="598069" cy="962712"/>
          </a:xfrm>
          <a:prstGeom prst="up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own Arrow 21"/>
          <p:cNvSpPr/>
          <p:nvPr/>
        </p:nvSpPr>
        <p:spPr>
          <a:xfrm>
            <a:off x="7084191" y="3689651"/>
            <a:ext cx="705425" cy="111198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685800" y="4837812"/>
            <a:ext cx="30003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i-LK" sz="2800" dirty="0"/>
              <a:t>දෙපසට එකෙල්ල කිරීම</a:t>
            </a:r>
          </a:p>
          <a:p>
            <a:pPr algn="ctr"/>
            <a:r>
              <a:rPr lang="en-US" sz="2800" dirty="0"/>
              <a:t>Justify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686175" y="152400"/>
            <a:ext cx="30003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i-LK" sz="2800" dirty="0"/>
              <a:t> පේළි අතර පරතරය වෙනස් කිරීම</a:t>
            </a:r>
          </a:p>
          <a:p>
            <a:pPr algn="ctr"/>
            <a:r>
              <a:rPr lang="en-US" sz="2800" dirty="0"/>
              <a:t>Line Spacing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813906" y="4685888"/>
            <a:ext cx="30003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i-LK" sz="2800" dirty="0"/>
              <a:t>බුලට්</a:t>
            </a:r>
          </a:p>
          <a:p>
            <a:pPr algn="ctr"/>
            <a:r>
              <a:rPr lang="en-US" sz="2800" dirty="0"/>
              <a:t>Bullets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-20320" y="6096000"/>
            <a:ext cx="9164320" cy="762000"/>
            <a:chOff x="-20320" y="6096000"/>
            <a:chExt cx="9164320" cy="762000"/>
          </a:xfrm>
        </p:grpSpPr>
        <p:sp>
          <p:nvSpPr>
            <p:cNvPr id="28" name="Rectangle 27"/>
            <p:cNvSpPr/>
            <p:nvPr/>
          </p:nvSpPr>
          <p:spPr>
            <a:xfrm>
              <a:off x="-20320" y="6160702"/>
              <a:ext cx="9164320" cy="69729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-20320" y="6096000"/>
              <a:ext cx="9164320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si-LK" sz="3200" b="1" dirty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තොරතුරු හා සන්නිවේදන තාක්ෂණය-8 ශ්‍රේණිය</a:t>
              </a:r>
              <a:endParaRPr lang="en-US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grpSp>
          <p:nvGrpSpPr>
            <p:cNvPr id="41" name="Group 40"/>
            <p:cNvGrpSpPr/>
            <p:nvPr/>
          </p:nvGrpSpPr>
          <p:grpSpPr>
            <a:xfrm>
              <a:off x="7620000" y="6235987"/>
              <a:ext cx="1447800" cy="470017"/>
              <a:chOff x="7467600" y="6235987"/>
              <a:chExt cx="1447800" cy="470017"/>
            </a:xfrm>
          </p:grpSpPr>
          <p:sp>
            <p:nvSpPr>
              <p:cNvPr id="42" name="Action Button: Back or Previous 41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7467600" y="6235987"/>
                <a:ext cx="457200" cy="470017"/>
              </a:xfrm>
              <a:prstGeom prst="actionButtonBackPrevio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Action Button: Home 42">
                <a:hlinkClick r:id="" action="ppaction://hlinkshowjump?jump=firstslide" highlightClick="1"/>
              </p:cNvPr>
              <p:cNvSpPr/>
              <p:nvPr/>
            </p:nvSpPr>
            <p:spPr>
              <a:xfrm>
                <a:off x="7924800" y="6235987"/>
                <a:ext cx="609600" cy="469613"/>
              </a:xfrm>
              <a:prstGeom prst="actionButtonHo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Action Button: Forward or Next 43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8534400" y="6235987"/>
                <a:ext cx="381000" cy="470017"/>
              </a:xfrm>
              <a:prstGeom prst="actionButtonForwardNex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774" y="1673943"/>
            <a:ext cx="1816026" cy="1838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175" y="2316788"/>
            <a:ext cx="1771650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1519" y="1676400"/>
            <a:ext cx="1827124" cy="1542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4542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</p:cBhvr>
                                      <p:by x="5000" y="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5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</p:cBhvr>
                                      <p:by x="5000" y="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5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mph" presetSubtype="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</p:cBhvr>
                                      <p:by x="5000" y="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20" grpId="0" animBg="1"/>
      <p:bldP spid="21" grpId="0" animBg="1"/>
      <p:bldP spid="22" grpId="0" animBg="1"/>
      <p:bldP spid="23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0" y="3168501"/>
            <a:ext cx="9144000" cy="1477925"/>
          </a:xfrm>
          <a:prstGeom prst="rect">
            <a:avLst/>
          </a:prstGeom>
          <a:solidFill>
            <a:srgbClr val="89E3E7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 Diagonal Corner Rectangle 28"/>
          <p:cNvSpPr/>
          <p:nvPr/>
        </p:nvSpPr>
        <p:spPr>
          <a:xfrm>
            <a:off x="1043375" y="1392865"/>
            <a:ext cx="2121002" cy="2126522"/>
          </a:xfrm>
          <a:prstGeom prst="round2DiagRect">
            <a:avLst>
              <a:gd name="adj1" fmla="val 7644"/>
              <a:gd name="adj2" fmla="val 0"/>
            </a:avLst>
          </a:prstGeom>
          <a:noFill/>
          <a:ln w="127000" cap="rnd">
            <a:solidFill>
              <a:srgbClr val="89E3E7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soft" dir="t"/>
          </a:scene3d>
          <a:sp3d prstMaterial="matte">
            <a:bevelT w="127000" h="127000"/>
            <a:contourClr>
              <a:schemeClr val="accent3">
                <a:lumMod val="40000"/>
                <a:lumOff val="6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>
                  <a:lumMod val="65000"/>
                </a:schemeClr>
              </a:solidFill>
              <a:latin typeface="Gill Sans MT Condensed" pitchFamily="34" charset="0"/>
            </a:endParaRPr>
          </a:p>
        </p:txBody>
      </p:sp>
      <p:sp>
        <p:nvSpPr>
          <p:cNvPr id="30" name="Round Diagonal Corner Rectangle 29"/>
          <p:cNvSpPr/>
          <p:nvPr/>
        </p:nvSpPr>
        <p:spPr>
          <a:xfrm>
            <a:off x="5380668" y="2386674"/>
            <a:ext cx="2121002" cy="2126522"/>
          </a:xfrm>
          <a:prstGeom prst="round2DiagRect">
            <a:avLst>
              <a:gd name="adj1" fmla="val 7142"/>
              <a:gd name="adj2" fmla="val 0"/>
            </a:avLst>
          </a:prstGeom>
          <a:noFill/>
          <a:ln w="127000" cap="rnd">
            <a:solidFill>
              <a:srgbClr val="89E3E7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soft" dir="t"/>
          </a:scene3d>
          <a:sp3d prstMaterial="matte">
            <a:bevelT w="127000" h="127000"/>
            <a:contourClr>
              <a:schemeClr val="accent3">
                <a:lumMod val="40000"/>
                <a:lumOff val="6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4"/>
          <p:cNvGrpSpPr/>
          <p:nvPr/>
        </p:nvGrpSpPr>
        <p:grpSpPr>
          <a:xfrm>
            <a:off x="5338869" y="4837812"/>
            <a:ext cx="3624649" cy="404038"/>
            <a:chOff x="5232189" y="4837812"/>
            <a:chExt cx="3624649" cy="404038"/>
          </a:xfrm>
        </p:grpSpPr>
        <p:sp>
          <p:nvSpPr>
            <p:cNvPr id="33" name="Round Diagonal Corner Rectangle 32"/>
            <p:cNvSpPr/>
            <p:nvPr/>
          </p:nvSpPr>
          <p:spPr>
            <a:xfrm>
              <a:off x="5232189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ound Diagonal Corner Rectangle 33"/>
            <p:cNvSpPr/>
            <p:nvPr/>
          </p:nvSpPr>
          <p:spPr>
            <a:xfrm>
              <a:off x="5769132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ound Diagonal Corner Rectangle 34"/>
            <p:cNvSpPr/>
            <p:nvPr/>
          </p:nvSpPr>
          <p:spPr>
            <a:xfrm>
              <a:off x="6306075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ound Diagonal Corner Rectangle 35"/>
            <p:cNvSpPr/>
            <p:nvPr/>
          </p:nvSpPr>
          <p:spPr>
            <a:xfrm>
              <a:off x="6843018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ound Diagonal Corner Rectangle 36"/>
            <p:cNvSpPr/>
            <p:nvPr/>
          </p:nvSpPr>
          <p:spPr>
            <a:xfrm>
              <a:off x="7379961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ound Diagonal Corner Rectangle 37"/>
            <p:cNvSpPr/>
            <p:nvPr/>
          </p:nvSpPr>
          <p:spPr>
            <a:xfrm>
              <a:off x="7916904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ound Diagonal Corner Rectangle 38"/>
            <p:cNvSpPr/>
            <p:nvPr/>
          </p:nvSpPr>
          <p:spPr>
            <a:xfrm>
              <a:off x="8453849" y="4837812"/>
              <a:ext cx="402989" cy="404038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EAEAEA">
                <a:alpha val="40000"/>
              </a:srgbClr>
            </a:solidFill>
            <a:ln w="127000" cap="rnd">
              <a:noFill/>
            </a:ln>
            <a:effectLst/>
            <a:scene3d>
              <a:camera prst="orthographicFront"/>
              <a:lightRig rig="soft" dir="t"/>
            </a:scene3d>
            <a:sp3d prstMaterial="matte">
              <a:contourClr>
                <a:schemeClr val="accent3">
                  <a:lumMod val="40000"/>
                  <a:lumOff val="6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Down Arrow 22"/>
          <p:cNvSpPr/>
          <p:nvPr/>
        </p:nvSpPr>
        <p:spPr>
          <a:xfrm>
            <a:off x="1833274" y="3725830"/>
            <a:ext cx="705425" cy="111198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85800" y="4837812"/>
            <a:ext cx="30003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i-LK" sz="2800" dirty="0"/>
              <a:t>අංකන</a:t>
            </a:r>
          </a:p>
          <a:p>
            <a:pPr algn="ctr"/>
            <a:r>
              <a:rPr lang="en-US" sz="2800" dirty="0"/>
              <a:t>Numbering</a:t>
            </a:r>
          </a:p>
        </p:txBody>
      </p:sp>
      <p:sp>
        <p:nvSpPr>
          <p:cNvPr id="25" name="Up Arrow 24"/>
          <p:cNvSpPr/>
          <p:nvPr/>
        </p:nvSpPr>
        <p:spPr>
          <a:xfrm>
            <a:off x="6077306" y="1372210"/>
            <a:ext cx="598069" cy="962712"/>
          </a:xfrm>
          <a:prstGeom prst="up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5114061" y="275267"/>
            <a:ext cx="30003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i-LK" sz="2800" dirty="0"/>
              <a:t>පසුබිම වර්ණ ගැන්වීමට</a:t>
            </a:r>
          </a:p>
          <a:p>
            <a:pPr algn="ctr"/>
            <a:r>
              <a:rPr lang="en-US" sz="2800" dirty="0"/>
              <a:t>Shading 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-20320" y="6096000"/>
            <a:ext cx="9164320" cy="762000"/>
            <a:chOff x="-20320" y="6096000"/>
            <a:chExt cx="9164320" cy="762000"/>
          </a:xfrm>
        </p:grpSpPr>
        <p:sp>
          <p:nvSpPr>
            <p:cNvPr id="42" name="Rectangle 41"/>
            <p:cNvSpPr/>
            <p:nvPr/>
          </p:nvSpPr>
          <p:spPr>
            <a:xfrm>
              <a:off x="-20320" y="6160702"/>
              <a:ext cx="9164320" cy="69729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-20320" y="6096000"/>
              <a:ext cx="9164320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si-LK" sz="3200" b="1" dirty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තොරතුරු හා සන්නිවේදන තාක්ෂණය-8 ශ්‍රේණිය</a:t>
              </a:r>
              <a:endParaRPr lang="en-US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grpSp>
          <p:nvGrpSpPr>
            <p:cNvPr id="44" name="Group 43"/>
            <p:cNvGrpSpPr/>
            <p:nvPr/>
          </p:nvGrpSpPr>
          <p:grpSpPr>
            <a:xfrm>
              <a:off x="7620000" y="6235987"/>
              <a:ext cx="1447800" cy="470017"/>
              <a:chOff x="7467600" y="6235987"/>
              <a:chExt cx="1447800" cy="470017"/>
            </a:xfrm>
          </p:grpSpPr>
          <p:sp>
            <p:nvSpPr>
              <p:cNvPr id="45" name="Action Button: Back or Previous 44">
                <a:hlinkClick r:id="" action="ppaction://hlinkshowjump?jump=previousslide" highlightClick="1"/>
              </p:cNvPr>
              <p:cNvSpPr/>
              <p:nvPr/>
            </p:nvSpPr>
            <p:spPr>
              <a:xfrm>
                <a:off x="7467600" y="6235987"/>
                <a:ext cx="457200" cy="470017"/>
              </a:xfrm>
              <a:prstGeom prst="actionButtonBackPrevio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Action Button: Home 45">
                <a:hlinkClick r:id="" action="ppaction://hlinkshowjump?jump=firstslide" highlightClick="1"/>
              </p:cNvPr>
              <p:cNvSpPr/>
              <p:nvPr/>
            </p:nvSpPr>
            <p:spPr>
              <a:xfrm>
                <a:off x="7924800" y="6235987"/>
                <a:ext cx="609600" cy="469613"/>
              </a:xfrm>
              <a:prstGeom prst="actionButtonHo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Action Button: Forward or Next 46">
                <a:hlinkClick r:id="" action="ppaction://hlinkshowjump?jump=nextslide" highlightClick="1"/>
              </p:cNvPr>
              <p:cNvSpPr/>
              <p:nvPr/>
            </p:nvSpPr>
            <p:spPr>
              <a:xfrm>
                <a:off x="8534400" y="6235987"/>
                <a:ext cx="381000" cy="470017"/>
              </a:xfrm>
              <a:prstGeom prst="actionButtonForwardNex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051" y="1651263"/>
            <a:ext cx="1771650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345" y="2572924"/>
            <a:ext cx="2007648" cy="189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498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</p:cBhvr>
                                      <p:by x="5000" y="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5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</p:cBhvr>
                                      <p:by x="5000" y="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0" grpId="0" animBg="1"/>
      <p:bldP spid="30" grpId="1" animBg="1"/>
      <p:bldP spid="23" grpId="0" animBg="1"/>
      <p:bldP spid="24" grpId="0"/>
      <p:bldP spid="25" grpId="0" animBg="1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powertec\Desktop\Untitled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45" y="1219200"/>
            <a:ext cx="8472477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5240" y="152400"/>
            <a:ext cx="3437159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i-LK" sz="3200" dirty="0">
                <a:solidFill>
                  <a:srgbClr val="002060"/>
                </a:solidFill>
                <a:latin typeface="Chiller" pitchFamily="82" charset="0"/>
              </a:rPr>
              <a:t>වමට එකෙල්ල කිරීම</a:t>
            </a:r>
          </a:p>
          <a:p>
            <a:pPr algn="ctr"/>
            <a:r>
              <a:rPr lang="en-US" sz="3200" dirty="0">
                <a:latin typeface="Chiller" pitchFamily="82" charset="0"/>
              </a:rPr>
              <a:t>Align Left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76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powertec\Desktop\Untitl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79" y="1524000"/>
            <a:ext cx="8800443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5793" y="304800"/>
            <a:ext cx="3505255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i-LK" sz="3200" dirty="0">
                <a:solidFill>
                  <a:srgbClr val="002060"/>
                </a:solidFill>
              </a:rPr>
              <a:t>මැදට එකෙල්ල කිරීම</a:t>
            </a:r>
          </a:p>
          <a:p>
            <a:pPr algn="ctr"/>
            <a:r>
              <a:rPr lang="en-US" sz="3600" dirty="0">
                <a:latin typeface="Chiller" pitchFamily="82" charset="0"/>
              </a:rPr>
              <a:t>Center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523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powertec\Desktop\Untitled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47800"/>
            <a:ext cx="8568239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9303" y="93583"/>
            <a:ext cx="3839514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i-LK" sz="3200" dirty="0">
                <a:solidFill>
                  <a:srgbClr val="002060"/>
                </a:solidFill>
                <a:latin typeface="Chiller" pitchFamily="82" charset="0"/>
              </a:rPr>
              <a:t>දකුණට එකෙල්ල කිරීම</a:t>
            </a:r>
          </a:p>
          <a:p>
            <a:pPr algn="ctr"/>
            <a:r>
              <a:rPr lang="en-US" sz="3200" dirty="0">
                <a:latin typeface="Chiller" pitchFamily="82" charset="0"/>
              </a:rPr>
              <a:t>Align</a:t>
            </a:r>
            <a:r>
              <a:rPr lang="si-LK" sz="3200" dirty="0">
                <a:latin typeface="Chiller" pitchFamily="82" charset="0"/>
              </a:rPr>
              <a:t> </a:t>
            </a:r>
            <a:r>
              <a:rPr lang="en-US" sz="3200" dirty="0">
                <a:latin typeface="Chiller" pitchFamily="82" charset="0"/>
              </a:rPr>
              <a:t>Right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564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powertec\Desktop\Untitled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39" y="1295400"/>
            <a:ext cx="8610601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2840" y="152400"/>
            <a:ext cx="3881960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i-LK" sz="3200" dirty="0">
                <a:solidFill>
                  <a:srgbClr val="002060"/>
                </a:solidFill>
              </a:rPr>
              <a:t>දෙපසට එකෙල්ල කිරීම</a:t>
            </a:r>
          </a:p>
          <a:p>
            <a:pPr algn="ctr"/>
            <a:r>
              <a:rPr lang="en-US" sz="3600" dirty="0">
                <a:latin typeface="Chiller" pitchFamily="82" charset="0"/>
              </a:rPr>
              <a:t>Justify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238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imated_rectangles_curve_up_and_grow_in_sequen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653616E-AEB5-4245-9EBB-99A83634B47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Animated_rectangles_curve_up_and_grow_in_sequence.potx</Template>
  <TotalTime>0</TotalTime>
  <Words>5699</Words>
  <Application>Microsoft Office PowerPoint</Application>
  <PresentationFormat>On-screen Show (4:3)</PresentationFormat>
  <Paragraphs>331</Paragraphs>
  <Slides>18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Chiller</vt:lpstr>
      <vt:lpstr>Gill Sans MT Condensed</vt:lpstr>
      <vt:lpstr>Verdana</vt:lpstr>
      <vt:lpstr>Animated_rectangles_curve_up_and_grow_in_sequence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3</cp:revision>
  <dcterms:created xsi:type="dcterms:W3CDTF">2021-05-13T03:53:00Z</dcterms:created>
  <dcterms:modified xsi:type="dcterms:W3CDTF">2021-05-24T04:05:46Z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TC024787329991</vt:lpwstr>
  </property>
</Properties>
</file>