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330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9A6CC2-5DB0-44DD-920B-061CD849745C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D01A2C-E57B-49C1-9291-42E62068C2C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</a:t>
            </a:r>
            <a:r>
              <a:rPr lang="si-LK" dirty="0" smtClean="0"/>
              <a:t>වන ශ්‍රේණිය </a:t>
            </a:r>
            <a:endParaRPr lang="en-US" dirty="0"/>
          </a:p>
        </p:txBody>
      </p:sp>
      <p:pic>
        <p:nvPicPr>
          <p:cNvPr id="2050" name="Picture 2" descr="C:\Users\User PC\Desktop\28951329_1467674153344509_521558026444865536_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>
                <a:solidFill>
                  <a:srgbClr val="FF0000"/>
                </a:solidFill>
              </a:rPr>
              <a:t>භාන්ඩාගාර බිල්පත් වල </a:t>
            </a:r>
            <a:r>
              <a:rPr lang="si-LK" dirty="0" smtClean="0">
                <a:solidFill>
                  <a:srgbClr val="FF0000"/>
                </a:solidFill>
              </a:rPr>
              <a:t>ආය</a:t>
            </a:r>
            <a:r>
              <a:rPr lang="si-LK" dirty="0">
                <a:solidFill>
                  <a:srgbClr val="FF0000"/>
                </a:solidFill>
              </a:rPr>
              <a:t>ෝජනය කිරීම</a:t>
            </a:r>
            <a:br>
              <a:rPr lang="si-LK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 smtClean="0"/>
              <a:t>ස්ථාවර ප්‍රතිශතයක් යටත</a:t>
            </a:r>
            <a:r>
              <a:rPr lang="si-LK" dirty="0"/>
              <a:t>ේ පොලී අදායම හිමි වී</a:t>
            </a:r>
            <a:r>
              <a:rPr lang="si-LK" dirty="0" smtClean="0"/>
              <a:t>ම</a:t>
            </a:r>
          </a:p>
          <a:p>
            <a:r>
              <a:rPr lang="si-LK" dirty="0" smtClean="0"/>
              <a:t>අවශ්‍ය  සෑම විටම මුදල් බවට පත් කර ගත හැකි වීම</a:t>
            </a:r>
          </a:p>
          <a:p>
            <a:r>
              <a:rPr lang="si-LK" dirty="0" smtClean="0"/>
              <a:t>ආයෝජනය කළ මුදල ආපසු ලැබීම සම්බන්ධයෙන් පූර්ණ රාජ්‍ය ආරක්ෂාවක් ලැබීම</a:t>
            </a:r>
            <a:endParaRPr lang="si-LK" dirty="0"/>
          </a:p>
        </p:txBody>
      </p:sp>
    </p:spTree>
    <p:extLst>
      <p:ext uri="{BB962C8B-B14F-4D97-AF65-F5344CB8AC3E}">
        <p14:creationId xmlns:p14="http://schemas.microsoft.com/office/powerpoint/2010/main" val="377620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 smtClean="0">
                <a:solidFill>
                  <a:srgbClr val="FF0000"/>
                </a:solidFill>
              </a:rPr>
              <a:t>ක්‍රියකාරකම්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 smtClean="0"/>
              <a:t>රංවැල්ල මහතා රාජ්‍ය සේවයෙන් වසර 35 කට පසු විශ්‍රාම  ලැබීය. ඔහුගේ දියණිය නිමාලි </a:t>
            </a:r>
            <a:r>
              <a:rPr lang="si-LK" dirty="0"/>
              <a:t>රාජ්‍ය </a:t>
            </a:r>
            <a:r>
              <a:rPr lang="si-LK" dirty="0" smtClean="0"/>
              <a:t>බැංකුවක  සේවය කරයි.  පුතා මිලින්ද  ව්‍යාපාර කළමනාකරණ  උපාධිධාරී වරයෙකි. ඔහු </a:t>
            </a:r>
            <a:r>
              <a:rPr lang="si-LK" dirty="0"/>
              <a:t>ව්‍යාපාර </a:t>
            </a:r>
            <a:r>
              <a:rPr lang="si-LK" dirty="0" smtClean="0"/>
              <a:t>  කටයුතු වල නිරත වේ. </a:t>
            </a:r>
          </a:p>
          <a:p>
            <a:r>
              <a:rPr lang="si-LK" dirty="0"/>
              <a:t>රංවැල්ල මහත</a:t>
            </a:r>
            <a:r>
              <a:rPr lang="si-LK" dirty="0" smtClean="0"/>
              <a:t>ා ගේ විශ්‍රාම  දීමනාව ලෙස            රැ 10</a:t>
            </a:r>
            <a:r>
              <a:rPr lang="en-US" dirty="0" smtClean="0"/>
              <a:t>,</a:t>
            </a:r>
            <a:r>
              <a:rPr lang="si-LK" dirty="0" smtClean="0"/>
              <a:t>00</a:t>
            </a:r>
            <a:r>
              <a:rPr lang="en-US" dirty="0"/>
              <a:t>,</a:t>
            </a:r>
            <a:r>
              <a:rPr lang="si-LK" dirty="0" smtClean="0"/>
              <a:t>000 මුදලද </a:t>
            </a:r>
            <a:r>
              <a:rPr lang="si-LK" dirty="0"/>
              <a:t>ඔහ</a:t>
            </a:r>
            <a:r>
              <a:rPr lang="si-LK" dirty="0" smtClean="0"/>
              <a:t>ු ඉතිරිකර ගෙන තිබූ         රැ</a:t>
            </a:r>
            <a:r>
              <a:rPr lang="si-LK" dirty="0"/>
              <a:t> </a:t>
            </a:r>
            <a:r>
              <a:rPr lang="si-LK" dirty="0" smtClean="0"/>
              <a:t>20</a:t>
            </a:r>
            <a:r>
              <a:rPr lang="en-US" dirty="0"/>
              <a:t>,</a:t>
            </a:r>
            <a:r>
              <a:rPr lang="si-LK" dirty="0"/>
              <a:t>00</a:t>
            </a:r>
            <a:r>
              <a:rPr lang="en-US" dirty="0"/>
              <a:t>,</a:t>
            </a:r>
            <a:r>
              <a:rPr lang="si-LK" dirty="0" smtClean="0"/>
              <a:t>000 </a:t>
            </a:r>
            <a:r>
              <a:rPr lang="si-LK" dirty="0"/>
              <a:t>මුදලද ඔහු</a:t>
            </a:r>
            <a:r>
              <a:rPr lang="si-LK" dirty="0" smtClean="0"/>
              <a:t> සතුය.</a:t>
            </a:r>
            <a:endParaRPr lang="si-LK" dirty="0"/>
          </a:p>
        </p:txBody>
      </p:sp>
      <p:sp>
        <p:nvSpPr>
          <p:cNvPr id="4" name="Right Arrow 3"/>
          <p:cNvSpPr/>
          <p:nvPr/>
        </p:nvSpPr>
        <p:spPr>
          <a:xfrm>
            <a:off x="6858000" y="57150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 smtClean="0">
                <a:solidFill>
                  <a:srgbClr val="FF0000"/>
                </a:solidFill>
              </a:rPr>
              <a:t>මෙම මුදල ආයෝජනය සම්බන්ධයෙන්  පවුලේ අයගෙන් ලද අදහස්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 smtClean="0"/>
              <a:t>නිමාලී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මේ දිනවල බැංකු පොළී  අනුපාතය ඉහළ මට්ටමක  පවතින බැවින් ස්ථාවර තැන්පතුවක ආරම්භ කරන ලෙසයි. </a:t>
            </a:r>
          </a:p>
          <a:p>
            <a:r>
              <a:rPr lang="si-LK" dirty="0" smtClean="0"/>
              <a:t>මිලිනද</a:t>
            </a:r>
          </a:p>
          <a:p>
            <a:pPr marL="0" indent="0">
              <a:buNone/>
            </a:pPr>
            <a:r>
              <a:rPr lang="si-LK" dirty="0"/>
              <a:t>	 මේ දිනවල දේපල මිල දී  ගැනීමෙන්</a:t>
            </a:r>
            <a:br>
              <a:rPr lang="si-LK" dirty="0"/>
            </a:br>
            <a:r>
              <a:rPr lang="si-LK" dirty="0" smtClean="0"/>
              <a:t> වැඩි ප</a:t>
            </a:r>
            <a:r>
              <a:rPr lang="si-LK" dirty="0"/>
              <a:t>්‍රතිලා</a:t>
            </a:r>
            <a:r>
              <a:rPr lang="si-LK" dirty="0" smtClean="0"/>
              <a:t>භයක් </a:t>
            </a:r>
            <a:r>
              <a:rPr lang="si-LK" dirty="0"/>
              <a:t>ලැබෙ</a:t>
            </a:r>
            <a:r>
              <a:rPr lang="si-LK" dirty="0" smtClean="0"/>
              <a:t>න  බැවින් එහි ආයෝජනය කරන ලෙසයි. </a:t>
            </a:r>
          </a:p>
        </p:txBody>
      </p:sp>
    </p:spTree>
    <p:extLst>
      <p:ext uri="{BB962C8B-B14F-4D97-AF65-F5344CB8AC3E}">
        <p14:creationId xmlns:p14="http://schemas.microsoft.com/office/powerpoint/2010/main" val="45986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 smtClean="0"/>
              <a:t>ඉහත සිද්ධිය ඇසුරින්  පහත  ප්‍රශ්ණ වලට  පිළිතුරැ  සපයන්න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si-LK" dirty="0" smtClean="0"/>
              <a:t>ආය</a:t>
            </a:r>
            <a:r>
              <a:rPr lang="si-LK" dirty="0"/>
              <a:t>ෝජනය </a:t>
            </a:r>
            <a:r>
              <a:rPr lang="si-LK" dirty="0" smtClean="0"/>
              <a:t>යන්න හදුන් වන්න.</a:t>
            </a:r>
          </a:p>
          <a:p>
            <a:pPr marL="514350" indent="-514350">
              <a:buAutoNum type="arabicParenR"/>
            </a:pPr>
            <a:r>
              <a:rPr lang="si-LK" dirty="0"/>
              <a:t>ඉහත සිද්ධ</a:t>
            </a:r>
            <a:r>
              <a:rPr lang="si-LK" dirty="0" smtClean="0"/>
              <a:t>ියේ මතු වන ආයෝජන අවස්ථා  2කක් ලියන්න.</a:t>
            </a:r>
          </a:p>
          <a:p>
            <a:pPr marL="514350" indent="-514350">
              <a:buAutoNum type="arabicParenR"/>
            </a:pPr>
            <a:r>
              <a:rPr lang="si-LK" dirty="0" smtClean="0"/>
              <a:t>එම </a:t>
            </a:r>
            <a:r>
              <a:rPr lang="si-LK" dirty="0"/>
              <a:t>ආයෝජනය </a:t>
            </a:r>
            <a:r>
              <a:rPr lang="si-LK" dirty="0" smtClean="0"/>
              <a:t>මාර්ග දෙකෙහි වාසි 2 ක බැගින් ලියන්න</a:t>
            </a:r>
          </a:p>
          <a:p>
            <a:pPr marL="514350" indent="-514350">
              <a:buAutoNum type="arabicParenR"/>
            </a:pPr>
            <a:r>
              <a:rPr lang="si-LK" dirty="0"/>
              <a:t>ආයෝ</a:t>
            </a:r>
            <a:r>
              <a:rPr lang="si-LK" dirty="0" smtClean="0"/>
              <a:t>ජනය කිරීමේ දී සලකා බැලිය යතු කරැණු 2කක් සඳහන් කරන්න.</a:t>
            </a:r>
          </a:p>
          <a:p>
            <a:pPr marL="514350" indent="-514350">
              <a:buAutoNum type="arabicParenR"/>
            </a:pPr>
            <a:r>
              <a:rPr lang="si-LK" dirty="0"/>
              <a:t>රංවැල්ල මහත</a:t>
            </a:r>
            <a:r>
              <a:rPr lang="si-LK" dirty="0" smtClean="0"/>
              <a:t>ාට</a:t>
            </a:r>
            <a:r>
              <a:rPr lang="si-LK" dirty="0"/>
              <a:t> මු</a:t>
            </a:r>
            <a:r>
              <a:rPr lang="si-LK" dirty="0" smtClean="0"/>
              <a:t>දල් </a:t>
            </a:r>
            <a:r>
              <a:rPr lang="si-LK" dirty="0"/>
              <a:t>ආයෝජනය </a:t>
            </a:r>
            <a:r>
              <a:rPr lang="si-LK" dirty="0" smtClean="0"/>
              <a:t>කළ හැකි වෙනත් </a:t>
            </a:r>
            <a:r>
              <a:rPr lang="si-LK" dirty="0"/>
              <a:t>ආයෝජනය මාර්ග </a:t>
            </a:r>
            <a:r>
              <a:rPr lang="si-LK" dirty="0" smtClean="0"/>
              <a:t>නම් කරන්න.</a:t>
            </a:r>
            <a:endParaRPr lang="si-LK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5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 smtClean="0">
                <a:solidFill>
                  <a:srgbClr val="C00000"/>
                </a:solidFill>
              </a:rPr>
              <a:t>නිර්වචනය කිරීම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i-LK" dirty="0" smtClean="0"/>
              <a:t>පුද්ගලයෙකු  තම උපයන  ආදායමින් ඉතිරි කර ගත් මුදල්  ප්‍රමාණයක් ප්‍රතිලාභ අපේක්ෂාවෙන් යෙදවීම  ආයෝජනය ලෙස සරලව හැදින්විය හැක.</a:t>
            </a:r>
            <a:endParaRPr lang="en-US" dirty="0" smtClean="0"/>
          </a:p>
          <a:p>
            <a:pPr marL="137160" indent="0" algn="just">
              <a:buNone/>
            </a:pPr>
            <a:endParaRPr lang="en-US" dirty="0"/>
          </a:p>
        </p:txBody>
      </p:sp>
      <p:pic>
        <p:nvPicPr>
          <p:cNvPr id="5122" name="Picture 2" descr="C:\Users\User PC\Desktop\received_6483445225647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32766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6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 smtClean="0">
                <a:solidFill>
                  <a:srgbClr val="FF0000"/>
                </a:solidFill>
              </a:rPr>
              <a:t>ආයෝජනය  </a:t>
            </a:r>
            <a:r>
              <a:rPr lang="si-LK" dirty="0" smtClean="0">
                <a:solidFill>
                  <a:srgbClr val="FF0000"/>
                </a:solidFill>
              </a:rPr>
              <a:t>ම</a:t>
            </a:r>
            <a:r>
              <a:rPr lang="si-LK" dirty="0">
                <a:solidFill>
                  <a:srgbClr val="FF0000"/>
                </a:solidFill>
              </a:rPr>
              <a:t>ා</a:t>
            </a:r>
            <a:r>
              <a:rPr lang="si-LK" dirty="0" smtClean="0">
                <a:solidFill>
                  <a:srgbClr val="FF0000"/>
                </a:solidFill>
              </a:rPr>
              <a:t>ර</a:t>
            </a:r>
            <a:r>
              <a:rPr lang="si-LK" dirty="0" smtClean="0">
                <a:solidFill>
                  <a:srgbClr val="FF0000"/>
                </a:solidFill>
              </a:rPr>
              <a:t>්</a:t>
            </a:r>
            <a:r>
              <a:rPr lang="si-LK" dirty="0">
                <a:solidFill>
                  <a:srgbClr val="FF0000"/>
                </a:solidFill>
              </a:rPr>
              <a:t>ග</a:t>
            </a:r>
            <a:r>
              <a:rPr lang="si-LK" dirty="0" smtClean="0">
                <a:solidFill>
                  <a:srgbClr val="FF0000"/>
                </a:solidFill>
              </a:rPr>
              <a:t>යක් තෝරා ගැනීමේ දී සලකා  බලන සධක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i-LK" dirty="0" smtClean="0"/>
              <a:t>ආයෝජනයෙහි අරමුණ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	ආයෝජනය සිදු  කරන්නේ කුමන අරමුණක් සඳහා ද යන්න මෙහි දී සලකා බැලේ</a:t>
            </a:r>
          </a:p>
          <a:p>
            <a:r>
              <a:rPr lang="si-LK" dirty="0" smtClean="0"/>
              <a:t>ආයෝජනයෙහි අවදානම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	තමන් ආයෝජනය කරන මුදල ආපසු ලබා ගැනීම සහ අපේකක්ෂිත ප්‍රතිලාභ නිශ්චිත ද යන්න මෙහි දී සලකා බැලේ</a:t>
            </a:r>
            <a:endParaRPr lang="en-US" dirty="0" smtClean="0"/>
          </a:p>
          <a:p>
            <a:r>
              <a:rPr lang="si-LK" dirty="0"/>
              <a:t> </a:t>
            </a:r>
            <a:r>
              <a:rPr lang="si-LK" dirty="0" smtClean="0"/>
              <a:t>ආයෝජනයෙන් ලබෙන ප්‍රතිලාභ</a:t>
            </a:r>
          </a:p>
          <a:p>
            <a:pPr marL="0" indent="0">
              <a:buNone/>
            </a:pPr>
            <a:r>
              <a:rPr lang="si-LK" dirty="0"/>
              <a:t>	</a:t>
            </a:r>
            <a:r>
              <a:rPr lang="si-LK" dirty="0" smtClean="0"/>
              <a:t>	 ආයෝජනය සඳහා  ලබෙන ඉපයීම ප්‍රමාණවත් ද යන්න මෙහි දී සලකා බැලේ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6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 smtClean="0">
                <a:solidFill>
                  <a:srgbClr val="FF0000"/>
                </a:solidFill>
              </a:rPr>
              <a:t>විවිධ ආයෝජන මාර්ග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i-LK" dirty="0" smtClean="0"/>
              <a:t>ඉතිරි  කරීමේ ගිණුමක මුදල් තැම්පත් කිරීම‍</a:t>
            </a:r>
          </a:p>
          <a:p>
            <a:r>
              <a:rPr lang="si-LK" dirty="0" smtClean="0"/>
              <a:t>බැංකුවක ස්ථාවර  තැන්පතුවක්  පවත්ව වාගෙන යාම</a:t>
            </a:r>
          </a:p>
          <a:p>
            <a:r>
              <a:rPr lang="si-LK" dirty="0" smtClean="0"/>
              <a:t>ඉඩම්  ගොඩනැගිලි හා ස්වර්ණාභරණ වැනි දේපල මිල දී  ගැනීම</a:t>
            </a:r>
          </a:p>
          <a:p>
            <a:r>
              <a:rPr lang="si-LK" dirty="0" smtClean="0"/>
              <a:t>කොටස්වල ආයෝජනය කිරීම</a:t>
            </a:r>
          </a:p>
          <a:p>
            <a:r>
              <a:rPr lang="si-LK" dirty="0" smtClean="0"/>
              <a:t>භාන්ඩාගාර බිල්පත් වල  ආයෝජනය කිරීම</a:t>
            </a:r>
          </a:p>
          <a:p>
            <a:r>
              <a:rPr lang="si-LK" dirty="0" smtClean="0"/>
              <a:t>තමාගේම ව්‍යාපාරයක් ආරම්භ කර පවත්වාගෙන  යාම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7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i-LK" dirty="0" smtClean="0">
                <a:solidFill>
                  <a:srgbClr val="FF0000"/>
                </a:solidFill>
              </a:rPr>
              <a:t> ආයෝජන මාර්ග වලින් පොදුවේ ලබාගත හැකි ප්‍රතිලාභ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 smtClean="0"/>
              <a:t>පොලී අදායම</a:t>
            </a:r>
          </a:p>
          <a:p>
            <a:r>
              <a:rPr lang="si-LK" dirty="0" smtClean="0"/>
              <a:t>සුරක්ෂිත බව</a:t>
            </a:r>
          </a:p>
          <a:p>
            <a:r>
              <a:rPr lang="si-LK" dirty="0" smtClean="0"/>
              <a:t>ප්‍රාග්ධන ලාභ</a:t>
            </a:r>
          </a:p>
          <a:p>
            <a:r>
              <a:rPr lang="si-LK" dirty="0" smtClean="0"/>
              <a:t>ලාභාංශ ලැබීම්</a:t>
            </a:r>
          </a:p>
          <a:p>
            <a:r>
              <a:rPr lang="si-LK" dirty="0" smtClean="0"/>
              <a:t>ඇප සුරකුම් ලෙස ඉදිරිපත් කළ හැකිය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27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 smtClean="0">
                <a:solidFill>
                  <a:srgbClr val="FF0000"/>
                </a:solidFill>
              </a:rPr>
              <a:t>ඉතිරි  කරීමේ ගිණුමෙහි ආයෝජනයෙන් ලැබෙන  ප්‍රතිලාභ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 smtClean="0"/>
              <a:t>පොලී අදායම හිමි වීම</a:t>
            </a:r>
          </a:p>
          <a:p>
            <a:r>
              <a:rPr lang="si-LK" dirty="0" smtClean="0"/>
              <a:t>මුදලට ඇති සුරක්ෂිත බව</a:t>
            </a:r>
          </a:p>
          <a:p>
            <a:r>
              <a:rPr lang="si-LK" dirty="0" smtClean="0"/>
              <a:t>වෙනත් ප්‍රතිලාභ</a:t>
            </a:r>
          </a:p>
          <a:p>
            <a:pPr marL="0" indent="0">
              <a:buNone/>
            </a:pPr>
            <a:r>
              <a:rPr lang="si-LK" dirty="0" smtClean="0"/>
              <a:t>	උදා</a:t>
            </a:r>
            <a:r>
              <a:rPr lang="en-US" dirty="0" smtClean="0"/>
              <a:t>; </a:t>
            </a:r>
            <a:r>
              <a:rPr lang="si-LK" dirty="0" smtClean="0"/>
              <a:t> ත්‍යාග /  ලොතැරැයි දිනුම්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User PC\Desktop\k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PC\Desktop\sav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0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>
                <a:solidFill>
                  <a:srgbClr val="FF0000"/>
                </a:solidFill>
              </a:rPr>
              <a:t>ස්ථාවර  තැන්පත</a:t>
            </a:r>
            <a:r>
              <a:rPr lang="si-LK" dirty="0" smtClean="0">
                <a:solidFill>
                  <a:srgbClr val="FF0000"/>
                </a:solidFill>
              </a:rPr>
              <a:t>ු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i-LK" dirty="0">
                <a:solidFill>
                  <a:srgbClr val="FF0000"/>
                </a:solidFill>
              </a:rPr>
              <a:t>ගිණුමෙහි ආයෝජනයෙන් ලැබෙන  ප්‍රතිලාභ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/>
              <a:t>ඉතිරි  කරීමේ ගිණ</a:t>
            </a:r>
            <a:r>
              <a:rPr lang="si-LK" dirty="0" smtClean="0"/>
              <a:t>ුමට සාපේක්ෂ ව ඉහල අනුපාතයක් යටතේ </a:t>
            </a:r>
            <a:r>
              <a:rPr lang="si-LK" dirty="0"/>
              <a:t>පොලී අදායම හිමි වීම</a:t>
            </a:r>
          </a:p>
          <a:p>
            <a:r>
              <a:rPr lang="si-LK" dirty="0" smtClean="0"/>
              <a:t>කල් පිරැණු පසු හෝ ඊට  පෙර අවශ්‍ය නම් මුදල් ලබා ගත හැකි වීම </a:t>
            </a:r>
          </a:p>
          <a:p>
            <a:r>
              <a:rPr lang="si-LK" dirty="0"/>
              <a:t>ඇප සුරකුම් ලෙස ඉදිරිපත් කළ හැකිය</a:t>
            </a:r>
          </a:p>
          <a:p>
            <a:r>
              <a:rPr lang="si-LK" dirty="0"/>
              <a:t>සුරක්ෂි</a:t>
            </a:r>
            <a:r>
              <a:rPr lang="si-LK" dirty="0" smtClean="0"/>
              <a:t>ත </a:t>
            </a:r>
            <a:r>
              <a:rPr lang="si-LK" dirty="0"/>
              <a:t>ආයෝ</a:t>
            </a:r>
            <a:r>
              <a:rPr lang="si-LK" dirty="0" smtClean="0"/>
              <a:t>ජන මාර්ගයක් වීම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User PC\Desktop\1_DLlxF5ireXVF4FURpQkms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877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1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dirty="0">
                <a:solidFill>
                  <a:srgbClr val="FF0000"/>
                </a:solidFill>
              </a:rPr>
              <a:t>දේපල මිල දී  ගැන</a:t>
            </a:r>
            <a:r>
              <a:rPr lang="si-LK" dirty="0" smtClean="0">
                <a:solidFill>
                  <a:srgbClr val="FF0000"/>
                </a:solidFill>
              </a:rPr>
              <a:t>ීමෙන්</a:t>
            </a:r>
            <a:r>
              <a:rPr lang="si-LK" dirty="0">
                <a:solidFill>
                  <a:srgbClr val="FF0000"/>
                </a:solidFill>
              </a:rPr>
              <a:t/>
            </a:r>
            <a:br>
              <a:rPr lang="si-LK" dirty="0">
                <a:solidFill>
                  <a:srgbClr val="FF0000"/>
                </a:solidFill>
              </a:rPr>
            </a:br>
            <a:r>
              <a:rPr lang="si-LK" dirty="0" smtClean="0">
                <a:solidFill>
                  <a:srgbClr val="FF0000"/>
                </a:solidFill>
              </a:rPr>
              <a:t>ල</a:t>
            </a:r>
            <a:r>
              <a:rPr lang="si-LK" dirty="0">
                <a:solidFill>
                  <a:srgbClr val="FF0000"/>
                </a:solidFill>
              </a:rPr>
              <a:t>ැබෙන  ප්‍රතිලාභ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i-LK" dirty="0" smtClean="0"/>
              <a:t>ස්ථාවර වත්කමක හිමිකරැවකු වීම</a:t>
            </a:r>
          </a:p>
          <a:p>
            <a:r>
              <a:rPr lang="si-LK" dirty="0" smtClean="0"/>
              <a:t>එම දේපළ පරිහරණය කළ හැකි  වීම</a:t>
            </a:r>
          </a:p>
          <a:p>
            <a:r>
              <a:rPr lang="si-LK" dirty="0" smtClean="0"/>
              <a:t>ප්‍රාග්ධන ලාභ  ලබා ගත හැකි වීම</a:t>
            </a:r>
          </a:p>
          <a:p>
            <a:r>
              <a:rPr lang="si-LK" dirty="0" smtClean="0"/>
              <a:t>ඇපයට තබා ණය මුදලක් ලබා  ගත හැකි වීම</a:t>
            </a:r>
          </a:p>
          <a:p>
            <a:r>
              <a:rPr lang="si-LK" dirty="0" smtClean="0"/>
              <a:t>කුලියට / බද්දට දීමට හැකි වීම 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 descr="C:\Users\User PC\Desktop\1528787086-chun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8" y="4267200"/>
            <a:ext cx="3085952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 PC\Desktop\1546414609-g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41" y="4283297"/>
            <a:ext cx="2819401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 PC\Desktop\photo-1544015759-237f87d55ef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4305301"/>
            <a:ext cx="2787650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4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i-LK" dirty="0">
                <a:solidFill>
                  <a:srgbClr val="FF0000"/>
                </a:solidFill>
              </a:rPr>
              <a:t>කොටස්වල ආයෝජනය කිරීම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i-LK" dirty="0" smtClean="0"/>
              <a:t>මිල දී ගත් කොටස් සඳහා ලාභංශ ආදායමක් ලැබීම</a:t>
            </a:r>
          </a:p>
          <a:p>
            <a:r>
              <a:rPr lang="si-LK" dirty="0" smtClean="0"/>
              <a:t>ප්‍රාග්ධන ලාභ ඉපයිය  හැකි වීම</a:t>
            </a:r>
          </a:p>
          <a:p>
            <a:r>
              <a:rPr lang="si-LK" dirty="0" smtClean="0"/>
              <a:t>සාමාන්‍ය කොටස් අලෙවි කර මුදල් ලබා ගත  හැකි  වීම</a:t>
            </a:r>
          </a:p>
          <a:p>
            <a:r>
              <a:rPr lang="si-LK" dirty="0" smtClean="0"/>
              <a:t>ඇප සුරකුම්  ලෙස  ඉදිරිපත් කළ හැකි වීම</a:t>
            </a:r>
          </a:p>
          <a:p>
            <a:r>
              <a:rPr lang="si-LK" dirty="0" smtClean="0"/>
              <a:t>ඡන්දය භාවිතා කර අධ්‍යක්ෂ මණඩලය පත් කිරීමේ හැකියාව</a:t>
            </a:r>
          </a:p>
          <a:p>
            <a:r>
              <a:rPr lang="si-LK" dirty="0"/>
              <a:t>අධ්‍යක්ෂ </a:t>
            </a:r>
            <a:r>
              <a:rPr lang="si-LK" dirty="0" smtClean="0"/>
              <a:t>මණඩලයේ සාමාජිකයෙකු ලෙස පත් වීම මගින් තීරණ ගැනීමට දායක  විය හැකි වීම</a:t>
            </a:r>
            <a:endParaRPr lang="en-US" dirty="0" smtClean="0"/>
          </a:p>
          <a:p>
            <a:pPr marL="137160" indent="0">
              <a:buNone/>
            </a:pPr>
            <a:endParaRPr lang="si-LK" dirty="0"/>
          </a:p>
        </p:txBody>
      </p:sp>
      <p:pic>
        <p:nvPicPr>
          <p:cNvPr id="4098" name="Picture 2" descr="C:\Users\User PC\Desktop\z_p29-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5562600"/>
            <a:ext cx="7848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62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1448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11 වන ශ්‍රේණිය </vt:lpstr>
      <vt:lpstr>නිර්වචනය කිරීම</vt:lpstr>
      <vt:lpstr>ආයෝජනය  මාර්ගයක් තෝරා ගැනීමේ දී සලකා  බලන සධක</vt:lpstr>
      <vt:lpstr>විවිධ ආයෝජන මාර්ග</vt:lpstr>
      <vt:lpstr> ආයෝජන මාර්ග වලින් පොදුවේ ලබාගත හැකි ප්‍රතිලාභ</vt:lpstr>
      <vt:lpstr>ඉතිරි  කරීමේ ගිණුමෙහි ආයෝජනයෙන් ලැබෙන  ප්‍රතිලාභ </vt:lpstr>
      <vt:lpstr>ස්ථාවර  තැන්පතු ගිණුමෙහි ආයෝජනයෙන් ලැබෙන  ප්‍රතිලාභ </vt:lpstr>
      <vt:lpstr>දේපල මිල දී  ගැනීමෙන් ලැබෙන  ප්‍රතිලාභ </vt:lpstr>
      <vt:lpstr>කොටස්වල ආයෝජනය කිරීම</vt:lpstr>
      <vt:lpstr>භාන්ඩාගාර බිල්පත් වල ආයෝජනය කිරීම </vt:lpstr>
      <vt:lpstr>ක්‍රියකාරකම් 1</vt:lpstr>
      <vt:lpstr>මෙම මුදල ආයෝජනය සම්බන්ධයෙන්  පවුලේ අයගෙන් ලද අදහස්</vt:lpstr>
      <vt:lpstr>ඉහත සිද්ධිය ඇසුරින්  පහත  ප්‍රශ්ණ වලට  පිළිතුරැ  සපයන්න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ආයෝජනය</dc:title>
  <dc:creator>User PC</dc:creator>
  <cp:lastModifiedBy>User PC</cp:lastModifiedBy>
  <cp:revision>43</cp:revision>
  <dcterms:created xsi:type="dcterms:W3CDTF">2013-02-25T11:17:31Z</dcterms:created>
  <dcterms:modified xsi:type="dcterms:W3CDTF">2013-02-28T13:26:24Z</dcterms:modified>
</cp:coreProperties>
</file>