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844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668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1906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754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85837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05979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7493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924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01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646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98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79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4EBA9463-1674-42D7-8CDB-599D79E5B5F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28EDD38-144A-4473-93F8-A328E04E03AF}" type="datetimeFigureOut">
              <a:rPr lang="en-US" smtClean="0"/>
              <a:t>5/11/2021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304800"/>
            <a:ext cx="4191000" cy="1219200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Castellar" pitchFamily="18" charset="0"/>
              </a:rPr>
              <a:t>EASY ENGLISH</a:t>
            </a:r>
            <a:br>
              <a:rPr lang="en-US" sz="4000" b="1" dirty="0" smtClean="0">
                <a:solidFill>
                  <a:srgbClr val="FF0000"/>
                </a:solidFill>
                <a:latin typeface="Castellar" pitchFamily="18" charset="0"/>
              </a:rPr>
            </a:br>
            <a:r>
              <a:rPr lang="en-US" sz="4000" b="1" dirty="0" smtClean="0">
                <a:solidFill>
                  <a:srgbClr val="FF0000"/>
                </a:solidFill>
                <a:latin typeface="Castellar" pitchFamily="18" charset="0"/>
              </a:rPr>
              <a:t>GRADE 8</a:t>
            </a:r>
            <a:endParaRPr lang="en-US" sz="4000" b="1" dirty="0">
              <a:solidFill>
                <a:srgbClr val="FF0000"/>
              </a:solidFill>
              <a:latin typeface="Castellar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4953000"/>
            <a:ext cx="7010400" cy="1295400"/>
          </a:xfrm>
        </p:spPr>
        <p:txBody>
          <a:bodyPr>
            <a:normAutofit lnSpcReduction="10000"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Arabic Typesetting" pitchFamily="66" charset="-78"/>
                <a:cs typeface="Arabic Typesetting" pitchFamily="66" charset="-78"/>
              </a:rPr>
              <a:t>ZONAL EDUCATION OFFICE – EMBILIPITIYA</a:t>
            </a:r>
          </a:p>
          <a:p>
            <a:r>
              <a:rPr lang="en-US" sz="1800" b="1" dirty="0" smtClean="0">
                <a:solidFill>
                  <a:srgbClr val="00B050"/>
                </a:solidFill>
              </a:rPr>
              <a:t>                                                                 </a:t>
            </a:r>
            <a:r>
              <a:rPr lang="en-US" sz="1800" b="1" dirty="0" smtClean="0">
                <a:solidFill>
                  <a:schemeClr val="bg2">
                    <a:lumMod val="25000"/>
                  </a:schemeClr>
                </a:solidFill>
              </a:rPr>
              <a:t>Prepared by –Ms. D.A.N.Lakmali</a:t>
            </a:r>
          </a:p>
          <a:p>
            <a:r>
              <a:rPr lang="en-US" sz="1800" b="1" dirty="0" smtClean="0">
                <a:solidFill>
                  <a:srgbClr val="00B050"/>
                </a:solidFill>
              </a:rPr>
              <a:t>                                                            </a:t>
            </a:r>
            <a:r>
              <a:rPr lang="en-US" sz="1800" b="1" dirty="0" smtClean="0">
                <a:solidFill>
                  <a:schemeClr val="bg2">
                    <a:lumMod val="25000"/>
                  </a:schemeClr>
                </a:solidFill>
              </a:rPr>
              <a:t>R/</a:t>
            </a:r>
            <a:r>
              <a:rPr lang="en-US" sz="1800" b="1" dirty="0" err="1" smtClean="0">
                <a:solidFill>
                  <a:schemeClr val="bg2">
                    <a:lumMod val="25000"/>
                  </a:schemeClr>
                </a:solidFill>
              </a:rPr>
              <a:t>Emb</a:t>
            </a:r>
            <a:r>
              <a:rPr lang="en-US" sz="1800" b="1" dirty="0" smtClean="0">
                <a:solidFill>
                  <a:schemeClr val="bg2">
                    <a:lumMod val="25000"/>
                  </a:schemeClr>
                </a:solidFill>
              </a:rPr>
              <a:t>/</a:t>
            </a:r>
            <a:r>
              <a:rPr lang="en-US" sz="1800" b="1" dirty="0" err="1" smtClean="0">
                <a:solidFill>
                  <a:schemeClr val="bg2">
                    <a:lumMod val="25000"/>
                  </a:schemeClr>
                </a:solidFill>
              </a:rPr>
              <a:t>Mulendiyawala</a:t>
            </a:r>
            <a:r>
              <a:rPr lang="en-US" sz="1800" b="1" dirty="0" smtClean="0">
                <a:solidFill>
                  <a:schemeClr val="bg2">
                    <a:lumMod val="25000"/>
                  </a:schemeClr>
                </a:solidFill>
              </a:rPr>
              <a:t> M.V.</a:t>
            </a:r>
          </a:p>
          <a:p>
            <a:endParaRPr lang="en-US" b="1" dirty="0">
              <a:solidFill>
                <a:srgbClr val="00B05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981200"/>
            <a:ext cx="4052887" cy="23193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238699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5715000" cy="11430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UNIT 05</a:t>
            </a:r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en-US" sz="36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BETWEEN THE MILES</a:t>
            </a:r>
            <a:endParaRPr lang="en-US" sz="3600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800600"/>
            <a:ext cx="8229600" cy="1371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rgbClr val="C00000"/>
                </a:solidFill>
                <a:latin typeface="Brush Script MT" pitchFamily="66" charset="0"/>
              </a:rPr>
              <a:t>Activity 5.2 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Brush Script MT" pitchFamily="66" charset="0"/>
              </a:rPr>
              <a:t>Competency Level :- 4.4 Uses affixes to change the word class and the meaning of words.</a:t>
            </a:r>
            <a:endParaRPr lang="en-US" sz="2800" b="1" dirty="0">
              <a:solidFill>
                <a:schemeClr val="tx2">
                  <a:lumMod val="50000"/>
                </a:schemeClr>
              </a:solidFill>
              <a:latin typeface="Brush Script MT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228"/>
          <a:stretch/>
        </p:blipFill>
        <p:spPr>
          <a:xfrm>
            <a:off x="1524000" y="1981200"/>
            <a:ext cx="4419600" cy="221672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265819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1364" y="457200"/>
            <a:ext cx="3505200" cy="53340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Let’s learn affixes.</a:t>
            </a: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>
                <a:solidFill>
                  <a:srgbClr val="00B050"/>
                </a:solidFill>
              </a:rPr>
              <a:t>Affixes are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groups of letters that can be added to a word to change its meaning or the word class</a:t>
            </a:r>
            <a:r>
              <a:rPr lang="en-US" sz="2800" dirty="0" smtClean="0"/>
              <a:t>.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They can be divided into two types.</a:t>
            </a:r>
          </a:p>
          <a:p>
            <a:pPr marL="0" indent="0">
              <a:buNone/>
            </a:pPr>
            <a:endParaRPr lang="en-US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 smtClean="0"/>
              <a:t>                            </a:t>
            </a:r>
            <a:r>
              <a:rPr lang="en-US" sz="2800" dirty="0" smtClean="0">
                <a:solidFill>
                  <a:srgbClr val="FF0000"/>
                </a:solidFill>
              </a:rPr>
              <a:t>Affixes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              </a:t>
            </a:r>
          </a:p>
          <a:p>
            <a:pPr marL="0" indent="0">
              <a:buNone/>
            </a:pPr>
            <a:r>
              <a:rPr lang="en-US" dirty="0" smtClean="0"/>
              <a:t>             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Prefixes              Suffixes</a:t>
            </a:r>
            <a:endParaRPr lang="en-US" b="1" dirty="0">
              <a:solidFill>
                <a:srgbClr val="0070C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352800" y="4343400"/>
            <a:ext cx="0" cy="381000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324100" y="4724400"/>
            <a:ext cx="2057400" cy="0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324100" y="4724400"/>
            <a:ext cx="0" cy="609600"/>
          </a:xfrm>
          <a:prstGeom prst="straightConnector1">
            <a:avLst/>
          </a:prstGeom>
          <a:ln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381500" y="4724400"/>
            <a:ext cx="0" cy="685800"/>
          </a:xfrm>
          <a:prstGeom prst="straightConnector1">
            <a:avLst/>
          </a:prstGeom>
          <a:ln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3957637"/>
            <a:ext cx="2143125" cy="2143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72935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3962400" cy="4572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Now let’s learn  suffixes.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2273"/>
            <a:ext cx="6934200" cy="2596327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FFC000"/>
                </a:solidFill>
              </a:rPr>
              <a:t>    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Look at this example, </a:t>
            </a:r>
            <a:endParaRPr lang="en-US" sz="2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   clear     </a:t>
            </a:r>
            <a:r>
              <a:rPr lang="en-US" dirty="0" smtClean="0"/>
              <a:t>+     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ly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smtClean="0"/>
              <a:t>                    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810000" y="2395210"/>
            <a:ext cx="9144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081155" y="2133600"/>
            <a:ext cx="1316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clearly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143000" y="2776210"/>
            <a:ext cx="0" cy="5003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57200" y="3363495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70C0"/>
                </a:solidFill>
              </a:rPr>
              <a:t>Base word</a:t>
            </a:r>
            <a:endParaRPr lang="en-US" sz="2000" b="1" dirty="0">
              <a:solidFill>
                <a:srgbClr val="0070C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895600" y="2776210"/>
            <a:ext cx="0" cy="5003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514600" y="35052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70C0"/>
                </a:solidFill>
              </a:rPr>
              <a:t>suffix</a:t>
            </a:r>
            <a:endParaRPr lang="en-US" sz="2000" b="1" dirty="0">
              <a:solidFill>
                <a:srgbClr val="0070C0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5638800" y="2776210"/>
            <a:ext cx="0" cy="5765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257800" y="350520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70C0"/>
                </a:solidFill>
              </a:rPr>
              <a:t>New word</a:t>
            </a: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200" y="5185973"/>
            <a:ext cx="7924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A suffix is </a:t>
            </a:r>
            <a:r>
              <a:rPr lang="en-US" sz="2800" b="1" dirty="0" smtClean="0">
                <a:solidFill>
                  <a:srgbClr val="7030A0"/>
                </a:solidFill>
              </a:rPr>
              <a:t>a group of letters that can be used </a:t>
            </a:r>
            <a:r>
              <a:rPr lang="en-US" sz="2800" b="1" dirty="0" smtClean="0">
                <a:solidFill>
                  <a:srgbClr val="00B050"/>
                </a:solidFill>
              </a:rPr>
              <a:t>at the end </a:t>
            </a:r>
            <a:r>
              <a:rPr lang="en-US" sz="2800" b="1" dirty="0" smtClean="0">
                <a:solidFill>
                  <a:srgbClr val="7030A0"/>
                </a:solidFill>
              </a:rPr>
              <a:t>of a word. </a:t>
            </a:r>
            <a:endParaRPr lang="en-US" sz="2800" b="1" dirty="0">
              <a:solidFill>
                <a:srgbClr val="7030A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2207" y="264102"/>
            <a:ext cx="1911604" cy="18694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67988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543800" cy="8382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My dear students, remember that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word class and/or the meanings of the word are changed by adding suffixes.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1676400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Verb</a:t>
            </a:r>
            <a:endParaRPr lang="en-US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819400" y="1999565"/>
            <a:ext cx="10668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343400" y="1707177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Adjective</a:t>
            </a:r>
            <a:endParaRPr lang="en-US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4577400"/>
              </p:ext>
            </p:extLst>
          </p:nvPr>
        </p:nvGraphicFramePr>
        <p:xfrm>
          <a:off x="1742209" y="2514600"/>
          <a:ext cx="3810000" cy="18491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71600"/>
                <a:gridCol w="2438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verb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Adjective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careless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harm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harmless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cheer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Cheerful / cheerless</a:t>
                      </a:r>
                      <a:endParaRPr lang="en-US" dirty="0"/>
                    </a:p>
                  </a:txBody>
                  <a:tcPr/>
                </a:tc>
              </a:tr>
              <a:tr h="345440">
                <a:tc>
                  <a:txBody>
                    <a:bodyPr/>
                    <a:lstStyle/>
                    <a:p>
                      <a:r>
                        <a:rPr lang="en-US" dirty="0" smtClean="0"/>
                        <a:t>colour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Colourful/ colourless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066800" y="4813012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B0F0"/>
                </a:solidFill>
              </a:rPr>
              <a:t>Noun</a:t>
            </a:r>
            <a:endParaRPr lang="en-US" sz="3200" b="1" dirty="0">
              <a:solidFill>
                <a:srgbClr val="00B0F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819400" y="5105399"/>
            <a:ext cx="10668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343400" y="4813012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B0F0"/>
                </a:solidFill>
              </a:rPr>
              <a:t>Adjective</a:t>
            </a:r>
            <a:endParaRPr lang="en-US" sz="3200" b="1" dirty="0">
              <a:solidFill>
                <a:srgbClr val="00B0F0"/>
              </a:solidFill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327729"/>
              </p:ext>
            </p:extLst>
          </p:nvPr>
        </p:nvGraphicFramePr>
        <p:xfrm>
          <a:off x="1320800" y="5562600"/>
          <a:ext cx="4064000" cy="1112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133600"/>
                <a:gridCol w="1930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Noun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Adjective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beauty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beautiful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spoon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spoonful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28943">
            <a:off x="7060528" y="2707601"/>
            <a:ext cx="1829062" cy="11621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434358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990600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Adjectives</a:t>
            </a:r>
            <a:endParaRPr lang="en-US" sz="3200" b="1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429000" y="1282987"/>
            <a:ext cx="990600" cy="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029200" y="9906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Noun</a:t>
            </a:r>
            <a:endParaRPr lang="en-US" sz="3200" b="1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6731958"/>
              </p:ext>
            </p:extLst>
          </p:nvPr>
        </p:nvGraphicFramePr>
        <p:xfrm>
          <a:off x="1295400" y="2438400"/>
          <a:ext cx="5334000" cy="22250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048000"/>
                <a:gridCol w="2286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Adjective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Noun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kind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kindness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happy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happiness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sadness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quick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quickness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neatness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5105400"/>
            <a:ext cx="1943100" cy="14001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7446574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358592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Underline the suffixes.</a:t>
            </a:r>
            <a:endParaRPr lang="en-US" sz="28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1295400"/>
            <a:ext cx="22098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sz="20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Watcher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Fortunately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sz="20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Eatable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Finally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sz="20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Cheerful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Faster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sz="20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Careless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Careful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sz="20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Fearless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kindly</a:t>
            </a:r>
          </a:p>
          <a:p>
            <a:pPr marL="342900" indent="-342900">
              <a:buFont typeface="+mj-lt"/>
              <a:buAutoNum type="arabicParenR"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2057399"/>
            <a:ext cx="1946996" cy="17309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64845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762000"/>
            <a:ext cx="5410200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Make a new word using a suffix.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Danger-……………………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Help -………………………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Home -……………………..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Fear- ……………………………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Child- ………………………….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Green- ……………………………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Oil - …………………………….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Bad - …………………………..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08"/>
          <a:stretch/>
        </p:blipFill>
        <p:spPr>
          <a:xfrm>
            <a:off x="5545282" y="3962400"/>
            <a:ext cx="2057400" cy="20504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26151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92"/>
          <a:stretch/>
        </p:blipFill>
        <p:spPr>
          <a:xfrm>
            <a:off x="533400" y="457200"/>
            <a:ext cx="8229599" cy="6096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17809053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ngles">
  <a:themeElements>
    <a:clrScheme name="Custom 11">
      <a:dk1>
        <a:srgbClr val="FFCD76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Aspect">
  <a:themeElements>
    <a:clrScheme name="Custom 7">
      <a:dk1>
        <a:srgbClr val="FCD9D3"/>
      </a:dk1>
      <a:lt1>
        <a:srgbClr val="0D78C9"/>
      </a:lt1>
      <a:dk2>
        <a:srgbClr val="FFB279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Adjacency">
  <a:themeElements>
    <a:clrScheme name="Custom 10">
      <a:dk1>
        <a:sysClr val="windowText" lastClr="000000"/>
      </a:dk1>
      <a:lt1>
        <a:sysClr val="window" lastClr="FFFFFF"/>
      </a:lt1>
      <a:dk2>
        <a:srgbClr val="D487C4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218</Words>
  <Application>Microsoft Office PowerPoint</Application>
  <PresentationFormat>On-screen Show (4:3)</PresentationFormat>
  <Paragraphs>80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Office Theme</vt:lpstr>
      <vt:lpstr>Angles</vt:lpstr>
      <vt:lpstr>Clarity</vt:lpstr>
      <vt:lpstr>Aspect</vt:lpstr>
      <vt:lpstr>Adjacency</vt:lpstr>
      <vt:lpstr>EASY ENGLISH GRADE 8</vt:lpstr>
      <vt:lpstr>UNIT 05 BETWEEN THE MILES</vt:lpstr>
      <vt:lpstr>Let’s learn affixes.</vt:lpstr>
      <vt:lpstr>Now let’s learn  suffixes.</vt:lpstr>
      <vt:lpstr>My dear students, remember that the word class and/or the meanings of the word are changed by adding suffixes.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 ENGLISH GRADE 8</dc:title>
  <dc:creator>MY PLUS</dc:creator>
  <cp:lastModifiedBy>MY PLUS</cp:lastModifiedBy>
  <cp:revision>29</cp:revision>
  <dcterms:created xsi:type="dcterms:W3CDTF">2021-05-07T03:51:29Z</dcterms:created>
  <dcterms:modified xsi:type="dcterms:W3CDTF">2021-05-11T09:00:13Z</dcterms:modified>
</cp:coreProperties>
</file>