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1"/>
  </p:notesMasterIdLst>
  <p:sldIdLst>
    <p:sldId id="265" r:id="rId3"/>
    <p:sldId id="257" r:id="rId4"/>
    <p:sldId id="256" r:id="rId5"/>
    <p:sldId id="262" r:id="rId6"/>
    <p:sldId id="263" r:id="rId7"/>
    <p:sldId id="277" r:id="rId8"/>
    <p:sldId id="266" r:id="rId9"/>
    <p:sldId id="278" r:id="rId10"/>
    <p:sldId id="267" r:id="rId11"/>
    <p:sldId id="269" r:id="rId12"/>
    <p:sldId id="271" r:id="rId13"/>
    <p:sldId id="279" r:id="rId14"/>
    <p:sldId id="280" r:id="rId15"/>
    <p:sldId id="275" r:id="rId16"/>
    <p:sldId id="281" r:id="rId17"/>
    <p:sldId id="282" r:id="rId18"/>
    <p:sldId id="27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65248" autoAdjust="0"/>
  </p:normalViewPr>
  <p:slideViewPr>
    <p:cSldViewPr>
      <p:cViewPr varScale="1">
        <p:scale>
          <a:sx n="38" d="100"/>
          <a:sy n="38" d="100"/>
        </p:scale>
        <p:origin x="229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A5DEC-6260-4F44-9E25-DF92962269C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785D1-57A5-4F05-BF9F-02C33C71A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Animated rectangles</a:t>
            </a:r>
            <a:r>
              <a:rPr lang="en-US" sz="1400" b="1" baseline="0" dirty="0"/>
              <a:t> curve up and grow in sequence</a:t>
            </a:r>
          </a:p>
          <a:p>
            <a:r>
              <a:rPr lang="en-US" sz="1400" b="0" dirty="0"/>
              <a:t>(Intermediate)</a:t>
            </a:r>
          </a:p>
          <a:p>
            <a:endParaRPr lang="en-US" sz="1400" b="0" dirty="0"/>
          </a:p>
          <a:p>
            <a:endParaRPr lang="en-US" sz="1200" b="0" dirty="0"/>
          </a:p>
          <a:p>
            <a:r>
              <a:rPr lang="en-US" sz="1200" b="0" dirty="0"/>
              <a:t>To reproduce a rectangle </a:t>
            </a:r>
            <a:r>
              <a:rPr lang="en-US" sz="1200" b="0" baseline="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  <a:endParaRPr lang="en-US" sz="1200" i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 click </a:t>
            </a:r>
            <a:r>
              <a:rPr lang="en-US" sz="1200" b="1" baseline="0" dirty="0"/>
              <a:t>Rounded Diagonal Corner Rectangle </a:t>
            </a:r>
            <a:r>
              <a:rPr lang="en-US" sz="1200" b="0" i="0" baseline="0" dirty="0"/>
              <a:t>(ninth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Drag the </a:t>
            </a:r>
            <a:r>
              <a:rPr lang="en-US" sz="1200" b="0" baseline="0" dirty="0"/>
              <a:t>yellow diamond adjustment handle to the left to reduce the size of the corner radius.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Select the rounded rectangle. Under </a:t>
            </a:r>
            <a:r>
              <a:rPr lang="en-US" sz="1200" b="1" baseline="0" dirty="0"/>
              <a:t>Drawing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Size</a:t>
            </a:r>
            <a:r>
              <a:rPr lang="en-US" sz="1200" baseline="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Height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2.33”</a:t>
            </a:r>
            <a:r>
              <a:rPr lang="en-US" sz="1200" b="0" baseline="0" dirty="0"/>
              <a:t>.</a:t>
            </a:r>
            <a:endParaRPr lang="en-US" sz="1200" b="1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Width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2.32”</a:t>
            </a:r>
            <a:r>
              <a:rPr lang="en-US" sz="1200" b="0" baseline="0" dirty="0"/>
              <a:t>.</a:t>
            </a:r>
            <a:endParaRPr lang="en-US" sz="1200" b="0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arrow next to </a:t>
            </a:r>
            <a:r>
              <a:rPr lang="en-US" sz="1200" b="1" i="0" baseline="0" dirty="0"/>
              <a:t>Shape Fill</a:t>
            </a:r>
            <a:r>
              <a:rPr lang="en-US" sz="1200" b="0" i="0" baseline="0" dirty="0"/>
              <a:t>, and select </a:t>
            </a:r>
            <a:r>
              <a:rPr lang="en-US" sz="1200" b="1" i="0" baseline="0" dirty="0"/>
              <a:t>No Fill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Shape Effects</a:t>
            </a:r>
            <a:r>
              <a:rPr lang="en-US" sz="1200" b="0" i="0" baseline="0" dirty="0"/>
              <a:t>, point to </a:t>
            </a:r>
            <a:r>
              <a:rPr lang="en-US" sz="1200" b="1" i="0" baseline="0" dirty="0"/>
              <a:t>Reflection</a:t>
            </a:r>
            <a:r>
              <a:rPr lang="en-US" sz="1200" b="0" i="0" baseline="0" dirty="0"/>
              <a:t>, under </a:t>
            </a:r>
            <a:r>
              <a:rPr lang="en-US" sz="1200" b="1" i="0" baseline="0" dirty="0"/>
              <a:t>Reflection Variations</a:t>
            </a:r>
            <a:r>
              <a:rPr lang="en-US" sz="1200" b="0" i="0" baseline="0" dirty="0"/>
              <a:t>, select </a:t>
            </a:r>
            <a:r>
              <a:rPr lang="en-US" sz="1200" b="1" i="0" baseline="0" dirty="0"/>
              <a:t>Tight Reflection, touching </a:t>
            </a:r>
            <a:r>
              <a:rPr lang="en-US" sz="1200" b="0" i="0" baseline="0" dirty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bottom right corner of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</a:t>
            </a:r>
            <a:r>
              <a:rPr lang="en-US" sz="1200" b="1" i="0" baseline="0" dirty="0"/>
              <a:t>Format Shape</a:t>
            </a:r>
            <a:r>
              <a:rPr lang="en-US" sz="1200" b="0" i="0" baseline="0" dirty="0"/>
              <a:t> dialog box launcher. </a:t>
            </a:r>
            <a:endParaRPr lang="en-US" sz="1200" b="1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 click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, and then in the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pane select </a:t>
            </a:r>
            <a:r>
              <a:rPr lang="en-US" sz="1200" b="1" i="0" baseline="0" dirty="0"/>
              <a:t>Solid Line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Color</a:t>
            </a:r>
            <a:r>
              <a:rPr lang="en-US" sz="1200" b="0" i="0" baseline="0" dirty="0"/>
              <a:t> list, select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b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pane, click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 pane, in the </a:t>
            </a:r>
            <a:r>
              <a:rPr lang="en-US" sz="1200" b="1" i="0" baseline="0" dirty="0"/>
              <a:t>Width</a:t>
            </a:r>
            <a:r>
              <a:rPr lang="en-US" sz="1200" b="0" i="0" baseline="0" dirty="0"/>
              <a:t> text box, enter </a:t>
            </a:r>
            <a:r>
              <a:rPr lang="en-US" sz="1200" b="1" i="0" baseline="0" dirty="0"/>
              <a:t>10 pt</a:t>
            </a:r>
            <a:r>
              <a:rPr lang="en-US" sz="1200" b="0" i="0" baseline="0" dirty="0"/>
              <a:t>, and in the </a:t>
            </a:r>
            <a:r>
              <a:rPr lang="en-US" sz="1200" b="1" i="0" baseline="0" dirty="0"/>
              <a:t>Cap type</a:t>
            </a:r>
            <a:r>
              <a:rPr lang="en-US" sz="1200" b="0" i="0" baseline="0" dirty="0"/>
              <a:t> list, select </a:t>
            </a:r>
            <a:r>
              <a:rPr lang="en-US" sz="1200" b="1" i="0" baseline="0" dirty="0"/>
              <a:t>Round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left pane,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Circle </a:t>
            </a:r>
            <a:r>
              <a:rPr lang="en-US" sz="1200" b="0" baseline="0" dirty="0"/>
              <a:t>(first row, first option from the left).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Width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Height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Contour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 Colors </a:t>
            </a:r>
            <a:r>
              <a:rPr lang="en-US" sz="1200" b="0" baseline="0" dirty="0"/>
              <a:t>select </a:t>
            </a:r>
            <a:r>
              <a:rPr lang="en-US" sz="1200" b="1" baseline="0" dirty="0"/>
              <a:t>Olive Green, Accent 3, Lighter 60%</a:t>
            </a:r>
            <a:r>
              <a:rPr lang="en-US" sz="1200" b="0" baseline="0" dirty="0"/>
              <a:t> (third row, seventh option from the left).</a:t>
            </a:r>
            <a:endParaRPr lang="en-US" sz="1200" dirty="0"/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Surface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Material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Standard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Matte </a:t>
            </a:r>
            <a:r>
              <a:rPr lang="en-US" sz="1200" b="0" baseline="0" dirty="0"/>
              <a:t>(first row, first option from the left).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Lighting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Neutral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Soft </a:t>
            </a:r>
            <a:r>
              <a:rPr lang="en-US" sz="1200" b="0" baseline="0" dirty="0"/>
              <a:t>(first row, third option from the left)</a:t>
            </a:r>
            <a:r>
              <a:rPr lang="en-US" sz="1200" b="1" baseline="0" dirty="0"/>
              <a:t>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Angle </a:t>
            </a:r>
            <a:r>
              <a:rPr lang="en-US" sz="1200" b="0" baseline="0" dirty="0"/>
              <a:t>box, enter </a:t>
            </a:r>
            <a:r>
              <a:rPr lang="en-US" sz="1200" b="1" baseline="0" dirty="0"/>
              <a:t>315</a:t>
            </a:r>
            <a:r>
              <a:rPr lang="en-US" sz="1200" b="1" baseline="0" dirty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>
                <a:latin typeface="Verdana"/>
                <a:ea typeface="Verdana"/>
                <a:cs typeface="Verdana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Right-click the rounded rectangle and select </a:t>
            </a:r>
            <a:r>
              <a:rPr lang="en-US" sz="1200" b="1" i="0" baseline="0" dirty="0"/>
              <a:t>Edit Text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Enter text in the text box, select the text, and then 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i="0" baseline="0" dirty="0"/>
              <a:t>Gills Sans MT Condensed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select </a:t>
            </a:r>
            <a:r>
              <a:rPr lang="en-US" sz="1200" b="1" i="0" baseline="0" dirty="0"/>
              <a:t>28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Center</a:t>
            </a:r>
            <a:r>
              <a:rPr lang="en-US" sz="1200" b="0" i="0" baseline="0" dirty="0"/>
              <a:t> to center the text.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i="0" baseline="0" dirty="0"/>
          </a:p>
          <a:p>
            <a:endParaRPr lang="en-US" sz="1200" b="0" i="0" baseline="0" dirty="0"/>
          </a:p>
          <a:p>
            <a:r>
              <a:rPr lang="en-US" sz="1200" b="0" i="0" baseline="0" dirty="0"/>
              <a:t>To reproduce the animation effect on this slide, do the following:</a:t>
            </a:r>
            <a:endParaRPr lang="en-US" sz="1200" b="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arrow to expand the effects gallery, and then click More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Entrance Effect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under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Exciting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 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00.50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arrow at the side of the second (grow/shrink) effect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seconds (Very Fast)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do the following: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press ENTER.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OK.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To reproduce a second and third rectangle and the animation,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slide, select the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Clipboard</a:t>
            </a:r>
            <a:r>
              <a:rPr lang="en-US" sz="1200" b="0" i="0" baseline="0" dirty="0"/>
              <a:t> group, click the arrow at </a:t>
            </a:r>
            <a:r>
              <a:rPr lang="en-US" sz="1200" b="1" i="0" baseline="0" dirty="0"/>
              <a:t>Copy</a:t>
            </a:r>
            <a:r>
              <a:rPr lang="en-US" sz="1200" b="0" i="0" baseline="0" dirty="0"/>
              <a:t>, and select</a:t>
            </a:r>
            <a:r>
              <a:rPr lang="en-US" sz="1200" b="1" i="0" baseline="0" dirty="0"/>
              <a:t> Duplicate</a:t>
            </a:r>
            <a:r>
              <a:rPr lang="en-US" sz="1200" b="0" i="0" baseline="0" dirty="0"/>
              <a:t>. </a:t>
            </a:r>
            <a:r>
              <a:rPr lang="en-US" sz="1200" b="0" baseline="0" dirty="0">
                <a:latin typeface="+mn-lt"/>
              </a:rPr>
              <a:t>Position the second rounded rectangle next to the first rounded rectangle. </a:t>
            </a:r>
            <a:r>
              <a:rPr lang="en-US" sz="1200" b="0" i="0" baseline="0" dirty="0"/>
              <a:t>Repeat until there are three rectangles.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second rectangle (third and fourth effects in the list). On the Animations tab, in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group,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0.5</a:t>
            </a:r>
            <a:r>
              <a:rPr lang="en-US" sz="1200" b="0" baseline="0" dirty="0"/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third rectangle (fifth and sixth in the list). Click the arrow next to the effect, select </a:t>
            </a:r>
            <a:r>
              <a:rPr lang="en-US" sz="1200" b="1" baseline="0" dirty="0"/>
              <a:t>Effect Options</a:t>
            </a:r>
            <a:r>
              <a:rPr lang="en-US" sz="1200" b="0" baseline="0" dirty="0"/>
              <a:t>, and then in the dialog box, on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tab,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1.0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Click the text in each rectangle to change, add or remove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left). On the slide, drag to draw a rectangle.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1.62”.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More Colors</a:t>
            </a:r>
            <a:r>
              <a:rPr lang="en-US" sz="1200" b="0" baseline="0" dirty="0"/>
              <a:t>, and </a:t>
            </a:r>
            <a:r>
              <a:rPr lang="en-US" sz="1200" dirty="0"/>
              <a:t>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 or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to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the rectangle on the middle of the slide.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(ninth option from the left). On the slide, drag to draw a rectangle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White, Background 1, Darker 15% </a:t>
            </a:r>
            <a:r>
              <a:rPr lang="en-US" sz="1200" b="0" baseline="0" dirty="0"/>
              <a:t>(third row, first option from the left)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box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arrow at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Repeat this process until you have a total of seven round diagonal corner rectangles.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slide, press and hold CTRL and s</a:t>
            </a:r>
            <a:r>
              <a:rPr lang="en-US" sz="1200" dirty="0"/>
              <a:t>elect the</a:t>
            </a:r>
            <a:r>
              <a:rPr lang="en-US" sz="1200" baseline="0" dirty="0"/>
              <a:t> seven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rectangles. O</a:t>
            </a:r>
            <a:r>
              <a:rPr lang="en-US" sz="1200" dirty="0"/>
              <a:t>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Drawing</a:t>
            </a:r>
            <a:r>
              <a:rPr lang="en-US" sz="1200" dirty="0"/>
              <a:t> group, click </a:t>
            </a:r>
            <a:r>
              <a:rPr lang="en-US" sz="1200" b="1" dirty="0"/>
              <a:t>Arrange</a:t>
            </a:r>
            <a:r>
              <a:rPr lang="en-US" sz="1200" dirty="0"/>
              <a:t>, and then under </a:t>
            </a:r>
            <a:r>
              <a:rPr lang="en-US" sz="1200" b="1" dirty="0"/>
              <a:t>Position Objects</a:t>
            </a:r>
            <a:r>
              <a:rPr lang="en-US" sz="1200" dirty="0"/>
              <a:t>, point to </a:t>
            </a:r>
            <a:r>
              <a:rPr lang="en-US" sz="1200" b="1" dirty="0"/>
              <a:t>Align</a:t>
            </a:r>
            <a:r>
              <a:rPr lang="en-US" sz="1200" dirty="0"/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Selected Objects</a:t>
            </a:r>
            <a:r>
              <a:rPr lang="en-US" sz="1200" dirty="0"/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Top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Distribute Horizontally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  <a:endParaRPr lang="en-US" dirty="0">
              <a:effectLst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Diagonal – Bottom Right to Top Left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(second row, third option from the left).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on the slider, and customize the gradient stops as follows:</a:t>
            </a:r>
            <a:endParaRPr lang="en-US" dirty="0">
              <a:effectLst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enter values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204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Green: 244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Blue: 248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Animated rectangles</a:t>
            </a:r>
            <a:r>
              <a:rPr lang="en-US" sz="1400" b="1" baseline="0" dirty="0"/>
              <a:t> curve up and grow in sequence</a:t>
            </a:r>
          </a:p>
          <a:p>
            <a:r>
              <a:rPr lang="en-US" sz="1400" b="0" dirty="0"/>
              <a:t>(Intermediate)</a:t>
            </a:r>
          </a:p>
          <a:p>
            <a:endParaRPr lang="en-US" sz="1400" b="0" dirty="0"/>
          </a:p>
          <a:p>
            <a:endParaRPr lang="en-US" sz="1200" b="0" dirty="0"/>
          </a:p>
          <a:p>
            <a:r>
              <a:rPr lang="en-US" sz="1200" b="0" dirty="0"/>
              <a:t>To reproduce a rectangle </a:t>
            </a:r>
            <a:r>
              <a:rPr lang="en-US" sz="1200" b="0" baseline="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  <a:endParaRPr lang="en-US" sz="1200" i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 click </a:t>
            </a:r>
            <a:r>
              <a:rPr lang="en-US" sz="1200" b="1" baseline="0" dirty="0"/>
              <a:t>Rounded Diagonal Corner Rectangle </a:t>
            </a:r>
            <a:r>
              <a:rPr lang="en-US" sz="1200" b="0" i="0" baseline="0" dirty="0"/>
              <a:t>(ninth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Drag the </a:t>
            </a:r>
            <a:r>
              <a:rPr lang="en-US" sz="1200" b="0" baseline="0" dirty="0"/>
              <a:t>yellow diamond adjustment handle to the left to reduce the size of the corner radius.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Select the rounded rectangle. Under </a:t>
            </a:r>
            <a:r>
              <a:rPr lang="en-US" sz="1200" b="1" baseline="0" dirty="0"/>
              <a:t>Drawing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Size</a:t>
            </a:r>
            <a:r>
              <a:rPr lang="en-US" sz="1200" baseline="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Height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2.33”</a:t>
            </a:r>
            <a:r>
              <a:rPr lang="en-US" sz="1200" b="0" baseline="0" dirty="0"/>
              <a:t>.</a:t>
            </a:r>
            <a:endParaRPr lang="en-US" sz="1200" b="1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Width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2.32”</a:t>
            </a:r>
            <a:r>
              <a:rPr lang="en-US" sz="1200" b="0" baseline="0" dirty="0"/>
              <a:t>.</a:t>
            </a:r>
            <a:endParaRPr lang="en-US" sz="1200" b="0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arrow next to </a:t>
            </a:r>
            <a:r>
              <a:rPr lang="en-US" sz="1200" b="1" i="0" baseline="0" dirty="0"/>
              <a:t>Shape Fill</a:t>
            </a:r>
            <a:r>
              <a:rPr lang="en-US" sz="1200" b="0" i="0" baseline="0" dirty="0"/>
              <a:t>, and select </a:t>
            </a:r>
            <a:r>
              <a:rPr lang="en-US" sz="1200" b="1" i="0" baseline="0" dirty="0"/>
              <a:t>No Fill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Shape Effects</a:t>
            </a:r>
            <a:r>
              <a:rPr lang="en-US" sz="1200" b="0" i="0" baseline="0" dirty="0"/>
              <a:t>, point to </a:t>
            </a:r>
            <a:r>
              <a:rPr lang="en-US" sz="1200" b="1" i="0" baseline="0" dirty="0"/>
              <a:t>Reflection</a:t>
            </a:r>
            <a:r>
              <a:rPr lang="en-US" sz="1200" b="0" i="0" baseline="0" dirty="0"/>
              <a:t>, under </a:t>
            </a:r>
            <a:r>
              <a:rPr lang="en-US" sz="1200" b="1" i="0" baseline="0" dirty="0"/>
              <a:t>Reflection Variations</a:t>
            </a:r>
            <a:r>
              <a:rPr lang="en-US" sz="1200" b="0" i="0" baseline="0" dirty="0"/>
              <a:t>, select </a:t>
            </a:r>
            <a:r>
              <a:rPr lang="en-US" sz="1200" b="1" i="0" baseline="0" dirty="0"/>
              <a:t>Tight Reflection, touching </a:t>
            </a:r>
            <a:r>
              <a:rPr lang="en-US" sz="1200" b="0" i="0" baseline="0" dirty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bottom right corner of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</a:t>
            </a:r>
            <a:r>
              <a:rPr lang="en-US" sz="1200" b="1" i="0" baseline="0" dirty="0"/>
              <a:t>Format Shape</a:t>
            </a:r>
            <a:r>
              <a:rPr lang="en-US" sz="1200" b="0" i="0" baseline="0" dirty="0"/>
              <a:t> dialog box launcher. </a:t>
            </a:r>
            <a:endParaRPr lang="en-US" sz="1200" b="1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 click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, and then in the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pane select </a:t>
            </a:r>
            <a:r>
              <a:rPr lang="en-US" sz="1200" b="1" i="0" baseline="0" dirty="0"/>
              <a:t>Solid Line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Color</a:t>
            </a:r>
            <a:r>
              <a:rPr lang="en-US" sz="1200" b="0" i="0" baseline="0" dirty="0"/>
              <a:t> list, select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b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pane, click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 pane, in the </a:t>
            </a:r>
            <a:r>
              <a:rPr lang="en-US" sz="1200" b="1" i="0" baseline="0" dirty="0"/>
              <a:t>Width</a:t>
            </a:r>
            <a:r>
              <a:rPr lang="en-US" sz="1200" b="0" i="0" baseline="0" dirty="0"/>
              <a:t> text box, enter </a:t>
            </a:r>
            <a:r>
              <a:rPr lang="en-US" sz="1200" b="1" i="0" baseline="0" dirty="0"/>
              <a:t>10 pt</a:t>
            </a:r>
            <a:r>
              <a:rPr lang="en-US" sz="1200" b="0" i="0" baseline="0" dirty="0"/>
              <a:t>, and in the </a:t>
            </a:r>
            <a:r>
              <a:rPr lang="en-US" sz="1200" b="1" i="0" baseline="0" dirty="0"/>
              <a:t>Cap type</a:t>
            </a:r>
            <a:r>
              <a:rPr lang="en-US" sz="1200" b="0" i="0" baseline="0" dirty="0"/>
              <a:t> list, select </a:t>
            </a:r>
            <a:r>
              <a:rPr lang="en-US" sz="1200" b="1" i="0" baseline="0" dirty="0"/>
              <a:t>Round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left pane,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Circle </a:t>
            </a:r>
            <a:r>
              <a:rPr lang="en-US" sz="1200" b="0" baseline="0" dirty="0"/>
              <a:t>(first row, first option from the left).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Width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Height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Contour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 Colors </a:t>
            </a:r>
            <a:r>
              <a:rPr lang="en-US" sz="1200" b="0" baseline="0" dirty="0"/>
              <a:t>select </a:t>
            </a:r>
            <a:r>
              <a:rPr lang="en-US" sz="1200" b="1" baseline="0" dirty="0"/>
              <a:t>Olive Green, Accent 3, Lighter 60%</a:t>
            </a:r>
            <a:r>
              <a:rPr lang="en-US" sz="1200" b="0" baseline="0" dirty="0"/>
              <a:t> (third row, seventh option from the left).</a:t>
            </a:r>
            <a:endParaRPr lang="en-US" sz="1200" dirty="0"/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Surface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Material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Standard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Matte </a:t>
            </a:r>
            <a:r>
              <a:rPr lang="en-US" sz="1200" b="0" baseline="0" dirty="0"/>
              <a:t>(first row, first option from the left).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Lighting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Neutral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Soft </a:t>
            </a:r>
            <a:r>
              <a:rPr lang="en-US" sz="1200" b="0" baseline="0" dirty="0"/>
              <a:t>(first row, third option from the left)</a:t>
            </a:r>
            <a:r>
              <a:rPr lang="en-US" sz="1200" b="1" baseline="0" dirty="0"/>
              <a:t>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Angle </a:t>
            </a:r>
            <a:r>
              <a:rPr lang="en-US" sz="1200" b="0" baseline="0" dirty="0"/>
              <a:t>box, enter </a:t>
            </a:r>
            <a:r>
              <a:rPr lang="en-US" sz="1200" b="1" baseline="0" dirty="0"/>
              <a:t>315</a:t>
            </a:r>
            <a:r>
              <a:rPr lang="en-US" sz="1200" b="1" baseline="0" dirty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>
                <a:latin typeface="Verdana"/>
                <a:ea typeface="Verdana"/>
                <a:cs typeface="Verdana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Right-click the rounded rectangle and select </a:t>
            </a:r>
            <a:r>
              <a:rPr lang="en-US" sz="1200" b="1" i="0" baseline="0" dirty="0"/>
              <a:t>Edit Text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Enter text in the text box, select the text, and then 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i="0" baseline="0" dirty="0"/>
              <a:t>Gills Sans MT Condensed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select </a:t>
            </a:r>
            <a:r>
              <a:rPr lang="en-US" sz="1200" b="1" i="0" baseline="0" dirty="0"/>
              <a:t>28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Center</a:t>
            </a:r>
            <a:r>
              <a:rPr lang="en-US" sz="1200" b="0" i="0" baseline="0" dirty="0"/>
              <a:t> to center the text.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i="0" baseline="0" dirty="0"/>
          </a:p>
          <a:p>
            <a:endParaRPr lang="en-US" sz="1200" b="0" i="0" baseline="0" dirty="0"/>
          </a:p>
          <a:p>
            <a:r>
              <a:rPr lang="en-US" sz="1200" b="0" i="0" baseline="0" dirty="0"/>
              <a:t>To reproduce the animation effect on this slide, do the following:</a:t>
            </a:r>
            <a:endParaRPr lang="en-US" sz="1200" b="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arrow to expand the effects gallery, and then click More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Entrance Effect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under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Exciting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 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00.50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arrow at the side of the second (grow/shrink) effect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seconds (Very Fast)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do the following: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press ENTER.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OK.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To reproduce a second and third rectangle and the animation,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slide, select the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Clipboard</a:t>
            </a:r>
            <a:r>
              <a:rPr lang="en-US" sz="1200" b="0" i="0" baseline="0" dirty="0"/>
              <a:t> group, click the arrow at </a:t>
            </a:r>
            <a:r>
              <a:rPr lang="en-US" sz="1200" b="1" i="0" baseline="0" dirty="0"/>
              <a:t>Copy</a:t>
            </a:r>
            <a:r>
              <a:rPr lang="en-US" sz="1200" b="0" i="0" baseline="0" dirty="0"/>
              <a:t>, and select</a:t>
            </a:r>
            <a:r>
              <a:rPr lang="en-US" sz="1200" b="1" i="0" baseline="0" dirty="0"/>
              <a:t> Duplicate</a:t>
            </a:r>
            <a:r>
              <a:rPr lang="en-US" sz="1200" b="0" i="0" baseline="0" dirty="0"/>
              <a:t>. </a:t>
            </a:r>
            <a:r>
              <a:rPr lang="en-US" sz="1200" b="0" baseline="0" dirty="0">
                <a:latin typeface="+mn-lt"/>
              </a:rPr>
              <a:t>Position the second rounded rectangle next to the first rounded rectangle. </a:t>
            </a:r>
            <a:r>
              <a:rPr lang="en-US" sz="1200" b="0" i="0" baseline="0" dirty="0"/>
              <a:t>Repeat until there are three rectangles.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second rectangle (third and fourth effects in the list). On the Animations tab, in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group,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0.5</a:t>
            </a:r>
            <a:r>
              <a:rPr lang="en-US" sz="1200" b="0" baseline="0" dirty="0"/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third rectangle (fifth and sixth in the list). Click the arrow next to the effect, select </a:t>
            </a:r>
            <a:r>
              <a:rPr lang="en-US" sz="1200" b="1" baseline="0" dirty="0"/>
              <a:t>Effect Options</a:t>
            </a:r>
            <a:r>
              <a:rPr lang="en-US" sz="1200" b="0" baseline="0" dirty="0"/>
              <a:t>, and then in the dialog box, on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tab,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1.0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Click the text in each rectangle to change, add or remove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left). On the slide, drag to draw a rectangle.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1.62”.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More Colors</a:t>
            </a:r>
            <a:r>
              <a:rPr lang="en-US" sz="1200" b="0" baseline="0" dirty="0"/>
              <a:t>, and </a:t>
            </a:r>
            <a:r>
              <a:rPr lang="en-US" sz="1200" dirty="0"/>
              <a:t>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 or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to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the rectangle on the middle of the slide.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(ninth option from the left). On the slide, drag to draw a rectangle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White, Background 1, Darker 15% </a:t>
            </a:r>
            <a:r>
              <a:rPr lang="en-US" sz="1200" b="0" baseline="0" dirty="0"/>
              <a:t>(third row, first option from the left)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box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arrow at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Repeat this process until you have a total of seven round diagonal corner rectangles.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slide, press and hold CTRL and s</a:t>
            </a:r>
            <a:r>
              <a:rPr lang="en-US" sz="1200" dirty="0"/>
              <a:t>elect the</a:t>
            </a:r>
            <a:r>
              <a:rPr lang="en-US" sz="1200" baseline="0" dirty="0"/>
              <a:t> seven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rectangles. O</a:t>
            </a:r>
            <a:r>
              <a:rPr lang="en-US" sz="1200" dirty="0"/>
              <a:t>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Drawing</a:t>
            </a:r>
            <a:r>
              <a:rPr lang="en-US" sz="1200" dirty="0"/>
              <a:t> group, click </a:t>
            </a:r>
            <a:r>
              <a:rPr lang="en-US" sz="1200" b="1" dirty="0"/>
              <a:t>Arrange</a:t>
            </a:r>
            <a:r>
              <a:rPr lang="en-US" sz="1200" dirty="0"/>
              <a:t>, and then under </a:t>
            </a:r>
            <a:r>
              <a:rPr lang="en-US" sz="1200" b="1" dirty="0"/>
              <a:t>Position Objects</a:t>
            </a:r>
            <a:r>
              <a:rPr lang="en-US" sz="1200" dirty="0"/>
              <a:t>, point to </a:t>
            </a:r>
            <a:r>
              <a:rPr lang="en-US" sz="1200" b="1" dirty="0"/>
              <a:t>Align</a:t>
            </a:r>
            <a:r>
              <a:rPr lang="en-US" sz="1200" dirty="0"/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Selected Objects</a:t>
            </a:r>
            <a:r>
              <a:rPr lang="en-US" sz="1200" dirty="0"/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Top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Distribute Horizontally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  <a:endParaRPr lang="en-US" dirty="0">
              <a:effectLst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Diagonal – Bottom Right to Top Left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(second row, third option from the left).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on the slider, and customize the gradient stops as follows:</a:t>
            </a:r>
            <a:endParaRPr lang="en-US" dirty="0">
              <a:effectLst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enter values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204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Green: 244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Blue: 248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Animated rectangles</a:t>
            </a:r>
            <a:r>
              <a:rPr lang="en-US" sz="1400" b="1" baseline="0" dirty="0"/>
              <a:t> curve up and grow in sequence</a:t>
            </a:r>
          </a:p>
          <a:p>
            <a:r>
              <a:rPr lang="en-US" sz="1400" b="0" dirty="0"/>
              <a:t>(Intermediate)</a:t>
            </a:r>
          </a:p>
          <a:p>
            <a:endParaRPr lang="en-US" sz="1400" b="0" dirty="0"/>
          </a:p>
          <a:p>
            <a:endParaRPr lang="en-US" sz="1200" b="0" dirty="0"/>
          </a:p>
          <a:p>
            <a:r>
              <a:rPr lang="en-US" sz="1200" b="0" dirty="0"/>
              <a:t>To reproduce a rectangle </a:t>
            </a:r>
            <a:r>
              <a:rPr lang="en-US" sz="1200" b="0" baseline="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  <a:endParaRPr lang="en-US" sz="1200" i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 click </a:t>
            </a:r>
            <a:r>
              <a:rPr lang="en-US" sz="1200" b="1" baseline="0" dirty="0"/>
              <a:t>Rounded Diagonal Corner Rectangle </a:t>
            </a:r>
            <a:r>
              <a:rPr lang="en-US" sz="1200" b="0" i="0" baseline="0" dirty="0"/>
              <a:t>(ninth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Drag the </a:t>
            </a:r>
            <a:r>
              <a:rPr lang="en-US" sz="1200" b="0" baseline="0" dirty="0"/>
              <a:t>yellow diamond adjustment handle to the left to reduce the size of the corner radius.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Select the rounded rectangle. Under </a:t>
            </a:r>
            <a:r>
              <a:rPr lang="en-US" sz="1200" b="1" baseline="0" dirty="0"/>
              <a:t>Drawing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Size</a:t>
            </a:r>
            <a:r>
              <a:rPr lang="en-US" sz="1200" baseline="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Height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2.33”</a:t>
            </a:r>
            <a:r>
              <a:rPr lang="en-US" sz="1200" b="0" baseline="0" dirty="0"/>
              <a:t>.</a:t>
            </a:r>
            <a:endParaRPr lang="en-US" sz="1200" b="1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Shape Width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2.32”</a:t>
            </a:r>
            <a:r>
              <a:rPr lang="en-US" sz="1200" b="0" baseline="0" dirty="0"/>
              <a:t>.</a:t>
            </a:r>
            <a:endParaRPr lang="en-US" sz="1200" b="0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arrow next to </a:t>
            </a:r>
            <a:r>
              <a:rPr lang="en-US" sz="1200" b="1" i="0" baseline="0" dirty="0"/>
              <a:t>Shape Fill</a:t>
            </a:r>
            <a:r>
              <a:rPr lang="en-US" sz="1200" b="0" i="0" baseline="0" dirty="0"/>
              <a:t>, and select </a:t>
            </a:r>
            <a:r>
              <a:rPr lang="en-US" sz="1200" b="1" i="0" baseline="0" dirty="0"/>
              <a:t>No Fill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Shape Effects</a:t>
            </a:r>
            <a:r>
              <a:rPr lang="en-US" sz="1200" b="0" i="0" baseline="0" dirty="0"/>
              <a:t>, point to </a:t>
            </a:r>
            <a:r>
              <a:rPr lang="en-US" sz="1200" b="1" i="0" baseline="0" dirty="0"/>
              <a:t>Reflection</a:t>
            </a:r>
            <a:r>
              <a:rPr lang="en-US" sz="1200" b="0" i="0" baseline="0" dirty="0"/>
              <a:t>, under </a:t>
            </a:r>
            <a:r>
              <a:rPr lang="en-US" sz="1200" b="1" i="0" baseline="0" dirty="0"/>
              <a:t>Reflection Variations</a:t>
            </a:r>
            <a:r>
              <a:rPr lang="en-US" sz="1200" b="0" i="0" baseline="0" dirty="0"/>
              <a:t>, select </a:t>
            </a:r>
            <a:r>
              <a:rPr lang="en-US" sz="1200" b="1" i="0" baseline="0" dirty="0"/>
              <a:t>Tight Reflection, touching </a:t>
            </a:r>
            <a:r>
              <a:rPr lang="en-US" sz="1200" b="0" i="0" baseline="0" dirty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bottom right corner of the </a:t>
            </a:r>
            <a:r>
              <a:rPr lang="en-US" sz="1200" b="1" i="0" baseline="0" dirty="0"/>
              <a:t>Drawing</a:t>
            </a:r>
            <a:r>
              <a:rPr lang="en-US" sz="1200" b="0" i="0" baseline="0" dirty="0"/>
              <a:t> group, click the </a:t>
            </a:r>
            <a:r>
              <a:rPr lang="en-US" sz="1200" b="1" i="0" baseline="0" dirty="0"/>
              <a:t>Format Shape</a:t>
            </a:r>
            <a:r>
              <a:rPr lang="en-US" sz="1200" b="0" i="0" baseline="0" dirty="0"/>
              <a:t> dialog box launcher. </a:t>
            </a:r>
            <a:endParaRPr lang="en-US" sz="1200" b="1" i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 click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, and then in the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pane select </a:t>
            </a:r>
            <a:r>
              <a:rPr lang="en-US" sz="1200" b="1" i="0" baseline="0" dirty="0"/>
              <a:t>Solid Line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Color</a:t>
            </a:r>
            <a:r>
              <a:rPr lang="en-US" sz="1200" b="0" i="0" baseline="0" dirty="0"/>
              <a:t> list, select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b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b="0" i="0" baseline="0" dirty="0"/>
              <a:t>dialog box, in the left pane, click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. In the </a:t>
            </a:r>
            <a:r>
              <a:rPr lang="en-US" sz="1200" b="1" i="0" baseline="0" dirty="0"/>
              <a:t>Line Style</a:t>
            </a:r>
            <a:r>
              <a:rPr lang="en-US" sz="1200" b="0" i="0" baseline="0" dirty="0"/>
              <a:t> pane, in the </a:t>
            </a:r>
            <a:r>
              <a:rPr lang="en-US" sz="1200" b="1" i="0" baseline="0" dirty="0"/>
              <a:t>Width</a:t>
            </a:r>
            <a:r>
              <a:rPr lang="en-US" sz="1200" b="0" i="0" baseline="0" dirty="0"/>
              <a:t> text box, enter </a:t>
            </a:r>
            <a:r>
              <a:rPr lang="en-US" sz="1200" b="1" i="0" baseline="0" dirty="0"/>
              <a:t>10 pt</a:t>
            </a:r>
            <a:r>
              <a:rPr lang="en-US" sz="1200" b="0" i="0" baseline="0" dirty="0"/>
              <a:t>, and in the </a:t>
            </a:r>
            <a:r>
              <a:rPr lang="en-US" sz="1200" b="1" i="0" baseline="0" dirty="0"/>
              <a:t>Cap type</a:t>
            </a:r>
            <a:r>
              <a:rPr lang="en-US" sz="1200" b="0" i="0" baseline="0" dirty="0"/>
              <a:t> list, select </a:t>
            </a:r>
            <a:r>
              <a:rPr lang="en-US" sz="1200" b="1" i="0" baseline="0" dirty="0"/>
              <a:t>Round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left pane,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Bevel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Circle </a:t>
            </a:r>
            <a:r>
              <a:rPr lang="en-US" sz="1200" b="0" baseline="0" dirty="0"/>
              <a:t>(first row, first option from the left).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Width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 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</a:t>
            </a:r>
            <a:r>
              <a:rPr lang="en-US" sz="1200" b="1" baseline="0" dirty="0"/>
              <a:t>Top</a:t>
            </a:r>
            <a:r>
              <a:rPr lang="en-US" sz="1200" b="0" baseline="0" dirty="0"/>
              <a:t>, under </a:t>
            </a:r>
            <a:r>
              <a:rPr lang="en-US" sz="1200" b="1" baseline="0" dirty="0"/>
              <a:t>Height</a:t>
            </a:r>
            <a:r>
              <a:rPr lang="en-US" sz="1200" b="0" baseline="0" dirty="0"/>
              <a:t>, enter </a:t>
            </a:r>
            <a:r>
              <a:rPr lang="en-US" sz="1200" b="1" baseline="0" dirty="0"/>
              <a:t>10 pt</a:t>
            </a:r>
            <a:r>
              <a:rPr lang="en-US" sz="1200" b="0" baseline="0" dirty="0"/>
              <a:t>.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Contour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 Colors </a:t>
            </a:r>
            <a:r>
              <a:rPr lang="en-US" sz="1200" b="0" baseline="0" dirty="0"/>
              <a:t>select </a:t>
            </a:r>
            <a:r>
              <a:rPr lang="en-US" sz="1200" b="1" baseline="0" dirty="0"/>
              <a:t>Olive Green, Accent 3, Lighter 60%</a:t>
            </a:r>
            <a:r>
              <a:rPr lang="en-US" sz="1200" b="0" baseline="0" dirty="0"/>
              <a:t> (third row, seventh option from the left).</a:t>
            </a:r>
            <a:endParaRPr lang="en-US" sz="1200" dirty="0"/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Surface</a:t>
            </a:r>
            <a:r>
              <a:rPr lang="en-US" sz="1200" b="0" baseline="0" dirty="0"/>
              <a:t>, do the following: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Material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Standard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Matte </a:t>
            </a:r>
            <a:r>
              <a:rPr lang="en-US" sz="1200" b="0" baseline="0" dirty="0"/>
              <a:t>(first row, first option from the left).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Lighting</a:t>
            </a:r>
            <a:r>
              <a:rPr lang="en-US" sz="1200" b="0" baseline="0" dirty="0"/>
              <a:t> list, under </a:t>
            </a:r>
            <a:r>
              <a:rPr lang="en-US" sz="1200" b="1" baseline="0" dirty="0"/>
              <a:t>Neutral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Soft </a:t>
            </a:r>
            <a:r>
              <a:rPr lang="en-US" sz="1200" b="0" baseline="0" dirty="0"/>
              <a:t>(first row, third option from the left)</a:t>
            </a:r>
            <a:r>
              <a:rPr lang="en-US" sz="1200" b="1" baseline="0" dirty="0"/>
              <a:t>.</a:t>
            </a:r>
          </a:p>
          <a:p>
            <a:pPr marL="1143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Angle </a:t>
            </a:r>
            <a:r>
              <a:rPr lang="en-US" sz="1200" b="0" baseline="0" dirty="0"/>
              <a:t>box, enter </a:t>
            </a:r>
            <a:r>
              <a:rPr lang="en-US" sz="1200" b="1" baseline="0" dirty="0"/>
              <a:t>315</a:t>
            </a:r>
            <a:r>
              <a:rPr lang="en-US" sz="1200" b="1" baseline="0" dirty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>
                <a:latin typeface="Verdana"/>
                <a:ea typeface="Verdana"/>
                <a:cs typeface="Verdana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Right-click the rounded rectangle and select </a:t>
            </a:r>
            <a:r>
              <a:rPr lang="en-US" sz="1200" b="1" i="0" baseline="0" dirty="0"/>
              <a:t>Edit Text</a:t>
            </a:r>
            <a:r>
              <a:rPr lang="en-US" sz="1200" b="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Enter text in the text box, select the text, and then 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i="0" baseline="0" dirty="0"/>
              <a:t>Gills Sans MT Condensed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select </a:t>
            </a:r>
            <a:r>
              <a:rPr lang="en-US" sz="1200" b="1" i="0" baseline="0" dirty="0"/>
              <a:t>28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b="0" i="0" baseline="0" dirty="0"/>
              <a:t> group, click </a:t>
            </a:r>
            <a:r>
              <a:rPr lang="en-US" sz="1200" b="1" i="0" baseline="0" dirty="0"/>
              <a:t>Center</a:t>
            </a:r>
            <a:r>
              <a:rPr lang="en-US" sz="1200" b="0" i="0" baseline="0" dirty="0"/>
              <a:t> to center the text.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i="0" baseline="0" dirty="0"/>
          </a:p>
          <a:p>
            <a:endParaRPr lang="en-US" sz="1200" b="0" i="0" baseline="0" dirty="0"/>
          </a:p>
          <a:p>
            <a:r>
              <a:rPr lang="en-US" sz="1200" b="0" i="0" baseline="0" dirty="0"/>
              <a:t>To reproduce the animation effect on this slide, do the following:</a:t>
            </a:r>
            <a:endParaRPr lang="en-US" sz="1200" b="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arrow to expand the effects gallery, and then click More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Entrance Effect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under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Exciting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 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00.50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arrow at the side of the second (grow/shrink) effect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seconds (Very Fast)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do the following: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press ENTER.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OK.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To reproduce a second and third rectangle and the animation,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slide, select the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b="0" i="0" baseline="0" dirty="0"/>
              <a:t> tab, in the </a:t>
            </a:r>
            <a:r>
              <a:rPr lang="en-US" sz="1200" b="1" i="0" baseline="0" dirty="0"/>
              <a:t>Clipboard</a:t>
            </a:r>
            <a:r>
              <a:rPr lang="en-US" sz="1200" b="0" i="0" baseline="0" dirty="0"/>
              <a:t> group, click the arrow at </a:t>
            </a:r>
            <a:r>
              <a:rPr lang="en-US" sz="1200" b="1" i="0" baseline="0" dirty="0"/>
              <a:t>Copy</a:t>
            </a:r>
            <a:r>
              <a:rPr lang="en-US" sz="1200" b="0" i="0" baseline="0" dirty="0"/>
              <a:t>, and select</a:t>
            </a:r>
            <a:r>
              <a:rPr lang="en-US" sz="1200" b="1" i="0" baseline="0" dirty="0"/>
              <a:t> Duplicate</a:t>
            </a:r>
            <a:r>
              <a:rPr lang="en-US" sz="1200" b="0" i="0" baseline="0" dirty="0"/>
              <a:t>. </a:t>
            </a:r>
            <a:r>
              <a:rPr lang="en-US" sz="1200" b="0" baseline="0" dirty="0">
                <a:latin typeface="+mn-lt"/>
              </a:rPr>
              <a:t>Position the second rounded rectangle next to the first rounded rectangle. </a:t>
            </a:r>
            <a:r>
              <a:rPr lang="en-US" sz="1200" b="0" i="0" baseline="0" dirty="0"/>
              <a:t>Repeat until there are three rectangles.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second rectangle (third and fourth effects in the list). On the Animations tab, in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group,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0.5</a:t>
            </a:r>
            <a:r>
              <a:rPr lang="en-US" sz="1200" b="0" baseline="0" dirty="0"/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="0" baseline="0" dirty="0"/>
              <a:t>, in the animation list, press and hold CTRL and select the </a:t>
            </a:r>
            <a:r>
              <a:rPr lang="en-US" sz="1200" b="1" baseline="0" dirty="0"/>
              <a:t>Curve Up</a:t>
            </a:r>
            <a:r>
              <a:rPr lang="en-US" sz="1200" b="0" baseline="0" dirty="0"/>
              <a:t> entrance effect and </a:t>
            </a:r>
            <a:r>
              <a:rPr lang="en-US" sz="1200" b="1" baseline="0" dirty="0"/>
              <a:t>Grow/Shrink </a:t>
            </a:r>
            <a:r>
              <a:rPr lang="en-US" sz="1200" b="0" baseline="0" dirty="0"/>
              <a:t>emphasis effect for the third rectangle (fifth and sixth in the list). Click the arrow next to the effect, select </a:t>
            </a:r>
            <a:r>
              <a:rPr lang="en-US" sz="1200" b="1" baseline="0" dirty="0"/>
              <a:t>Effect Options</a:t>
            </a:r>
            <a:r>
              <a:rPr lang="en-US" sz="1200" b="0" baseline="0" dirty="0"/>
              <a:t>, and then in the dialog box, on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tab, in the </a:t>
            </a:r>
            <a:r>
              <a:rPr lang="en-US" sz="1200" b="1" baseline="0" dirty="0"/>
              <a:t>Delay </a:t>
            </a:r>
            <a:r>
              <a:rPr lang="en-US" sz="1200" b="0" baseline="0" dirty="0"/>
              <a:t>text box, enter </a:t>
            </a:r>
            <a:r>
              <a:rPr lang="en-US" sz="1200" b="1" baseline="0" dirty="0"/>
              <a:t>1.0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/>
              <a:t>Click the text in each rectangle to change, add or remove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left). On the slide, drag to draw a rectangle.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1.62”.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More Colors</a:t>
            </a:r>
            <a:r>
              <a:rPr lang="en-US" sz="1200" b="0" baseline="0" dirty="0"/>
              <a:t>, and </a:t>
            </a:r>
            <a:r>
              <a:rPr lang="en-US" sz="1200" dirty="0"/>
              <a:t>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</a:t>
            </a:r>
            <a:r>
              <a:rPr lang="en-US" sz="1200" b="0" dirty="0"/>
              <a:t>Red</a:t>
            </a:r>
            <a:r>
              <a:rPr lang="en-US" sz="1200" dirty="0"/>
              <a:t>: </a:t>
            </a:r>
            <a:r>
              <a:rPr lang="en-US" sz="1200" b="1" dirty="0"/>
              <a:t>137</a:t>
            </a:r>
            <a:r>
              <a:rPr lang="en-US" sz="1200" dirty="0"/>
              <a:t>, </a:t>
            </a:r>
            <a:r>
              <a:rPr lang="en-US" sz="1200" b="0" dirty="0"/>
              <a:t>Green</a:t>
            </a:r>
            <a:r>
              <a:rPr lang="en-US" sz="1200" dirty="0"/>
              <a:t>: </a:t>
            </a:r>
            <a:r>
              <a:rPr lang="en-US" sz="1200" b="1" dirty="0"/>
              <a:t>227</a:t>
            </a:r>
            <a:r>
              <a:rPr lang="en-US" sz="1200" dirty="0"/>
              <a:t>, </a:t>
            </a:r>
            <a:r>
              <a:rPr lang="en-US" sz="1200" b="0" dirty="0"/>
              <a:t>Blue</a:t>
            </a:r>
            <a:r>
              <a:rPr lang="en-US" sz="1200" dirty="0"/>
              <a:t>: </a:t>
            </a:r>
            <a:r>
              <a:rPr lang="en-US" sz="1200" b="1" dirty="0"/>
              <a:t>231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 or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to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the rectangle on the middle of the slide.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(ninth option from the left). On the slide, drag to draw a rectangle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box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0.44”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Styles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baseline="0" dirty="0"/>
              <a:t>White, Background 1, Darker 15% </a:t>
            </a:r>
            <a:r>
              <a:rPr lang="en-US" sz="1200" b="0" baseline="0" dirty="0"/>
              <a:t>(third row, first option from the left)</a:t>
            </a:r>
            <a:r>
              <a:rPr lang="en-US" sz="1200" dirty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box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round diagonal corner rectangle.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arrow at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Repeat this process until you have a total of seven round diagonal corner rectangles.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slide, press and hold CTRL and s</a:t>
            </a:r>
            <a:r>
              <a:rPr lang="en-US" sz="1200" dirty="0"/>
              <a:t>elect the</a:t>
            </a:r>
            <a:r>
              <a:rPr lang="en-US" sz="1200" baseline="0" dirty="0"/>
              <a:t> seven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diagonal corner rectangles. O</a:t>
            </a:r>
            <a:r>
              <a:rPr lang="en-US" sz="1200" dirty="0"/>
              <a:t>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Drawing</a:t>
            </a:r>
            <a:r>
              <a:rPr lang="en-US" sz="1200" dirty="0"/>
              <a:t> group, click </a:t>
            </a:r>
            <a:r>
              <a:rPr lang="en-US" sz="1200" b="1" dirty="0"/>
              <a:t>Arrange</a:t>
            </a:r>
            <a:r>
              <a:rPr lang="en-US" sz="1200" dirty="0"/>
              <a:t>, and then under </a:t>
            </a:r>
            <a:r>
              <a:rPr lang="en-US" sz="1200" b="1" dirty="0"/>
              <a:t>Position Objects</a:t>
            </a:r>
            <a:r>
              <a:rPr lang="en-US" sz="1200" dirty="0"/>
              <a:t>, point to </a:t>
            </a:r>
            <a:r>
              <a:rPr lang="en-US" sz="1200" b="1" dirty="0"/>
              <a:t>Align</a:t>
            </a:r>
            <a:r>
              <a:rPr lang="en-US" sz="1200" dirty="0"/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Selected Objects</a:t>
            </a:r>
            <a:r>
              <a:rPr lang="en-US" sz="1200" dirty="0"/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Align Top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Distribute Horizontally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  <a:endParaRPr lang="en-US" dirty="0">
              <a:effectLst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Diagonal – Bottom Right to Top Left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(second row, third option from the left).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on the slider, and customize the gradient stops as follows:</a:t>
            </a:r>
            <a:endParaRPr lang="en-US" dirty="0">
              <a:effectLst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on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enter values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204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Green: 244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Blue: 248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3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i-L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85D1-57A5-4F05-BF9F-02C33C71A4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Computer Animated Gif, Download Free Computer Animated Gif png images,  Free ClipArts on Clipart Librar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28600"/>
            <a:ext cx="30956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971800"/>
            <a:ext cx="5562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i-LK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වදන් සැකසීම</a:t>
            </a:r>
          </a:p>
          <a:p>
            <a:pPr algn="ctr"/>
            <a:r>
              <a:rPr lang="si-LK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ශ්‍රේණිය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5" name="Rectangle 4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ර/ඇඹි/ඇඹිලිපිටිය මහා විද්‍යාලය 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8" name="Action Button: Back or Previous 7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ction Button: Home 8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ction Button: Forward or Next 9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5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wertec\Desktop\Untitle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28139" cy="4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18056"/>
            <a:ext cx="54248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 පේළි අතර පරතරය වෙනස් කිරීම</a:t>
            </a:r>
          </a:p>
          <a:p>
            <a:pPr algn="ctr"/>
            <a:r>
              <a:rPr lang="en-US" sz="3200" dirty="0">
                <a:latin typeface="Chiller" pitchFamily="82" charset="0"/>
              </a:rPr>
              <a:t>Line Spacing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owertec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480"/>
            <a:ext cx="887872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807" y="190103"/>
            <a:ext cx="27321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බුලට්</a:t>
            </a:r>
          </a:p>
          <a:p>
            <a:pPr algn="ctr"/>
            <a:r>
              <a:rPr lang="en-US" sz="3200" dirty="0">
                <a:latin typeface="Chiller" pitchFamily="82" charset="0"/>
              </a:rPr>
              <a:t>Bullets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wertec\Desktop\Untitle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7" y="1524000"/>
            <a:ext cx="806605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07" y="190103"/>
            <a:ext cx="27321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අංකන</a:t>
            </a:r>
          </a:p>
          <a:p>
            <a:pPr algn="ctr"/>
            <a:r>
              <a:rPr lang="si-LK" sz="3200">
                <a:latin typeface="Chiller" pitchFamily="82" charset="0"/>
              </a:rPr>
              <a:t>Numbering</a:t>
            </a:r>
            <a:endParaRPr lang="en-US" sz="3200" dirty="0">
              <a:latin typeface="Chiller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owertec\Desktop\Untitle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0594"/>
            <a:ext cx="7893050" cy="55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7" y="190103"/>
            <a:ext cx="4704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පසුබිම වර්ණ ගැන්වීමට</a:t>
            </a:r>
          </a:p>
          <a:p>
            <a:pPr algn="ctr"/>
            <a:r>
              <a:rPr lang="en-US" sz="4000" dirty="0">
                <a:latin typeface="Chiller" pitchFamily="82" charset="0"/>
              </a:rPr>
              <a:t>Shading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9696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පහත පෙන්වා ඇති ලේඛන ප්‍රායෝගිකව සකස් කරන්න.</a:t>
            </a:r>
            <a:endParaRPr lang="en-US" sz="2800" dirty="0"/>
          </a:p>
        </p:txBody>
      </p:sp>
      <p:pic>
        <p:nvPicPr>
          <p:cNvPr id="1030" name="Picture 6" descr="Justify vs Align: Getting Started with Type Layout in In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" y="929639"/>
            <a:ext cx="5928360" cy="59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Computer Animated Gif, Download Free Computer Animated Gif png images,  Free ClipArts on Clipart Librar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1"/>
            <a:ext cx="28826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dd Order to Your Design: 3 Ways to Align a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9" y="347345"/>
            <a:ext cx="5511456" cy="314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Local line spacing in LaTeX Beamer · 3 Diagrams per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3091543"/>
            <a:ext cx="487733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crosoft Word Tutorial: Adding Bullets and Numbering, Numbering Hea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1" y="381000"/>
            <a:ext cx="73007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dding Bullets and Numbers, Undoing and Redoing, Setting Page Layouts and  Printing Documents | jebaranj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810000"/>
            <a:ext cx="46093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760" y="261818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i-LK" sz="2400" dirty="0"/>
              <a:t>පහත දැක්වෙන ක්‍රියාකාරකම සිදුකරන්න.</a:t>
            </a:r>
            <a:endParaRPr lang="en-US" sz="2400" dirty="0"/>
          </a:p>
        </p:txBody>
      </p:sp>
      <p:pic>
        <p:nvPicPr>
          <p:cNvPr id="2051" name="Picture 3" descr="C:\Users\powertec\Desktop\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3483"/>
            <a:ext cx="5563079" cy="58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6" name="Rectangle 5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තොරතුරු හා සන්නිවේදන තාක්ෂණය-8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9" name="Action Button: Back or Previous 8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ction Button: Home 9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ction Button: Forward or Next 10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809240" y="1690063"/>
            <a:ext cx="3666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i-LK" sz="8000" dirty="0">
                <a:solidFill>
                  <a:srgbClr val="002060"/>
                </a:solidFill>
              </a:rPr>
              <a:t>ස්තූතියි!!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26692"/>
            <a:ext cx="580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i-LK" sz="3200" dirty="0">
                <a:solidFill>
                  <a:srgbClr val="00B0F0"/>
                </a:solidFill>
              </a:rPr>
              <a:t>සැකසීම</a:t>
            </a:r>
            <a:r>
              <a:rPr lang="en-US" sz="3200" dirty="0">
                <a:solidFill>
                  <a:srgbClr val="00B0F0"/>
                </a:solidFill>
              </a:rPr>
              <a:t>: P.V.M.G.</a:t>
            </a:r>
            <a:r>
              <a:rPr lang="si-LK" sz="3200" dirty="0">
                <a:solidFill>
                  <a:srgbClr val="00B0F0"/>
                </a:solidFill>
              </a:rPr>
              <a:t>මාධවි පහලවිතාන</a:t>
            </a:r>
          </a:p>
          <a:p>
            <a:r>
              <a:rPr lang="si-LK" sz="3200" dirty="0">
                <a:solidFill>
                  <a:srgbClr val="00B0F0"/>
                </a:solidFill>
              </a:rPr>
              <a:t>ර/ඇඹි/ඇඹිලිපිටිය මහා විද්‍යාලය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2362200"/>
            <a:ext cx="5544127" cy="3733800"/>
          </a:xfrm>
        </p:spPr>
      </p:pic>
      <p:sp>
        <p:nvSpPr>
          <p:cNvPr id="3" name="Cloud Callout 2"/>
          <p:cNvSpPr/>
          <p:nvPr/>
        </p:nvSpPr>
        <p:spPr>
          <a:xfrm>
            <a:off x="4343400" y="381000"/>
            <a:ext cx="4572000" cy="335719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i-LK" sz="3200" dirty="0"/>
              <a:t>එකෙල්ල කිරීමේ සහ ස්ථානගත කිරීමේ මෙවලම්</a:t>
            </a:r>
          </a:p>
          <a:p>
            <a:pPr algn="ctr"/>
            <a:r>
              <a:rPr lang="en-US" sz="3200" dirty="0"/>
              <a:t>Alignment and positioning Tools  </a:t>
            </a:r>
          </a:p>
        </p:txBody>
      </p:sp>
      <p:pic>
        <p:nvPicPr>
          <p:cNvPr id="5124" name="Picture 4" descr="▷ Butterflies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81400"/>
            <a:ext cx="1714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5" name="Rectangle 4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තොරතුරු හා සන්නිවේදන තාක්ෂණය-8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6" name="Action Button: Back or Previous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ction Button: Home 6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Forward or Next 7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2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rgbClr val="CCF4F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168501"/>
            <a:ext cx="9144000" cy="1477925"/>
          </a:xfrm>
          <a:prstGeom prst="rect">
            <a:avLst/>
          </a:prstGeom>
          <a:solidFill>
            <a:srgbClr val="89E3E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 Diagonal Corner Rectangle 28"/>
          <p:cNvSpPr/>
          <p:nvPr/>
        </p:nvSpPr>
        <p:spPr>
          <a:xfrm>
            <a:off x="685800" y="1392865"/>
            <a:ext cx="2667000" cy="2126522"/>
          </a:xfrm>
          <a:prstGeom prst="round2DiagRect">
            <a:avLst>
              <a:gd name="adj1" fmla="val 7644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3670198" y="1786269"/>
            <a:ext cx="2121002" cy="2126522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 Diagonal Corner Rectangle 30"/>
          <p:cNvSpPr/>
          <p:nvPr/>
        </p:nvSpPr>
        <p:spPr>
          <a:xfrm>
            <a:off x="6108598" y="1392865"/>
            <a:ext cx="2121002" cy="2126522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Gill Sans MT Condensed" pitchFamily="34" charset="0"/>
              </a:rPr>
              <a:t>TEXT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5338869" y="4837812"/>
            <a:ext cx="3624649" cy="404038"/>
            <a:chOff x="5232189" y="4837812"/>
            <a:chExt cx="3624649" cy="404038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523218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 Diagonal Corner Rectangle 33"/>
            <p:cNvSpPr/>
            <p:nvPr/>
          </p:nvSpPr>
          <p:spPr>
            <a:xfrm>
              <a:off x="5769132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 Diagonal Corner Rectangle 34"/>
            <p:cNvSpPr/>
            <p:nvPr/>
          </p:nvSpPr>
          <p:spPr>
            <a:xfrm>
              <a:off x="6306075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Diagonal Corner Rectangle 35"/>
            <p:cNvSpPr/>
            <p:nvPr/>
          </p:nvSpPr>
          <p:spPr>
            <a:xfrm>
              <a:off x="6843018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Diagonal Corner Rectangle 36"/>
            <p:cNvSpPr/>
            <p:nvPr/>
          </p:nvSpPr>
          <p:spPr>
            <a:xfrm>
              <a:off x="7379961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Diagonal Corner Rectangle 37"/>
            <p:cNvSpPr/>
            <p:nvPr/>
          </p:nvSpPr>
          <p:spPr>
            <a:xfrm>
              <a:off x="7916904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845384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837812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වමට එකෙල්ල කිරීම</a:t>
            </a:r>
          </a:p>
          <a:p>
            <a:pPr algn="ctr"/>
            <a:r>
              <a:rPr lang="en-US" sz="2800" dirty="0"/>
              <a:t>Align Left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85906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 මැදට එකෙල්ල කිරීම</a:t>
            </a:r>
          </a:p>
          <a:p>
            <a:pPr algn="ctr"/>
            <a:r>
              <a:rPr lang="en-US" sz="2800" dirty="0"/>
              <a:t>Center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3906" y="4685888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දකුණට එකෙල්ල කිරීම</a:t>
            </a:r>
          </a:p>
          <a:p>
            <a:pPr algn="ctr"/>
            <a:r>
              <a:rPr lang="en-US" sz="2800" dirty="0"/>
              <a:t>Align Right</a:t>
            </a:r>
          </a:p>
        </p:txBody>
      </p:sp>
      <p:sp>
        <p:nvSpPr>
          <p:cNvPr id="7" name="Down Arrow 6"/>
          <p:cNvSpPr/>
          <p:nvPr/>
        </p:nvSpPr>
        <p:spPr>
          <a:xfrm>
            <a:off x="1833274" y="3725830"/>
            <a:ext cx="705425" cy="1111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084191" y="3689651"/>
            <a:ext cx="705425" cy="1111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299914" y="699383"/>
            <a:ext cx="598069" cy="100437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40" name="Rectangle 39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තොරතුරු හා සන්නිවේදන තාක්ෂණය-8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43" name="Action Button: Back or Previous 42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ction Button: Home 43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ction Button: Forward or Next 44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5" y="1576671"/>
            <a:ext cx="2301130" cy="175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51" y="1523874"/>
            <a:ext cx="1850049" cy="1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6" y="1897479"/>
            <a:ext cx="1940114" cy="201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6" grpId="0"/>
      <p:bldP spid="23" grpId="0"/>
      <p:bldP spid="24" grpId="0"/>
      <p:bldP spid="7" grpId="0" animBg="1"/>
      <p:bldP spid="2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168501"/>
            <a:ext cx="9144000" cy="1477925"/>
          </a:xfrm>
          <a:prstGeom prst="rect">
            <a:avLst/>
          </a:prstGeom>
          <a:solidFill>
            <a:srgbClr val="89E3E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Diagonal Corner Rectangle 28"/>
          <p:cNvSpPr/>
          <p:nvPr/>
        </p:nvSpPr>
        <p:spPr>
          <a:xfrm>
            <a:off x="1043375" y="1392865"/>
            <a:ext cx="2121002" cy="2126522"/>
          </a:xfrm>
          <a:prstGeom prst="round2DiagRect">
            <a:avLst>
              <a:gd name="adj1" fmla="val 7644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3556310" y="2155299"/>
            <a:ext cx="2121002" cy="2126522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 Diagonal Corner Rectangle 30"/>
          <p:cNvSpPr/>
          <p:nvPr/>
        </p:nvSpPr>
        <p:spPr>
          <a:xfrm>
            <a:off x="5976881" y="1392865"/>
            <a:ext cx="2121002" cy="2126522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Gill Sans MT Condensed" pitchFamily="34" charset="0"/>
              </a:rPr>
              <a:t>TEXT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5338869" y="4837812"/>
            <a:ext cx="3624649" cy="404038"/>
            <a:chOff x="5232189" y="4837812"/>
            <a:chExt cx="3624649" cy="404038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523218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 Diagonal Corner Rectangle 33"/>
            <p:cNvSpPr/>
            <p:nvPr/>
          </p:nvSpPr>
          <p:spPr>
            <a:xfrm>
              <a:off x="5769132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 Diagonal Corner Rectangle 34"/>
            <p:cNvSpPr/>
            <p:nvPr/>
          </p:nvSpPr>
          <p:spPr>
            <a:xfrm>
              <a:off x="6306075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Diagonal Corner Rectangle 35"/>
            <p:cNvSpPr/>
            <p:nvPr/>
          </p:nvSpPr>
          <p:spPr>
            <a:xfrm>
              <a:off x="6843018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Diagonal Corner Rectangle 36"/>
            <p:cNvSpPr/>
            <p:nvPr/>
          </p:nvSpPr>
          <p:spPr>
            <a:xfrm>
              <a:off x="7379961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Diagonal Corner Rectangle 37"/>
            <p:cNvSpPr/>
            <p:nvPr/>
          </p:nvSpPr>
          <p:spPr>
            <a:xfrm>
              <a:off x="7916904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845384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own Arrow 19"/>
          <p:cNvSpPr/>
          <p:nvPr/>
        </p:nvSpPr>
        <p:spPr>
          <a:xfrm>
            <a:off x="1833274" y="3725830"/>
            <a:ext cx="705425" cy="1111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243125" y="1192587"/>
            <a:ext cx="598069" cy="96271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084191" y="3689651"/>
            <a:ext cx="705425" cy="1111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4837812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දෙපසට එකෙල්ල කිරීම</a:t>
            </a:r>
          </a:p>
          <a:p>
            <a:pPr algn="ctr"/>
            <a:r>
              <a:rPr lang="en-US" sz="2800" dirty="0"/>
              <a:t>Justify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6175" y="152400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 පේළි අතර පරතරය වෙනස් කිරීම</a:t>
            </a:r>
          </a:p>
          <a:p>
            <a:pPr algn="ctr"/>
            <a:r>
              <a:rPr lang="en-US" sz="2800" dirty="0"/>
              <a:t>Line Spacing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3906" y="4685888"/>
            <a:ext cx="300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බුලට්</a:t>
            </a:r>
          </a:p>
          <a:p>
            <a:pPr algn="ctr"/>
            <a:r>
              <a:rPr lang="en-US" sz="2800" dirty="0"/>
              <a:t>Bullets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28" name="Rectangle 27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තොරතුරු හා සන්නිවේදන තාක්ෂණය-8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42" name="Action Button: Back or Previous 41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ction Button: Home 42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ction Button: Forward or Next 43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74" y="1673943"/>
            <a:ext cx="1816026" cy="18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316788"/>
            <a:ext cx="17716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19" y="1676400"/>
            <a:ext cx="1827124" cy="15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 animBg="1"/>
      <p:bldP spid="21" grpId="0" animBg="1"/>
      <p:bldP spid="22" grpId="0" animBg="1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168501"/>
            <a:ext cx="9144000" cy="1477925"/>
          </a:xfrm>
          <a:prstGeom prst="rect">
            <a:avLst/>
          </a:prstGeom>
          <a:solidFill>
            <a:srgbClr val="89E3E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Diagonal Corner Rectangle 28"/>
          <p:cNvSpPr/>
          <p:nvPr/>
        </p:nvSpPr>
        <p:spPr>
          <a:xfrm>
            <a:off x="1043375" y="1392865"/>
            <a:ext cx="2121002" cy="2126522"/>
          </a:xfrm>
          <a:prstGeom prst="round2DiagRect">
            <a:avLst>
              <a:gd name="adj1" fmla="val 7644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5380668" y="2386674"/>
            <a:ext cx="2121002" cy="2126522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89E3E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5338869" y="4837812"/>
            <a:ext cx="3624649" cy="404038"/>
            <a:chOff x="5232189" y="4837812"/>
            <a:chExt cx="3624649" cy="404038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523218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 Diagonal Corner Rectangle 33"/>
            <p:cNvSpPr/>
            <p:nvPr/>
          </p:nvSpPr>
          <p:spPr>
            <a:xfrm>
              <a:off x="5769132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 Diagonal Corner Rectangle 34"/>
            <p:cNvSpPr/>
            <p:nvPr/>
          </p:nvSpPr>
          <p:spPr>
            <a:xfrm>
              <a:off x="6306075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Diagonal Corner Rectangle 35"/>
            <p:cNvSpPr/>
            <p:nvPr/>
          </p:nvSpPr>
          <p:spPr>
            <a:xfrm>
              <a:off x="6843018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Diagonal Corner Rectangle 36"/>
            <p:cNvSpPr/>
            <p:nvPr/>
          </p:nvSpPr>
          <p:spPr>
            <a:xfrm>
              <a:off x="7379961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Diagonal Corner Rectangle 37"/>
            <p:cNvSpPr/>
            <p:nvPr/>
          </p:nvSpPr>
          <p:spPr>
            <a:xfrm>
              <a:off x="7916904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845384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1833274" y="3725830"/>
            <a:ext cx="705425" cy="1111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4837812"/>
            <a:ext cx="300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අංකන</a:t>
            </a:r>
          </a:p>
          <a:p>
            <a:pPr algn="ctr"/>
            <a:r>
              <a:rPr lang="en-US" sz="2800" dirty="0"/>
              <a:t>Numbering</a:t>
            </a:r>
          </a:p>
        </p:txBody>
      </p:sp>
      <p:sp>
        <p:nvSpPr>
          <p:cNvPr id="25" name="Up Arrow 24"/>
          <p:cNvSpPr/>
          <p:nvPr/>
        </p:nvSpPr>
        <p:spPr>
          <a:xfrm>
            <a:off x="6077306" y="1372210"/>
            <a:ext cx="598069" cy="96271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14061" y="275267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/>
              <a:t>පසුබිම වර්ණ ගැන්වීමට</a:t>
            </a:r>
          </a:p>
          <a:p>
            <a:pPr algn="ctr"/>
            <a:r>
              <a:rPr lang="en-US" sz="2800" dirty="0"/>
              <a:t>Shading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20320" y="6096000"/>
            <a:ext cx="9164320" cy="762000"/>
            <a:chOff x="-20320" y="6096000"/>
            <a:chExt cx="9164320" cy="762000"/>
          </a:xfrm>
        </p:grpSpPr>
        <p:sp>
          <p:nvSpPr>
            <p:cNvPr id="42" name="Rectangle 41"/>
            <p:cNvSpPr/>
            <p:nvPr/>
          </p:nvSpPr>
          <p:spPr>
            <a:xfrm>
              <a:off x="-20320" y="6160702"/>
              <a:ext cx="9164320" cy="69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20320" y="6096000"/>
              <a:ext cx="916432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i-LK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තොරතුරු හා සන්නිවේදන තාක්ෂණය-8 ශ්‍රේණිය</a:t>
              </a:r>
              <a:endPara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20000" y="6235987"/>
              <a:ext cx="1447800" cy="470017"/>
              <a:chOff x="7467600" y="6235987"/>
              <a:chExt cx="1447800" cy="470017"/>
            </a:xfrm>
          </p:grpSpPr>
          <p:sp>
            <p:nvSpPr>
              <p:cNvPr id="45" name="Action Button: Back or Previous 44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7467600" y="6235987"/>
                <a:ext cx="457200" cy="470017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ction Button: Home 45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924800" y="6235987"/>
                <a:ext cx="609600" cy="469613"/>
              </a:xfrm>
              <a:prstGeom prst="actionButtonHo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ction Button: Forward or Next 46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534400" y="6235987"/>
                <a:ext cx="381000" cy="470017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51" y="1651263"/>
            <a:ext cx="17716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45" y="2572924"/>
            <a:ext cx="2007648" cy="1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23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owertec\Desktop\Untit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5" y="1219200"/>
            <a:ext cx="847247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240" y="152400"/>
            <a:ext cx="34371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  <a:latin typeface="Chiller" pitchFamily="82" charset="0"/>
              </a:rPr>
              <a:t>වමට එකෙල්ල කිරීම</a:t>
            </a:r>
          </a:p>
          <a:p>
            <a:pPr algn="ctr"/>
            <a:r>
              <a:rPr lang="en-US" sz="3200" dirty="0">
                <a:latin typeface="Chiller" pitchFamily="82" charset="0"/>
              </a:rPr>
              <a:t>Align 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wertec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" y="1524000"/>
            <a:ext cx="88004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793" y="304800"/>
            <a:ext cx="35052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මැදට එකෙල්ල කිරීම</a:t>
            </a:r>
          </a:p>
          <a:p>
            <a:pPr algn="ctr"/>
            <a:r>
              <a:rPr lang="en-US" sz="3600" dirty="0">
                <a:latin typeface="Chiller" pitchFamily="82" charset="0"/>
              </a:rPr>
              <a:t>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owertec\Desktop\Untitle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56823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303" y="93583"/>
            <a:ext cx="383951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  <a:latin typeface="Chiller" pitchFamily="82" charset="0"/>
              </a:rPr>
              <a:t>දකුණට එකෙල්ල කිරීම</a:t>
            </a:r>
          </a:p>
          <a:p>
            <a:pPr algn="ctr"/>
            <a:r>
              <a:rPr lang="en-US" sz="3200" dirty="0">
                <a:latin typeface="Chiller" pitchFamily="82" charset="0"/>
              </a:rPr>
              <a:t>Align</a:t>
            </a:r>
            <a:r>
              <a:rPr lang="si-LK" sz="3200" dirty="0">
                <a:latin typeface="Chiller" pitchFamily="82" charset="0"/>
              </a:rPr>
              <a:t> </a:t>
            </a:r>
            <a:r>
              <a:rPr lang="en-US" sz="3200" dirty="0">
                <a:latin typeface="Chiller" pitchFamily="82" charset="0"/>
              </a:rPr>
              <a:t>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wertec\Desktop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" y="1295400"/>
            <a:ext cx="861060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840" y="152400"/>
            <a:ext cx="388196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i-LK" sz="3200" dirty="0">
                <a:solidFill>
                  <a:srgbClr val="002060"/>
                </a:solidFill>
              </a:rPr>
              <a:t>දෙපසට එකෙල්ල කිරීම</a:t>
            </a:r>
          </a:p>
          <a:p>
            <a:pPr algn="ctr"/>
            <a:r>
              <a:rPr lang="en-US" sz="3600" dirty="0">
                <a:latin typeface="Chiller" pitchFamily="82" charset="0"/>
              </a:rPr>
              <a:t>Justify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imated_rectangles_curve_up_and_grow_in_sequ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53616E-AEB5-4245-9EBB-99A83634B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Animated_rectangles_curve_up_and_grow_in_sequence.potx</Template>
  <TotalTime>0</TotalTime>
  <Words>5699</Words>
  <Application>Microsoft Office PowerPoint</Application>
  <PresentationFormat>On-screen Show (4:3)</PresentationFormat>
  <Paragraphs>331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Chiller</vt:lpstr>
      <vt:lpstr>Gill Sans MT Condensed</vt:lpstr>
      <vt:lpstr>Verdana</vt:lpstr>
      <vt:lpstr>Animated_rectangles_curve_up_and_grow_in_sequence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2021-05-13T03:53:00Z</dcterms:created>
  <dcterms:modified xsi:type="dcterms:W3CDTF">2021-05-24T04:05:46Z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TC024787329991</vt:lpwstr>
  </property>
</Properties>
</file>