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4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6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90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754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583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597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493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2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0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4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8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9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EBA9463-1674-42D7-8CDB-599D79E5B5F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28EDD38-144A-4473-93F8-A328E04E03AF}" type="datetimeFigureOut">
              <a:rPr lang="en-US" smtClean="0"/>
              <a:t>5/11/2021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304800"/>
            <a:ext cx="4191000" cy="1219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astellar" pitchFamily="18" charset="0"/>
              </a:rPr>
              <a:t>EASY ENGLISH</a:t>
            </a:r>
            <a:br>
              <a:rPr lang="en-US" sz="4000" b="1" dirty="0" smtClean="0">
                <a:solidFill>
                  <a:srgbClr val="FF0000"/>
                </a:solidFill>
                <a:latin typeface="Castellar" pitchFamily="18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Castellar" pitchFamily="18" charset="0"/>
              </a:rPr>
              <a:t>GRADE 8</a:t>
            </a:r>
            <a:endParaRPr lang="en-US" sz="4000" b="1" dirty="0">
              <a:solidFill>
                <a:srgbClr val="FF0000"/>
              </a:solidFill>
              <a:latin typeface="Castellar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953000"/>
            <a:ext cx="7010400" cy="12954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ZONAL EDUCATION OFFICE – EMBILIPITIYA</a:t>
            </a:r>
          </a:p>
          <a:p>
            <a:r>
              <a:rPr lang="en-US" sz="1800" b="1" dirty="0" smtClean="0">
                <a:solidFill>
                  <a:srgbClr val="00B050"/>
                </a:solidFill>
              </a:rPr>
              <a:t>                                                                 </a:t>
            </a:r>
            <a:r>
              <a:rPr lang="en-US" sz="1800" b="1" dirty="0" smtClean="0">
                <a:solidFill>
                  <a:schemeClr val="bg2">
                    <a:lumMod val="25000"/>
                  </a:schemeClr>
                </a:solidFill>
              </a:rPr>
              <a:t>Prepared by –Ms. D.A.N.Lakmali</a:t>
            </a:r>
          </a:p>
          <a:p>
            <a:r>
              <a:rPr lang="en-US" sz="1800" b="1" dirty="0" smtClean="0">
                <a:solidFill>
                  <a:srgbClr val="00B050"/>
                </a:solidFill>
              </a:rPr>
              <a:t>                                                            </a:t>
            </a:r>
            <a:r>
              <a:rPr lang="en-US" sz="1800" b="1" dirty="0" smtClean="0">
                <a:solidFill>
                  <a:schemeClr val="bg2">
                    <a:lumMod val="25000"/>
                  </a:schemeClr>
                </a:solidFill>
              </a:rPr>
              <a:t>R/</a:t>
            </a:r>
            <a:r>
              <a:rPr lang="en-US" sz="1800" b="1" dirty="0" err="1" smtClean="0">
                <a:solidFill>
                  <a:schemeClr val="bg2">
                    <a:lumMod val="25000"/>
                  </a:schemeClr>
                </a:solidFill>
              </a:rPr>
              <a:t>Emb</a:t>
            </a:r>
            <a:r>
              <a:rPr lang="en-US" sz="1800" b="1" dirty="0" smtClean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en-US" sz="1800" b="1" dirty="0" err="1" smtClean="0">
                <a:solidFill>
                  <a:schemeClr val="bg2">
                    <a:lumMod val="25000"/>
                  </a:schemeClr>
                </a:solidFill>
              </a:rPr>
              <a:t>Mulendiyawala</a:t>
            </a:r>
            <a:r>
              <a:rPr lang="en-US" sz="1800" b="1" dirty="0" smtClean="0">
                <a:solidFill>
                  <a:schemeClr val="bg2">
                    <a:lumMod val="25000"/>
                  </a:schemeClr>
                </a:solidFill>
              </a:rPr>
              <a:t> M.V.</a:t>
            </a:r>
          </a:p>
          <a:p>
            <a:endParaRPr lang="en-US" b="1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981200"/>
            <a:ext cx="4052887" cy="23193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38699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57150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UNIT 05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BETWEEN THE MILES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800600"/>
            <a:ext cx="8229600" cy="137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Brush Script MT" pitchFamily="66" charset="0"/>
              </a:rPr>
              <a:t>Activity 5.2 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Brush Script MT" pitchFamily="66" charset="0"/>
              </a:rPr>
              <a:t>Competency Level :- 4.4 Uses affixes to change the word class and the meaning of words.</a:t>
            </a:r>
            <a:endParaRPr lang="en-US" sz="2800" b="1" dirty="0">
              <a:solidFill>
                <a:schemeClr val="tx2">
                  <a:lumMod val="50000"/>
                </a:schemeClr>
              </a:solidFill>
              <a:latin typeface="Brush Script MT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28"/>
          <a:stretch/>
        </p:blipFill>
        <p:spPr>
          <a:xfrm>
            <a:off x="1524000" y="1981200"/>
            <a:ext cx="4419600" cy="22167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65819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1364" y="457200"/>
            <a:ext cx="3505200" cy="5334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Let’s learn affixes.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Affixes are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groups of letters that can be added to a word to change its meaning or the word class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They can be divided into two types.</a:t>
            </a: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/>
              <a:t>                            </a:t>
            </a:r>
            <a:r>
              <a:rPr lang="en-US" sz="2800" dirty="0" smtClean="0">
                <a:solidFill>
                  <a:srgbClr val="FF0000"/>
                </a:solidFill>
              </a:rPr>
              <a:t>Affixes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      </a:t>
            </a:r>
          </a:p>
          <a:p>
            <a:pPr marL="0" indent="0">
              <a:buNone/>
            </a:pPr>
            <a:r>
              <a:rPr lang="en-US" dirty="0" smtClean="0"/>
              <a:t>             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Prefixes              Suffixes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352800" y="4343400"/>
            <a:ext cx="0" cy="38100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24100" y="4724400"/>
            <a:ext cx="2057400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324100" y="4724400"/>
            <a:ext cx="0" cy="60960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81500" y="4724400"/>
            <a:ext cx="0" cy="68580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957637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72935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3962400" cy="457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Now let’s learn  suffixes.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2273"/>
            <a:ext cx="6934200" cy="2596327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C000"/>
                </a:solidFill>
              </a:rPr>
              <a:t>   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Look at this example, 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  clear     </a:t>
            </a:r>
            <a:r>
              <a:rPr lang="en-US" dirty="0" smtClean="0"/>
              <a:t>+     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ly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/>
              <a:t>                   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10000" y="2395210"/>
            <a:ext cx="9144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81155" y="2133600"/>
            <a:ext cx="1316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clearly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3000" y="2776210"/>
            <a:ext cx="0" cy="5003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" y="336349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Base word</a:t>
            </a:r>
            <a:endParaRPr lang="en-US" sz="2000" b="1" dirty="0">
              <a:solidFill>
                <a:srgbClr val="0070C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895600" y="2776210"/>
            <a:ext cx="0" cy="5003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14600" y="35052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suffix</a:t>
            </a:r>
            <a:endParaRPr lang="en-US" sz="2000" b="1" dirty="0">
              <a:solidFill>
                <a:srgbClr val="0070C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638800" y="2776210"/>
            <a:ext cx="0" cy="5765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57800" y="35052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New word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5185973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A suffix is </a:t>
            </a:r>
            <a:r>
              <a:rPr lang="en-US" sz="2800" b="1" dirty="0" smtClean="0">
                <a:solidFill>
                  <a:srgbClr val="7030A0"/>
                </a:solidFill>
              </a:rPr>
              <a:t>a group of letters that can be used </a:t>
            </a:r>
            <a:r>
              <a:rPr lang="en-US" sz="2800" b="1" dirty="0" smtClean="0">
                <a:solidFill>
                  <a:srgbClr val="00B050"/>
                </a:solidFill>
              </a:rPr>
              <a:t>at the end </a:t>
            </a:r>
            <a:r>
              <a:rPr lang="en-US" sz="2800" b="1" dirty="0" smtClean="0">
                <a:solidFill>
                  <a:srgbClr val="7030A0"/>
                </a:solidFill>
              </a:rPr>
              <a:t>of a word. </a:t>
            </a:r>
            <a:endParaRPr lang="en-US" sz="2800" b="1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207" y="264102"/>
            <a:ext cx="1911604" cy="18694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67988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543800" cy="838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My dear students, remember that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word class and/or the meanings of the word are changed by adding suffixes.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6764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Verb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819400" y="1999565"/>
            <a:ext cx="1066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43400" y="1707177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Adjective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577400"/>
              </p:ext>
            </p:extLst>
          </p:nvPr>
        </p:nvGraphicFramePr>
        <p:xfrm>
          <a:off x="1742209" y="2514600"/>
          <a:ext cx="3810000" cy="1849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71600"/>
                <a:gridCol w="243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Adjective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careless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harmless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cheer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Cheerful / cheerless</a:t>
                      </a:r>
                      <a:endParaRPr lang="en-US" dirty="0"/>
                    </a:p>
                  </a:txBody>
                  <a:tcPr/>
                </a:tc>
              </a:tr>
              <a:tr h="345440">
                <a:tc>
                  <a:txBody>
                    <a:bodyPr/>
                    <a:lstStyle/>
                    <a:p>
                      <a:r>
                        <a:rPr lang="en-US" dirty="0" smtClean="0"/>
                        <a:t>colour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Colourful/ colourless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66800" y="4813012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Noun</a:t>
            </a:r>
            <a:endParaRPr lang="en-US" sz="3200" b="1" dirty="0">
              <a:solidFill>
                <a:srgbClr val="00B0F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819400" y="5105399"/>
            <a:ext cx="1066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43400" y="4813012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Adjective</a:t>
            </a:r>
            <a:endParaRPr lang="en-US" sz="3200" b="1" dirty="0">
              <a:solidFill>
                <a:srgbClr val="00B0F0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327729"/>
              </p:ext>
            </p:extLst>
          </p:nvPr>
        </p:nvGraphicFramePr>
        <p:xfrm>
          <a:off x="1320800" y="5562600"/>
          <a:ext cx="40640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33600"/>
                <a:gridCol w="1930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Adjective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beauty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beautiful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spoon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spoonful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28943">
            <a:off x="7060528" y="2707601"/>
            <a:ext cx="1829062" cy="1162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34358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990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Adjectives</a:t>
            </a:r>
            <a:endParaRPr lang="en-US" sz="32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429000" y="1282987"/>
            <a:ext cx="990600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29200" y="9906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Noun</a:t>
            </a:r>
            <a:endParaRPr lang="en-US" sz="32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731958"/>
              </p:ext>
            </p:extLst>
          </p:nvPr>
        </p:nvGraphicFramePr>
        <p:xfrm>
          <a:off x="1295400" y="2438400"/>
          <a:ext cx="533400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Adjective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Noun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kindness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happy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happiness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sadness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quick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quickness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neatness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105400"/>
            <a:ext cx="1943100" cy="1400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446574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358592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Underline the suffixes.</a:t>
            </a:r>
            <a:endParaRPr lang="en-US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295400"/>
            <a:ext cx="22098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Watcher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Fortunately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Eatable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Finally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Cheerful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Faster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Careless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Careful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Fearless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kindly</a:t>
            </a:r>
          </a:p>
          <a:p>
            <a:pPr marL="342900" indent="-342900">
              <a:buFont typeface="+mj-lt"/>
              <a:buAutoNum type="arabicParenR"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057399"/>
            <a:ext cx="1946996" cy="17309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64845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762000"/>
            <a:ext cx="54102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Make a new word using a suffix.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Danger-……………………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Help -………………………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Home -……………………..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Fear- ……………………………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Child- ………………………….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Green- ……………………………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Oil - …………………………….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Bad - …………………………..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08"/>
          <a:stretch/>
        </p:blipFill>
        <p:spPr>
          <a:xfrm>
            <a:off x="5545282" y="3962400"/>
            <a:ext cx="2057400" cy="20504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26151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92"/>
          <a:stretch/>
        </p:blipFill>
        <p:spPr>
          <a:xfrm>
            <a:off x="533400" y="457200"/>
            <a:ext cx="8229599" cy="609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1780905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gles">
  <a:themeElements>
    <a:clrScheme name="Custom 11">
      <a:dk1>
        <a:srgbClr val="FFCD76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spect">
  <a:themeElements>
    <a:clrScheme name="Custom 7">
      <a:dk1>
        <a:srgbClr val="FCD9D3"/>
      </a:dk1>
      <a:lt1>
        <a:srgbClr val="0D78C9"/>
      </a:lt1>
      <a:dk2>
        <a:srgbClr val="FFB279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Adjacency">
  <a:themeElements>
    <a:clrScheme name="Custom 10">
      <a:dk1>
        <a:sysClr val="windowText" lastClr="000000"/>
      </a:dk1>
      <a:lt1>
        <a:sysClr val="window" lastClr="FFFFFF"/>
      </a:lt1>
      <a:dk2>
        <a:srgbClr val="D487C4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218</Words>
  <Application>Microsoft Office PowerPoint</Application>
  <PresentationFormat>On-screen Show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Office Theme</vt:lpstr>
      <vt:lpstr>Angles</vt:lpstr>
      <vt:lpstr>Clarity</vt:lpstr>
      <vt:lpstr>Aspect</vt:lpstr>
      <vt:lpstr>Adjacency</vt:lpstr>
      <vt:lpstr>EASY ENGLISH GRADE 8</vt:lpstr>
      <vt:lpstr>UNIT 05 BETWEEN THE MILES</vt:lpstr>
      <vt:lpstr>Let’s learn affixes.</vt:lpstr>
      <vt:lpstr>Now let’s learn  suffixes.</vt:lpstr>
      <vt:lpstr>My dear students, remember that the word class and/or the meanings of the word are changed by adding suffixes.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 ENGLISH GRADE 8</dc:title>
  <dc:creator>MY PLUS</dc:creator>
  <cp:lastModifiedBy>MY PLUS</cp:lastModifiedBy>
  <cp:revision>29</cp:revision>
  <dcterms:created xsi:type="dcterms:W3CDTF">2021-05-07T03:51:29Z</dcterms:created>
  <dcterms:modified xsi:type="dcterms:W3CDTF">2021-05-11T09:00:13Z</dcterms:modified>
</cp:coreProperties>
</file>