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1-18T11:12:55.544"/>
    </inkml:context>
    <inkml:brush xml:id="br0">
      <inkml:brushProperty name="width" value="0.05" units="cm"/>
      <inkml:brushProperty name="height" value="0.05" units="cm"/>
      <inkml:brushProperty name="color" value="#990D00"/>
    </inkml:brush>
  </inkml:definitions>
  <inkml:trace contextRef="#ctx0" brushRef="#br0">0 689,'0'0,"0"0,0 0,0 0,0 0,70 128,-26-93,-12-14,-11-7,31 21,-42-28,33 21,-19-12,-13-8,15 15,-18-16,1-2,6 14,-12-15,14-4,-8 0,0 12,9-1,-18-11,8 12,1-6,0 0,0-6,-8 0,6 11,-2-5,8 0,-4 6,-1-12,-8 4,0 3,8-7,-7 0,8 0,-9 12,0-12,9 0,-9 12,0-11,8-2,1 1,0 0,7-43,-15 39,69-54,-42 31,6-5,18-38,-51 69,42-68,2 16,-11 13,45-54,-68 81,56-67,-5 6,-36 43,53-51,-59 61,30-39,0-7,-39 52,33-32,-30 32,7-5,3-2,-22 21,24-34,-21 29,-1 0,14-6,-18 12,8-23,-2 16,-3 2,15-6,-15 9,2 4,2-11,-5 6,-2 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1-18T11:13:01.019"/>
    </inkml:context>
    <inkml:brush xml:id="br0">
      <inkml:brushProperty name="width" value="0.05" units="cm"/>
      <inkml:brushProperty name="height" value="0.05" units="cm"/>
      <inkml:brushProperty name="color" value="#990D00"/>
    </inkml:brush>
  </inkml:definitions>
  <inkml:trace contextRef="#ctx0" brushRef="#br0">0 1,'0'0,"0"0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1-18T11:13:01.923"/>
    </inkml:context>
    <inkml:brush xml:id="br0">
      <inkml:brushProperty name="width" value="0.05" units="cm"/>
      <inkml:brushProperty name="height" value="0.05" units="cm"/>
      <inkml:brushProperty name="color" value="#990D00"/>
    </inkml:brush>
  </inkml:definitions>
  <inkml:trace contextRef="#ctx0" brushRef="#br0">0 0,'0'0,"0"0,0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5" Type="http://schemas.openxmlformats.org/officeDocument/2006/relationships/image" Target="../media/image6.png"/><Relationship Id="rId4" Type="http://schemas.openxmlformats.org/officeDocument/2006/relationships/customXml" Target="../ink/ink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="" xmlns:a16="http://schemas.microsoft.com/office/drawing/2014/main" id="{E3C2FC4D-EAC4-CA41-8804-FEEA5CD727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555" y="719666"/>
            <a:ext cx="7224889" cy="541866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53525054-4692-CB48-97F3-5A287ECBD3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08677" y="719665"/>
            <a:ext cx="2814450" cy="2995085"/>
          </a:xfrm>
        </p:spPr>
        <p:txBody>
          <a:bodyPr>
            <a:normAutofit fontScale="90000"/>
          </a:bodyPr>
          <a:lstStyle/>
          <a:p>
            <a:pPr algn="r"/>
            <a:r>
              <a:rPr lang="si-LK" b="1">
                <a:solidFill>
                  <a:srgbClr val="C00000"/>
                </a:solidFill>
              </a:rPr>
              <a:t> </a:t>
            </a:r>
            <a:br>
              <a:rPr lang="si-LK" b="1">
                <a:solidFill>
                  <a:srgbClr val="C00000"/>
                </a:solidFill>
              </a:rPr>
            </a:br>
            <a:r>
              <a:rPr lang="si-LK" b="1">
                <a:solidFill>
                  <a:schemeClr val="tx1"/>
                </a:solidFill>
              </a:rPr>
              <a:t>Grade 8 </a:t>
            </a:r>
            <a:br>
              <a:rPr lang="si-LK" b="1">
                <a:solidFill>
                  <a:schemeClr val="tx1"/>
                </a:solidFill>
              </a:rPr>
            </a:br>
            <a:r>
              <a:rPr lang="si-LK" b="1">
                <a:solidFill>
                  <a:schemeClr val="tx1"/>
                </a:solidFill>
              </a:rPr>
              <a:t>Unit 9</a:t>
            </a: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5999" y="6138333"/>
            <a:ext cx="6056245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</a:rPr>
              <a:t>Prepared by :- </a:t>
            </a:r>
            <a:r>
              <a:rPr lang="en-US" sz="2000" b="1" dirty="0">
                <a:solidFill>
                  <a:schemeClr val="bg2">
                    <a:lumMod val="10000"/>
                  </a:schemeClr>
                </a:solidFill>
              </a:rPr>
              <a:t>S</a:t>
            </a:r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</a:rPr>
              <a:t>uwani </a:t>
            </a:r>
            <a:r>
              <a:rPr lang="en-US" sz="2000" b="1" dirty="0">
                <a:solidFill>
                  <a:schemeClr val="bg2">
                    <a:lumMod val="10000"/>
                  </a:schemeClr>
                </a:solidFill>
              </a:rPr>
              <a:t>W</a:t>
            </a:r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</a:rPr>
              <a:t>athsala </a:t>
            </a:r>
          </a:p>
          <a:p>
            <a:r>
              <a:rPr lang="en-US" sz="20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</a:rPr>
              <a:t>                         R/</a:t>
            </a:r>
            <a:r>
              <a:rPr lang="en-US" sz="2000" b="1" dirty="0" err="1" smtClean="0">
                <a:solidFill>
                  <a:schemeClr val="bg2">
                    <a:lumMod val="10000"/>
                  </a:schemeClr>
                </a:solidFill>
              </a:rPr>
              <a:t>Emb</a:t>
            </a:r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bg2">
                    <a:lumMod val="10000"/>
                  </a:schemeClr>
                </a:solidFill>
              </a:rPr>
              <a:t>J</a:t>
            </a:r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</a:rPr>
              <a:t>andura </a:t>
            </a:r>
            <a:r>
              <a:rPr lang="en-US" sz="2000" b="1" dirty="0">
                <a:solidFill>
                  <a:schemeClr val="bg2">
                    <a:lumMod val="10000"/>
                  </a:schemeClr>
                </a:solidFill>
              </a:rPr>
              <a:t>M</a:t>
            </a:r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</a:rPr>
              <a:t>aha </a:t>
            </a:r>
            <a:r>
              <a:rPr lang="en-US" sz="2000" b="1" dirty="0">
                <a:solidFill>
                  <a:schemeClr val="bg2">
                    <a:lumMod val="10000"/>
                  </a:schemeClr>
                </a:solidFill>
              </a:rPr>
              <a:t>V</a:t>
            </a:r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</a:rPr>
              <a:t>idyalaya</a:t>
            </a:r>
            <a:endParaRPr lang="en-US" sz="2000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928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4019DBD-4764-5A49-99F2-2F76A825A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i-LK">
                <a:solidFill>
                  <a:schemeClr val="tx1"/>
                </a:solidFill>
              </a:rPr>
              <a:t>The best day of my week is </a:t>
            </a:r>
            <a:r>
              <a:rPr lang="si-LK" b="1">
                <a:solidFill>
                  <a:srgbClr val="C00000"/>
                </a:solidFill>
              </a:rPr>
              <a:t>Saturday</a:t>
            </a:r>
            <a:r>
              <a:rPr lang="si-LK"/>
              <a:t> 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B3C79B1-F7DE-9E46-AA4C-030532311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77471"/>
            <a:ext cx="8915400" cy="5277970"/>
          </a:xfrm>
        </p:spPr>
        <p:txBody>
          <a:bodyPr/>
          <a:lstStyle/>
          <a:p>
            <a:r>
              <a:rPr lang="si-LK"/>
              <a:t>Because;</a:t>
            </a:r>
            <a:endParaRPr lang="en-US"/>
          </a:p>
        </p:txBody>
      </p:sp>
      <p:sp>
        <p:nvSpPr>
          <p:cNvPr id="9" name="Hexagon 8">
            <a:extLst>
              <a:ext uri="{FF2B5EF4-FFF2-40B4-BE49-F238E27FC236}">
                <a16:creationId xmlns="" xmlns:a16="http://schemas.microsoft.com/office/drawing/2014/main" id="{B5987D8F-D3AB-A244-976E-1EB1240F7DA1}"/>
              </a:ext>
            </a:extLst>
          </p:cNvPr>
          <p:cNvSpPr/>
          <p:nvPr/>
        </p:nvSpPr>
        <p:spPr>
          <a:xfrm>
            <a:off x="2516061" y="1934557"/>
            <a:ext cx="2121408" cy="18288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i-LK" b="1"/>
              <a:t>I go shopping with friends</a:t>
            </a:r>
            <a:endParaRPr lang="en-US" b="1"/>
          </a:p>
        </p:txBody>
      </p:sp>
      <p:sp>
        <p:nvSpPr>
          <p:cNvPr id="10" name="Hexagon 9">
            <a:extLst>
              <a:ext uri="{FF2B5EF4-FFF2-40B4-BE49-F238E27FC236}">
                <a16:creationId xmlns="" xmlns:a16="http://schemas.microsoft.com/office/drawing/2014/main" id="{DF369AD4-2A11-2C43-8443-E9DD4BAEDC90}"/>
              </a:ext>
            </a:extLst>
          </p:cNvPr>
          <p:cNvSpPr/>
          <p:nvPr/>
        </p:nvSpPr>
        <p:spPr>
          <a:xfrm>
            <a:off x="4115989" y="2819400"/>
            <a:ext cx="2121408" cy="18288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i-LK" b="1"/>
              <a:t>I play video games</a:t>
            </a:r>
            <a:endParaRPr lang="en-US" b="1"/>
          </a:p>
        </p:txBody>
      </p:sp>
      <p:sp>
        <p:nvSpPr>
          <p:cNvPr id="11" name="Hexagon 10">
            <a:extLst>
              <a:ext uri="{FF2B5EF4-FFF2-40B4-BE49-F238E27FC236}">
                <a16:creationId xmlns="" xmlns:a16="http://schemas.microsoft.com/office/drawing/2014/main" id="{39D5EB64-21BC-6546-BF6D-30A5FC7763D1}"/>
              </a:ext>
            </a:extLst>
          </p:cNvPr>
          <p:cNvSpPr/>
          <p:nvPr/>
        </p:nvSpPr>
        <p:spPr>
          <a:xfrm>
            <a:off x="5802620" y="1905000"/>
            <a:ext cx="2121408" cy="18288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i-LK" b="1"/>
              <a:t>I g</a:t>
            </a:r>
            <a:r>
              <a:rPr lang="en-GB" b="1"/>
              <a:t>et </a:t>
            </a:r>
            <a:r>
              <a:rPr lang="si-LK" b="1"/>
              <a:t>up late</a:t>
            </a:r>
            <a:endParaRPr lang="en-US" b="1"/>
          </a:p>
        </p:txBody>
      </p:sp>
      <p:sp>
        <p:nvSpPr>
          <p:cNvPr id="12" name="Hexagon 11">
            <a:extLst>
              <a:ext uri="{FF2B5EF4-FFF2-40B4-BE49-F238E27FC236}">
                <a16:creationId xmlns="" xmlns:a16="http://schemas.microsoft.com/office/drawing/2014/main" id="{C72D1DEE-4953-7045-A85C-8399E96D769E}"/>
              </a:ext>
            </a:extLst>
          </p:cNvPr>
          <p:cNvSpPr/>
          <p:nvPr/>
        </p:nvSpPr>
        <p:spPr>
          <a:xfrm>
            <a:off x="2435860" y="3716992"/>
            <a:ext cx="2121408" cy="18288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i-LK" b="1"/>
              <a:t>I watch movies</a:t>
            </a:r>
            <a:r>
              <a:rPr lang="si-LK"/>
              <a:t> </a:t>
            </a:r>
            <a:endParaRPr lang="en-US"/>
          </a:p>
        </p:txBody>
      </p:sp>
      <p:sp>
        <p:nvSpPr>
          <p:cNvPr id="13" name="Hexagon 12">
            <a:extLst>
              <a:ext uri="{FF2B5EF4-FFF2-40B4-BE49-F238E27FC236}">
                <a16:creationId xmlns="" xmlns:a16="http://schemas.microsoft.com/office/drawing/2014/main" id="{5DDFB7AF-DC3C-3044-9246-1BDA74164A7A}"/>
              </a:ext>
            </a:extLst>
          </p:cNvPr>
          <p:cNvSpPr/>
          <p:nvPr/>
        </p:nvSpPr>
        <p:spPr>
          <a:xfrm>
            <a:off x="5765079" y="3718392"/>
            <a:ext cx="2121408" cy="18288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i-LK" b="1"/>
              <a:t>I play cricket</a:t>
            </a:r>
            <a:r>
              <a:rPr lang="si-LK"/>
              <a:t> </a:t>
            </a:r>
            <a:endParaRPr lang="en-US"/>
          </a:p>
        </p:txBody>
      </p:sp>
      <p:sp>
        <p:nvSpPr>
          <p:cNvPr id="14" name="Hexagon 13">
            <a:extLst>
              <a:ext uri="{FF2B5EF4-FFF2-40B4-BE49-F238E27FC236}">
                <a16:creationId xmlns="" xmlns:a16="http://schemas.microsoft.com/office/drawing/2014/main" id="{B5DDCFB0-2E90-294A-B488-02331352535C}"/>
              </a:ext>
            </a:extLst>
          </p:cNvPr>
          <p:cNvSpPr/>
          <p:nvPr/>
        </p:nvSpPr>
        <p:spPr>
          <a:xfrm>
            <a:off x="7450179" y="4617384"/>
            <a:ext cx="2121408" cy="18288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i-LK" b="1"/>
              <a:t>I go to my grand parent's house </a:t>
            </a:r>
            <a:endParaRPr lang="en-US" b="1"/>
          </a:p>
        </p:txBody>
      </p:sp>
      <p:sp>
        <p:nvSpPr>
          <p:cNvPr id="15" name="Hexagon 14">
            <a:extLst>
              <a:ext uri="{FF2B5EF4-FFF2-40B4-BE49-F238E27FC236}">
                <a16:creationId xmlns="" xmlns:a16="http://schemas.microsoft.com/office/drawing/2014/main" id="{2EB20FD9-9BF4-8948-A8FA-4037C487FAE4}"/>
              </a:ext>
            </a:extLst>
          </p:cNvPr>
          <p:cNvSpPr/>
          <p:nvPr/>
        </p:nvSpPr>
        <p:spPr>
          <a:xfrm>
            <a:off x="9104281" y="3751029"/>
            <a:ext cx="2121408" cy="18288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i-LK" b="1"/>
              <a:t>I sleep in the evening </a:t>
            </a:r>
            <a:endParaRPr lang="en-US" b="1"/>
          </a:p>
        </p:txBody>
      </p:sp>
      <p:sp>
        <p:nvSpPr>
          <p:cNvPr id="16" name="Hexagon 15">
            <a:extLst>
              <a:ext uri="{FF2B5EF4-FFF2-40B4-BE49-F238E27FC236}">
                <a16:creationId xmlns="" xmlns:a16="http://schemas.microsoft.com/office/drawing/2014/main" id="{68AEEC09-ECF7-884D-B303-6336EDB0C763}"/>
              </a:ext>
            </a:extLst>
          </p:cNvPr>
          <p:cNvSpPr/>
          <p:nvPr/>
        </p:nvSpPr>
        <p:spPr>
          <a:xfrm>
            <a:off x="9097738" y="1896596"/>
            <a:ext cx="2121408" cy="18288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i-LK" b="1"/>
              <a:t>I meet my friends</a:t>
            </a:r>
            <a:endParaRPr lang="en-US" b="1"/>
          </a:p>
        </p:txBody>
      </p:sp>
      <p:sp>
        <p:nvSpPr>
          <p:cNvPr id="17" name="Hexagon 16">
            <a:extLst>
              <a:ext uri="{FF2B5EF4-FFF2-40B4-BE49-F238E27FC236}">
                <a16:creationId xmlns="" xmlns:a16="http://schemas.microsoft.com/office/drawing/2014/main" id="{AAF6E2C6-ACD7-A248-80BB-06905C89AA8A}"/>
              </a:ext>
            </a:extLst>
          </p:cNvPr>
          <p:cNvSpPr/>
          <p:nvPr/>
        </p:nvSpPr>
        <p:spPr>
          <a:xfrm>
            <a:off x="7450179" y="2811696"/>
            <a:ext cx="2121408" cy="18288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i-LK" b="1"/>
              <a:t>I eat</a:t>
            </a:r>
            <a:r>
              <a:rPr lang="en-GB" b="1"/>
              <a:t> a </a:t>
            </a:r>
            <a:r>
              <a:rPr lang="si-LK" b="1"/>
              <a:t>big breakfast </a:t>
            </a:r>
            <a:endParaRPr lang="en-US" b="1"/>
          </a:p>
        </p:txBody>
      </p:sp>
      <p:sp>
        <p:nvSpPr>
          <p:cNvPr id="18" name="Hexagon 17">
            <a:extLst>
              <a:ext uri="{FF2B5EF4-FFF2-40B4-BE49-F238E27FC236}">
                <a16:creationId xmlns="" xmlns:a16="http://schemas.microsoft.com/office/drawing/2014/main" id="{6A7961E5-E5E8-E54E-ACBC-41896014C43E}"/>
              </a:ext>
            </a:extLst>
          </p:cNvPr>
          <p:cNvSpPr/>
          <p:nvPr/>
        </p:nvSpPr>
        <p:spPr>
          <a:xfrm>
            <a:off x="4110977" y="4614584"/>
            <a:ext cx="2121408" cy="18288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i-LK" b="1"/>
              <a:t>I go swimming 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664378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="" xmlns:a16="http://schemas.microsoft.com/office/drawing/2014/main" id="{4E1429EC-835E-4F41-948E-E9D96CC3FE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8691" y="4543424"/>
            <a:ext cx="2143125" cy="214312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782060B-6139-7A48-B873-84FA10478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453838"/>
            <a:ext cx="8915400" cy="6168838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si-LK" sz="3200"/>
              <a:t>On Saturdays, I </a:t>
            </a:r>
            <a:r>
              <a:rPr lang="si-LK" sz="3200" b="1">
                <a:solidFill>
                  <a:srgbClr val="FF0000"/>
                </a:solidFill>
              </a:rPr>
              <a:t>always</a:t>
            </a:r>
            <a:r>
              <a:rPr lang="si-LK" sz="3200"/>
              <a:t> eat a big breakfast.</a:t>
            </a:r>
          </a:p>
          <a:p>
            <a:pPr>
              <a:buFont typeface="+mj-lt"/>
              <a:buAutoNum type="arabicPeriod"/>
            </a:pPr>
            <a:r>
              <a:rPr lang="si-LK" sz="3200"/>
              <a:t>On Saturdays, I </a:t>
            </a:r>
            <a:r>
              <a:rPr lang="si-LK" sz="3200" b="1">
                <a:solidFill>
                  <a:srgbClr val="FF0000"/>
                </a:solidFill>
              </a:rPr>
              <a:t>usually</a:t>
            </a:r>
            <a:r>
              <a:rPr lang="si-LK" sz="3200"/>
              <a:t> </a:t>
            </a:r>
            <a:r>
              <a:rPr lang="en-GB" sz="3200"/>
              <a:t>get</a:t>
            </a:r>
            <a:r>
              <a:rPr lang="si-LK" sz="3200"/>
              <a:t> up late.</a:t>
            </a:r>
          </a:p>
          <a:p>
            <a:pPr>
              <a:buFont typeface="+mj-lt"/>
              <a:buAutoNum type="arabicPeriod"/>
            </a:pPr>
            <a:r>
              <a:rPr lang="si-LK" sz="3200"/>
              <a:t>On Saturdays, I </a:t>
            </a:r>
            <a:r>
              <a:rPr lang="si-LK" sz="3200" b="1">
                <a:solidFill>
                  <a:srgbClr val="FF0000"/>
                </a:solidFill>
              </a:rPr>
              <a:t>often</a:t>
            </a:r>
            <a:r>
              <a:rPr lang="si-LK" sz="3200"/>
              <a:t> play cricket.</a:t>
            </a:r>
          </a:p>
          <a:p>
            <a:pPr>
              <a:buFont typeface="+mj-lt"/>
              <a:buAutoNum type="arabicPeriod"/>
            </a:pPr>
            <a:r>
              <a:rPr lang="si-LK" sz="3200"/>
              <a:t>On Saturdays, I </a:t>
            </a:r>
            <a:r>
              <a:rPr lang="si-LK" sz="3200" b="1">
                <a:solidFill>
                  <a:srgbClr val="FF0000"/>
                </a:solidFill>
              </a:rPr>
              <a:t>sometimes</a:t>
            </a:r>
            <a:r>
              <a:rPr lang="si-LK" sz="3200"/>
              <a:t> go to my grand parent’s house.</a:t>
            </a:r>
          </a:p>
          <a:p>
            <a:pPr>
              <a:buFont typeface="+mj-lt"/>
              <a:buAutoNum type="arabicPeriod"/>
            </a:pPr>
            <a:r>
              <a:rPr lang="si-LK" sz="3200"/>
              <a:t>On </a:t>
            </a:r>
            <a:r>
              <a:rPr lang="en-US" sz="3200"/>
              <a:t>S</a:t>
            </a:r>
            <a:r>
              <a:rPr lang="si-LK" sz="3200"/>
              <a:t>aturdays, I </a:t>
            </a:r>
            <a:r>
              <a:rPr lang="si-LK" sz="3200" b="1">
                <a:solidFill>
                  <a:srgbClr val="FF0000"/>
                </a:solidFill>
              </a:rPr>
              <a:t>rarely</a:t>
            </a:r>
            <a:r>
              <a:rPr lang="si-LK" sz="3200"/>
              <a:t> play video games.</a:t>
            </a:r>
          </a:p>
          <a:p>
            <a:pPr>
              <a:buFont typeface="+mj-lt"/>
              <a:buAutoNum type="arabicPeriod"/>
            </a:pPr>
            <a:r>
              <a:rPr lang="si-LK" sz="3200"/>
              <a:t>On </a:t>
            </a:r>
            <a:r>
              <a:rPr lang="en-US" sz="3200"/>
              <a:t>S</a:t>
            </a:r>
            <a:r>
              <a:rPr lang="si-LK" sz="3200"/>
              <a:t>aturdays, I </a:t>
            </a:r>
            <a:r>
              <a:rPr lang="si-LK" sz="3200" b="1">
                <a:solidFill>
                  <a:srgbClr val="FF0000"/>
                </a:solidFill>
              </a:rPr>
              <a:t>never</a:t>
            </a:r>
            <a:r>
              <a:rPr lang="si-LK" sz="3200"/>
              <a:t> go swimming.</a:t>
            </a:r>
            <a:endParaRPr lang="en-US" sz="3200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496AA82A-2CDF-5445-8654-7F19407BB3F1}"/>
              </a:ext>
            </a:extLst>
          </p:cNvPr>
          <p:cNvSpPr txBox="1"/>
          <p:nvPr/>
        </p:nvSpPr>
        <p:spPr>
          <a:xfrm>
            <a:off x="7597588" y="2523004"/>
            <a:ext cx="4202206" cy="182880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l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910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828F9B0-811C-1543-823F-11573BFB3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794" y="684755"/>
            <a:ext cx="9774662" cy="1795363"/>
          </a:xfr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/>
            <a:r>
              <a:rPr lang="si-LK" sz="2400">
                <a:solidFill>
                  <a:schemeClr val="tx1"/>
                </a:solidFill>
              </a:rPr>
              <a:t>We use adverbs of frequency when we say how oft</a:t>
            </a:r>
            <a:r>
              <a:rPr lang="en-GB" sz="2400">
                <a:solidFill>
                  <a:schemeClr val="tx1"/>
                </a:solidFill>
              </a:rPr>
              <a:t>e</a:t>
            </a:r>
            <a:r>
              <a:rPr lang="si-LK" sz="2400">
                <a:solidFill>
                  <a:schemeClr val="tx1"/>
                </a:solidFill>
              </a:rPr>
              <a:t>n something happens.</a:t>
            </a:r>
          </a:p>
          <a:p>
            <a:pPr marL="0" indent="0" algn="ctr">
              <a:buNone/>
            </a:pPr>
            <a:r>
              <a:rPr lang="si-LK" sz="2800">
                <a:solidFill>
                  <a:schemeClr val="tx1"/>
                </a:solidFill>
              </a:rPr>
              <a:t>On Saturdays, I </a:t>
            </a:r>
            <a:r>
              <a:rPr lang="si-LK" sz="2800" b="1">
                <a:solidFill>
                  <a:srgbClr val="FF0000"/>
                </a:solidFill>
              </a:rPr>
              <a:t>usually</a:t>
            </a:r>
            <a:r>
              <a:rPr lang="si-LK" sz="2800">
                <a:solidFill>
                  <a:schemeClr val="tx1"/>
                </a:solidFill>
              </a:rPr>
              <a:t> </a:t>
            </a:r>
            <a:r>
              <a:rPr lang="si-LK" sz="2800" b="1">
                <a:solidFill>
                  <a:srgbClr val="7030A0"/>
                </a:solidFill>
              </a:rPr>
              <a:t>get up </a:t>
            </a:r>
            <a:r>
              <a:rPr lang="si-LK" sz="2800">
                <a:solidFill>
                  <a:schemeClr val="tx1"/>
                </a:solidFill>
              </a:rPr>
              <a:t>late</a:t>
            </a:r>
          </a:p>
          <a:p>
            <a:pPr marL="0" indent="0">
              <a:buNone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Arrow: Up 1">
            <a:extLst>
              <a:ext uri="{FF2B5EF4-FFF2-40B4-BE49-F238E27FC236}">
                <a16:creationId xmlns="" xmlns:a16="http://schemas.microsoft.com/office/drawing/2014/main" id="{670FFA64-8B77-E847-8246-2BCF3395D239}"/>
              </a:ext>
            </a:extLst>
          </p:cNvPr>
          <p:cNvSpPr/>
          <p:nvPr/>
        </p:nvSpPr>
        <p:spPr>
          <a:xfrm rot="2116239" flipH="1">
            <a:off x="6549843" y="1907886"/>
            <a:ext cx="584706" cy="1461249"/>
          </a:xfrm>
          <a:prstGeom prst="upArrow">
            <a:avLst>
              <a:gd name="adj1" fmla="val 41138"/>
              <a:gd name="adj2" fmla="val 498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rrow: Up 3">
            <a:extLst>
              <a:ext uri="{FF2B5EF4-FFF2-40B4-BE49-F238E27FC236}">
                <a16:creationId xmlns="" xmlns:a16="http://schemas.microsoft.com/office/drawing/2014/main" id="{9267C8EC-0E6D-5849-A0C3-0CFE68433B99}"/>
              </a:ext>
            </a:extLst>
          </p:cNvPr>
          <p:cNvSpPr/>
          <p:nvPr/>
        </p:nvSpPr>
        <p:spPr>
          <a:xfrm rot="19157034">
            <a:off x="8859874" y="1824677"/>
            <a:ext cx="718363" cy="1558661"/>
          </a:xfrm>
          <a:prstGeom prst="upArrow">
            <a:avLst>
              <a:gd name="adj1" fmla="val 36144"/>
              <a:gd name="adj2" fmla="val 415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CC984E4A-61D2-5643-A4DD-3246D979ED7F}"/>
              </a:ext>
            </a:extLst>
          </p:cNvPr>
          <p:cNvSpPr txBox="1"/>
          <p:nvPr/>
        </p:nvSpPr>
        <p:spPr>
          <a:xfrm rot="10960168" flipV="1">
            <a:off x="5690019" y="3203778"/>
            <a:ext cx="1332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si-LK" sz="2000" b="1"/>
              <a:t>Adverb</a:t>
            </a:r>
            <a:endParaRPr lang="en-US" sz="2000" b="1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C0B5B965-1FC3-094C-AF08-D8D29ADF1CEB}"/>
              </a:ext>
            </a:extLst>
          </p:cNvPr>
          <p:cNvSpPr txBox="1"/>
          <p:nvPr/>
        </p:nvSpPr>
        <p:spPr>
          <a:xfrm rot="10800000" flipV="1">
            <a:off x="9205752" y="3454029"/>
            <a:ext cx="1861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si-LK" b="1"/>
              <a:t>Main verb</a:t>
            </a:r>
            <a:endParaRPr lang="en-US" b="1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43FFB87B-AD3B-C940-B208-7FB44681C3F7}"/>
              </a:ext>
            </a:extLst>
          </p:cNvPr>
          <p:cNvSpPr txBox="1"/>
          <p:nvPr/>
        </p:nvSpPr>
        <p:spPr>
          <a:xfrm>
            <a:off x="2715035" y="3941246"/>
            <a:ext cx="8630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i-LK" sz="2400"/>
              <a:t>Adverbs are usually placed in front of the main verb</a:t>
            </a:r>
            <a:endParaRPr lang="en-US" sz="2400"/>
          </a:p>
        </p:txBody>
      </p:sp>
      <p:pic>
        <p:nvPicPr>
          <p:cNvPr id="8" name="Picture 8">
            <a:extLst>
              <a:ext uri="{FF2B5EF4-FFF2-40B4-BE49-F238E27FC236}">
                <a16:creationId xmlns="" xmlns:a16="http://schemas.microsoft.com/office/drawing/2014/main" id="{80DA4AC0-2D59-9B4A-B730-3241BD0B3B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1727" y="4474605"/>
            <a:ext cx="4054148" cy="2383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587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>
            <a:extLst>
              <a:ext uri="{FF2B5EF4-FFF2-40B4-BE49-F238E27FC236}">
                <a16:creationId xmlns="" xmlns:a16="http://schemas.microsoft.com/office/drawing/2014/main" id="{39A0CCF9-17BA-AC4C-8035-E087D64687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23718" y="4262670"/>
            <a:ext cx="2143125" cy="2143125"/>
          </a:xfrm>
        </p:spPr>
      </p:pic>
      <p:sp>
        <p:nvSpPr>
          <p:cNvPr id="4" name="Flowchart: Extract 3">
            <a:extLst>
              <a:ext uri="{FF2B5EF4-FFF2-40B4-BE49-F238E27FC236}">
                <a16:creationId xmlns="" xmlns:a16="http://schemas.microsoft.com/office/drawing/2014/main" id="{77850AB4-32DD-124E-8A7C-57EDE6A94509}"/>
              </a:ext>
            </a:extLst>
          </p:cNvPr>
          <p:cNvSpPr/>
          <p:nvPr/>
        </p:nvSpPr>
        <p:spPr>
          <a:xfrm rot="10800000">
            <a:off x="3311338" y="1848971"/>
            <a:ext cx="2206998" cy="3630706"/>
          </a:xfrm>
          <a:prstGeom prst="flowChartExtra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53F8DD02-1C68-564B-8965-FBE013A72C87}"/>
              </a:ext>
            </a:extLst>
          </p:cNvPr>
          <p:cNvSpPr txBox="1"/>
          <p:nvPr/>
        </p:nvSpPr>
        <p:spPr>
          <a:xfrm flipH="1">
            <a:off x="5899896" y="1983441"/>
            <a:ext cx="382382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si-LK" sz="2800" b="1">
                <a:solidFill>
                  <a:srgbClr val="C00000"/>
                </a:solidFill>
              </a:rPr>
              <a:t>100%</a:t>
            </a:r>
            <a:r>
              <a:rPr lang="si-LK" sz="2800" b="1"/>
              <a:t>
Always
Usually /normally </a:t>
            </a:r>
          </a:p>
          <a:p>
            <a:pPr algn="l"/>
            <a:r>
              <a:rPr lang="en-US" sz="2800" b="1"/>
              <a:t>O</a:t>
            </a:r>
            <a:r>
              <a:rPr lang="si-LK" sz="2800" b="1"/>
              <a:t>ften
Sometimes </a:t>
            </a:r>
          </a:p>
          <a:p>
            <a:pPr algn="l"/>
            <a:r>
              <a:rPr lang="en-US" sz="2800" b="1"/>
              <a:t>R</a:t>
            </a:r>
            <a:r>
              <a:rPr lang="si-LK" sz="2800" b="1"/>
              <a:t>arely
Never
</a:t>
            </a:r>
            <a:r>
              <a:rPr lang="si-LK" sz="2800" b="1">
                <a:solidFill>
                  <a:srgbClr val="C00000"/>
                </a:solidFill>
              </a:rPr>
              <a:t>0%</a:t>
            </a:r>
            <a:endParaRPr lang="en-US" sz="2800" b="1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436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="" xmlns:a16="http://schemas.microsoft.com/office/drawing/2014/main" id="{CE8815E8-992C-5E4C-A3F2-F2EC15F2DA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4792950"/>
              </p:ext>
            </p:extLst>
          </p:nvPr>
        </p:nvGraphicFramePr>
        <p:xfrm>
          <a:off x="1176617" y="905091"/>
          <a:ext cx="10555944" cy="3937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7992">
                  <a:extLst>
                    <a:ext uri="{9D8B030D-6E8A-4147-A177-3AD203B41FA5}">
                      <a16:colId xmlns="" xmlns:a16="http://schemas.microsoft.com/office/drawing/2014/main" val="938734035"/>
                    </a:ext>
                  </a:extLst>
                </a:gridCol>
                <a:gridCol w="1507992">
                  <a:extLst>
                    <a:ext uri="{9D8B030D-6E8A-4147-A177-3AD203B41FA5}">
                      <a16:colId xmlns="" xmlns:a16="http://schemas.microsoft.com/office/drawing/2014/main" val="2863414389"/>
                    </a:ext>
                  </a:extLst>
                </a:gridCol>
                <a:gridCol w="1507992">
                  <a:extLst>
                    <a:ext uri="{9D8B030D-6E8A-4147-A177-3AD203B41FA5}">
                      <a16:colId xmlns="" xmlns:a16="http://schemas.microsoft.com/office/drawing/2014/main" val="1525899717"/>
                    </a:ext>
                  </a:extLst>
                </a:gridCol>
                <a:gridCol w="1507992">
                  <a:extLst>
                    <a:ext uri="{9D8B030D-6E8A-4147-A177-3AD203B41FA5}">
                      <a16:colId xmlns="" xmlns:a16="http://schemas.microsoft.com/office/drawing/2014/main" val="4031807335"/>
                    </a:ext>
                  </a:extLst>
                </a:gridCol>
                <a:gridCol w="1507992">
                  <a:extLst>
                    <a:ext uri="{9D8B030D-6E8A-4147-A177-3AD203B41FA5}">
                      <a16:colId xmlns="" xmlns:a16="http://schemas.microsoft.com/office/drawing/2014/main" val="3345429514"/>
                    </a:ext>
                  </a:extLst>
                </a:gridCol>
                <a:gridCol w="1507992">
                  <a:extLst>
                    <a:ext uri="{9D8B030D-6E8A-4147-A177-3AD203B41FA5}">
                      <a16:colId xmlns="" xmlns:a16="http://schemas.microsoft.com/office/drawing/2014/main" val="2658704235"/>
                    </a:ext>
                  </a:extLst>
                </a:gridCol>
                <a:gridCol w="1507992">
                  <a:extLst>
                    <a:ext uri="{9D8B030D-6E8A-4147-A177-3AD203B41FA5}">
                      <a16:colId xmlns="" xmlns:a16="http://schemas.microsoft.com/office/drawing/2014/main" val="425808843"/>
                    </a:ext>
                  </a:extLst>
                </a:gridCol>
              </a:tblGrid>
              <a:tr h="366432">
                <a:tc>
                  <a:txBody>
                    <a:bodyPr/>
                    <a:lstStyle/>
                    <a:p>
                      <a:r>
                        <a:rPr lang="si-LK"/>
                        <a:t>Sentence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i-LK"/>
                        <a:t>Always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i-LK"/>
                        <a:t>Usually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i-LK"/>
                        <a:t>Often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i-LK"/>
                        <a:t>Sometimes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i-LK"/>
                        <a:t>Rarely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i-LK"/>
                        <a:t>Never 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89555663"/>
                  </a:ext>
                </a:extLst>
              </a:tr>
              <a:tr h="366432">
                <a:tc>
                  <a:txBody>
                    <a:bodyPr/>
                    <a:lstStyle/>
                    <a:p>
                      <a:r>
                        <a:rPr lang="si-LK"/>
                        <a:t>Watch news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59914308"/>
                  </a:ext>
                </a:extLst>
              </a:tr>
              <a:tr h="641257">
                <a:tc>
                  <a:txBody>
                    <a:bodyPr/>
                    <a:lstStyle/>
                    <a:p>
                      <a:r>
                        <a:rPr lang="si-LK"/>
                        <a:t>Get up at 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03867361"/>
                  </a:ext>
                </a:extLst>
              </a:tr>
              <a:tr h="641257">
                <a:tc>
                  <a:txBody>
                    <a:bodyPr/>
                    <a:lstStyle/>
                    <a:p>
                      <a:r>
                        <a:rPr lang="si-LK"/>
                        <a:t>Help my mother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13210731"/>
                  </a:ext>
                </a:extLst>
              </a:tr>
              <a:tr h="366432">
                <a:tc>
                  <a:txBody>
                    <a:bodyPr/>
                    <a:lstStyle/>
                    <a:p>
                      <a:r>
                        <a:rPr lang="si-LK"/>
                        <a:t>Go on trip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08153456"/>
                  </a:ext>
                </a:extLst>
              </a:tr>
              <a:tr h="641257">
                <a:tc>
                  <a:txBody>
                    <a:bodyPr/>
                    <a:lstStyle/>
                    <a:p>
                      <a:r>
                        <a:rPr lang="si-LK"/>
                        <a:t>Swim in the river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71806602"/>
                  </a:ext>
                </a:extLst>
              </a:tr>
              <a:tr h="641257">
                <a:tc>
                  <a:txBody>
                    <a:bodyPr/>
                    <a:lstStyle/>
                    <a:p>
                      <a:r>
                        <a:rPr lang="si-LK"/>
                        <a:t>Water the flowers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4252309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86D7796C-9FDF-7D44-8D12-AFBD8F4BA7EC}"/>
              </a:ext>
            </a:extLst>
          </p:cNvPr>
          <p:cNvSpPr txBox="1"/>
          <p:nvPr/>
        </p:nvSpPr>
        <p:spPr>
          <a:xfrm>
            <a:off x="1512793" y="218514"/>
            <a:ext cx="8522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si-LK"/>
              <a:t>Put a tick where necessary and construct meaningful sentences</a:t>
            </a:r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24D2E27-E79B-B74D-94D6-2C325645621E}"/>
              </a:ext>
            </a:extLst>
          </p:cNvPr>
          <p:cNvSpPr txBox="1"/>
          <p:nvPr/>
        </p:nvSpPr>
        <p:spPr>
          <a:xfrm>
            <a:off x="2437279" y="5160309"/>
            <a:ext cx="879101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si-LK"/>
              <a:t>Ex:-</a:t>
            </a:r>
          </a:p>
          <a:p>
            <a:pPr algn="l"/>
            <a:r>
              <a:rPr lang="si-LK" sz="2400" b="1"/>
              <a:t>I always watch news at night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8" name="Ink 17">
                <a:extLst>
                  <a:ext uri="{FF2B5EF4-FFF2-40B4-BE49-F238E27FC236}">
                    <a16:creationId xmlns="" xmlns:a16="http://schemas.microsoft.com/office/drawing/2014/main" id="{632ADD13-FAAA-A641-9323-7C7EE156DDA3}"/>
                  </a:ext>
                </a:extLst>
              </p14:cNvPr>
              <p14:cNvContentPartPr/>
              <p14:nvPr/>
            </p14:nvContentPartPr>
            <p14:xfrm>
              <a:off x="2930935" y="1348888"/>
              <a:ext cx="555120" cy="41688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632ADD13-FAAA-A641-9323-7C7EE156DDA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921935" y="1339888"/>
                <a:ext cx="572760" cy="434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9" name="Ink 18">
                <a:extLst>
                  <a:ext uri="{FF2B5EF4-FFF2-40B4-BE49-F238E27FC236}">
                    <a16:creationId xmlns="" xmlns:a16="http://schemas.microsoft.com/office/drawing/2014/main" id="{78F57D36-8807-BE43-8CCA-3F91C0A6384E}"/>
                  </a:ext>
                </a:extLst>
              </p14:cNvPr>
              <p14:cNvContentPartPr/>
              <p14:nvPr/>
            </p14:nvContentPartPr>
            <p14:xfrm>
              <a:off x="2007535" y="5513008"/>
              <a:ext cx="360" cy="36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78F57D36-8807-BE43-8CCA-3F91C0A6384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998535" y="5504368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0" name="Ink 19">
                <a:extLst>
                  <a:ext uri="{FF2B5EF4-FFF2-40B4-BE49-F238E27FC236}">
                    <a16:creationId xmlns="" xmlns:a16="http://schemas.microsoft.com/office/drawing/2014/main" id="{3C8FAF24-6111-2C49-8D76-2542D2CDA9E4}"/>
                  </a:ext>
                </a:extLst>
              </p14:cNvPr>
              <p14:cNvContentPartPr/>
              <p14:nvPr/>
            </p14:nvContentPartPr>
            <p14:xfrm>
              <a:off x="2738695" y="5416528"/>
              <a:ext cx="360" cy="36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3C8FAF24-6111-2C49-8D76-2542D2CDA9E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729695" y="5407528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84326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="" xmlns:a16="http://schemas.microsoft.com/office/drawing/2014/main" id="{9F74689C-3724-374A-8342-AF42F8D3CF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9185" t="6387" r="6972" b="21046"/>
          <a:stretch/>
        </p:blipFill>
        <p:spPr>
          <a:xfrm>
            <a:off x="3504391" y="117662"/>
            <a:ext cx="6346812" cy="6740337"/>
          </a:xfrm>
        </p:spPr>
      </p:pic>
    </p:spTree>
    <p:extLst>
      <p:ext uri="{BB962C8B-B14F-4D97-AF65-F5344CB8AC3E}">
        <p14:creationId xmlns:p14="http://schemas.microsoft.com/office/powerpoint/2010/main" val="694493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="" xmlns:a16="http://schemas.microsoft.com/office/drawing/2014/main" id="{9DA44DB1-9232-D541-8FA3-1C41ADDFEF2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" t="7812" r="-3768" b="8123"/>
          <a:stretch/>
        </p:blipFill>
        <p:spPr>
          <a:xfrm>
            <a:off x="3386666" y="201706"/>
            <a:ext cx="8029698" cy="650501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29864D5C-B7A4-D947-8C9A-C3CAA3CBFE36}"/>
              </a:ext>
            </a:extLst>
          </p:cNvPr>
          <p:cNvSpPr/>
          <p:nvPr/>
        </p:nvSpPr>
        <p:spPr>
          <a:xfrm>
            <a:off x="9076765" y="5093075"/>
            <a:ext cx="2017059" cy="4874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87186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204</Words>
  <Application>Microsoft Office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Iskoola Pota</vt:lpstr>
      <vt:lpstr>Wingdings 3</vt:lpstr>
      <vt:lpstr>Wisp</vt:lpstr>
      <vt:lpstr>  Grade 8  Unit 9</vt:lpstr>
      <vt:lpstr>The best day of my week is Saturday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Adverbs of Frequency  Grade 8  Unit 9</dc:title>
  <dc:creator>Unknown User</dc:creator>
  <cp:lastModifiedBy>MithikaPC</cp:lastModifiedBy>
  <cp:revision>8</cp:revision>
  <dcterms:created xsi:type="dcterms:W3CDTF">2020-11-18T06:22:59Z</dcterms:created>
  <dcterms:modified xsi:type="dcterms:W3CDTF">2020-11-20T05:26:55Z</dcterms:modified>
</cp:coreProperties>
</file>