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65" d="100"/>
          <a:sy n="65" d="100"/>
        </p:scale>
        <p:origin x="-474" y="18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794C1D-0B1B-4C86-BE97-EBAA07414DBB}" type="datetimeFigureOut">
              <a:rPr lang="en-US" smtClean="0"/>
              <a:t>5/4/2021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69A5D-DED6-44AE-8AE5-67E042D512AA}" type="slidenum">
              <a:rPr lang="en-US" smtClean="0"/>
              <a:t>‹#›</a:t>
            </a:fld>
            <a:endParaRPr lang="en-US"/>
          </a:p>
        </p:txBody>
      </p:sp>
    </p:spTree>
    <p:extLst>
      <p:ext uri="{BB962C8B-B14F-4D97-AF65-F5344CB8AC3E}">
        <p14:creationId xmlns:p14="http://schemas.microsoft.com/office/powerpoint/2010/main" val="3253390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794C1D-0B1B-4C86-BE97-EBAA07414DBB}" type="datetimeFigureOut">
              <a:rPr lang="en-US" smtClean="0"/>
              <a:t>5/4/2021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69A5D-DED6-44AE-8AE5-67E042D512AA}" type="slidenum">
              <a:rPr lang="en-US" smtClean="0"/>
              <a:t>‹#›</a:t>
            </a:fld>
            <a:endParaRPr lang="en-US"/>
          </a:p>
        </p:txBody>
      </p:sp>
    </p:spTree>
    <p:extLst>
      <p:ext uri="{BB962C8B-B14F-4D97-AF65-F5344CB8AC3E}">
        <p14:creationId xmlns:p14="http://schemas.microsoft.com/office/powerpoint/2010/main" val="3973876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794C1D-0B1B-4C86-BE97-EBAA07414DBB}" type="datetimeFigureOut">
              <a:rPr lang="en-US" smtClean="0"/>
              <a:t>5/4/2021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69A5D-DED6-44AE-8AE5-67E042D512AA}" type="slidenum">
              <a:rPr lang="en-US" smtClean="0"/>
              <a:t>‹#›</a:t>
            </a:fld>
            <a:endParaRPr lang="en-US"/>
          </a:p>
        </p:txBody>
      </p:sp>
    </p:spTree>
    <p:extLst>
      <p:ext uri="{BB962C8B-B14F-4D97-AF65-F5344CB8AC3E}">
        <p14:creationId xmlns:p14="http://schemas.microsoft.com/office/powerpoint/2010/main" val="3245358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794C1D-0B1B-4C86-BE97-EBAA07414DBB}" type="datetimeFigureOut">
              <a:rPr lang="en-US" smtClean="0"/>
              <a:t>5/4/2021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69A5D-DED6-44AE-8AE5-67E042D512AA}" type="slidenum">
              <a:rPr lang="en-US" smtClean="0"/>
              <a:t>‹#›</a:t>
            </a:fld>
            <a:endParaRPr lang="en-US"/>
          </a:p>
        </p:txBody>
      </p:sp>
    </p:spTree>
    <p:extLst>
      <p:ext uri="{BB962C8B-B14F-4D97-AF65-F5344CB8AC3E}">
        <p14:creationId xmlns:p14="http://schemas.microsoft.com/office/powerpoint/2010/main" val="482881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794C1D-0B1B-4C86-BE97-EBAA07414DBB}" type="datetimeFigureOut">
              <a:rPr lang="en-US" smtClean="0"/>
              <a:t>5/4/2021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69A5D-DED6-44AE-8AE5-67E042D512AA}" type="slidenum">
              <a:rPr lang="en-US" smtClean="0"/>
              <a:t>‹#›</a:t>
            </a:fld>
            <a:endParaRPr lang="en-US"/>
          </a:p>
        </p:txBody>
      </p:sp>
    </p:spTree>
    <p:extLst>
      <p:ext uri="{BB962C8B-B14F-4D97-AF65-F5344CB8AC3E}">
        <p14:creationId xmlns:p14="http://schemas.microsoft.com/office/powerpoint/2010/main" val="3416858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794C1D-0B1B-4C86-BE97-EBAA07414DBB}" type="datetimeFigureOut">
              <a:rPr lang="en-US" smtClean="0"/>
              <a:t>5/4/2021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69A5D-DED6-44AE-8AE5-67E042D512AA}" type="slidenum">
              <a:rPr lang="en-US" smtClean="0"/>
              <a:t>‹#›</a:t>
            </a:fld>
            <a:endParaRPr lang="en-US"/>
          </a:p>
        </p:txBody>
      </p:sp>
    </p:spTree>
    <p:extLst>
      <p:ext uri="{BB962C8B-B14F-4D97-AF65-F5344CB8AC3E}">
        <p14:creationId xmlns:p14="http://schemas.microsoft.com/office/powerpoint/2010/main" val="1742655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794C1D-0B1B-4C86-BE97-EBAA07414DBB}" type="datetimeFigureOut">
              <a:rPr lang="en-US" smtClean="0"/>
              <a:t>5/4/2021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669A5D-DED6-44AE-8AE5-67E042D512AA}" type="slidenum">
              <a:rPr lang="en-US" smtClean="0"/>
              <a:t>‹#›</a:t>
            </a:fld>
            <a:endParaRPr lang="en-US"/>
          </a:p>
        </p:txBody>
      </p:sp>
    </p:spTree>
    <p:extLst>
      <p:ext uri="{BB962C8B-B14F-4D97-AF65-F5344CB8AC3E}">
        <p14:creationId xmlns:p14="http://schemas.microsoft.com/office/powerpoint/2010/main" val="2940175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794C1D-0B1B-4C86-BE97-EBAA07414DBB}" type="datetimeFigureOut">
              <a:rPr lang="en-US" smtClean="0"/>
              <a:t>5/4/2021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669A5D-DED6-44AE-8AE5-67E042D512AA}" type="slidenum">
              <a:rPr lang="en-US" smtClean="0"/>
              <a:t>‹#›</a:t>
            </a:fld>
            <a:endParaRPr lang="en-US"/>
          </a:p>
        </p:txBody>
      </p:sp>
    </p:spTree>
    <p:extLst>
      <p:ext uri="{BB962C8B-B14F-4D97-AF65-F5344CB8AC3E}">
        <p14:creationId xmlns:p14="http://schemas.microsoft.com/office/powerpoint/2010/main" val="2170372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794C1D-0B1B-4C86-BE97-EBAA07414DBB}" type="datetimeFigureOut">
              <a:rPr lang="en-US" smtClean="0"/>
              <a:t>5/4/2021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669A5D-DED6-44AE-8AE5-67E042D512AA}" type="slidenum">
              <a:rPr lang="en-US" smtClean="0"/>
              <a:t>‹#›</a:t>
            </a:fld>
            <a:endParaRPr lang="en-US"/>
          </a:p>
        </p:txBody>
      </p:sp>
    </p:spTree>
    <p:extLst>
      <p:ext uri="{BB962C8B-B14F-4D97-AF65-F5344CB8AC3E}">
        <p14:creationId xmlns:p14="http://schemas.microsoft.com/office/powerpoint/2010/main" val="1887615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794C1D-0B1B-4C86-BE97-EBAA07414DBB}" type="datetimeFigureOut">
              <a:rPr lang="en-US" smtClean="0"/>
              <a:t>5/4/2021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69A5D-DED6-44AE-8AE5-67E042D512AA}" type="slidenum">
              <a:rPr lang="en-US" smtClean="0"/>
              <a:t>‹#›</a:t>
            </a:fld>
            <a:endParaRPr lang="en-US"/>
          </a:p>
        </p:txBody>
      </p:sp>
    </p:spTree>
    <p:extLst>
      <p:ext uri="{BB962C8B-B14F-4D97-AF65-F5344CB8AC3E}">
        <p14:creationId xmlns:p14="http://schemas.microsoft.com/office/powerpoint/2010/main" val="734355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794C1D-0B1B-4C86-BE97-EBAA07414DBB}" type="datetimeFigureOut">
              <a:rPr lang="en-US" smtClean="0"/>
              <a:t>5/4/2021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69A5D-DED6-44AE-8AE5-67E042D512AA}" type="slidenum">
              <a:rPr lang="en-US" smtClean="0"/>
              <a:t>‹#›</a:t>
            </a:fld>
            <a:endParaRPr lang="en-US"/>
          </a:p>
        </p:txBody>
      </p:sp>
    </p:spTree>
    <p:extLst>
      <p:ext uri="{BB962C8B-B14F-4D97-AF65-F5344CB8AC3E}">
        <p14:creationId xmlns:p14="http://schemas.microsoft.com/office/powerpoint/2010/main" val="4006027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794C1D-0B1B-4C86-BE97-EBAA07414DBB}" type="datetimeFigureOut">
              <a:rPr lang="en-US" smtClean="0"/>
              <a:t>5/4/2021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669A5D-DED6-44AE-8AE5-67E042D512AA}" type="slidenum">
              <a:rPr lang="en-US" smtClean="0"/>
              <a:t>‹#›</a:t>
            </a:fld>
            <a:endParaRPr lang="en-US"/>
          </a:p>
        </p:txBody>
      </p:sp>
    </p:spTree>
    <p:extLst>
      <p:ext uri="{BB962C8B-B14F-4D97-AF65-F5344CB8AC3E}">
        <p14:creationId xmlns:p14="http://schemas.microsoft.com/office/powerpoint/2010/main" val="36137794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i-LK" dirty="0" smtClean="0">
                <a:solidFill>
                  <a:schemeClr val="accent2">
                    <a:lumMod val="75000"/>
                  </a:schemeClr>
                </a:solidFill>
              </a:rPr>
              <a:t>ව්‍යාපාර හා ගිණුම්කරණ අධ්‍යයනය</a:t>
            </a:r>
            <a:endParaRPr lang="en-US" dirty="0">
              <a:solidFill>
                <a:schemeClr val="accent2">
                  <a:lumMod val="75000"/>
                </a:schemeClr>
              </a:solidFill>
            </a:endParaRPr>
          </a:p>
        </p:txBody>
      </p:sp>
      <p:sp>
        <p:nvSpPr>
          <p:cNvPr id="3" name="Subtitle 2"/>
          <p:cNvSpPr>
            <a:spLocks noGrp="1"/>
          </p:cNvSpPr>
          <p:nvPr>
            <p:ph type="subTitle" idx="1"/>
          </p:nvPr>
        </p:nvSpPr>
        <p:spPr>
          <a:xfrm>
            <a:off x="1524000" y="3602038"/>
            <a:ext cx="9144000" cy="1415646"/>
          </a:xfrm>
        </p:spPr>
        <p:txBody>
          <a:bodyPr/>
          <a:lstStyle/>
          <a:p>
            <a:endParaRPr lang="si-LK" dirty="0" smtClean="0"/>
          </a:p>
          <a:p>
            <a:r>
              <a:rPr lang="si-LK" sz="4800" dirty="0" smtClean="0">
                <a:solidFill>
                  <a:schemeClr val="accent1">
                    <a:lumMod val="50000"/>
                  </a:schemeClr>
                </a:solidFill>
              </a:rPr>
              <a:t>10 ශ්‍රේණිය</a:t>
            </a:r>
            <a:endParaRPr lang="en-US" sz="4800" dirty="0">
              <a:solidFill>
                <a:schemeClr val="accent1">
                  <a:lumMod val="50000"/>
                </a:schemeClr>
              </a:solidFill>
            </a:endParaRPr>
          </a:p>
        </p:txBody>
      </p:sp>
      <p:sp>
        <p:nvSpPr>
          <p:cNvPr id="5" name="TextBox 4"/>
          <p:cNvSpPr txBox="1"/>
          <p:nvPr/>
        </p:nvSpPr>
        <p:spPr>
          <a:xfrm>
            <a:off x="7942713" y="5017684"/>
            <a:ext cx="3582444" cy="646331"/>
          </a:xfrm>
          <a:prstGeom prst="rect">
            <a:avLst/>
          </a:prstGeom>
          <a:noFill/>
        </p:spPr>
        <p:txBody>
          <a:bodyPr wrap="square" rtlCol="0">
            <a:spAutoFit/>
          </a:bodyPr>
          <a:lstStyle/>
          <a:p>
            <a:r>
              <a:rPr lang="en-US" dirty="0" smtClean="0"/>
              <a:t>Y.H.P.P. </a:t>
            </a:r>
            <a:r>
              <a:rPr lang="en-US" dirty="0" err="1" smtClean="0"/>
              <a:t>kulathunga</a:t>
            </a:r>
            <a:endParaRPr lang="en-US" dirty="0" smtClean="0"/>
          </a:p>
          <a:p>
            <a:r>
              <a:rPr lang="en-US" dirty="0" err="1" smtClean="0"/>
              <a:t>Ke</a:t>
            </a:r>
            <a:r>
              <a:rPr lang="en-US" dirty="0" smtClean="0"/>
              <a:t>/ </a:t>
            </a:r>
            <a:r>
              <a:rPr lang="en-US" dirty="0" err="1" smtClean="0"/>
              <a:t>Dehi</a:t>
            </a:r>
            <a:r>
              <a:rPr lang="en-US" dirty="0" smtClean="0"/>
              <a:t>/ </a:t>
            </a:r>
            <a:r>
              <a:rPr lang="en-US" dirty="0" err="1" smtClean="0"/>
              <a:t>kahanavita</a:t>
            </a:r>
            <a:r>
              <a:rPr lang="en-US" dirty="0" smtClean="0"/>
              <a:t> </a:t>
            </a:r>
            <a:r>
              <a:rPr lang="en-US" dirty="0" err="1" smtClean="0"/>
              <a:t>k.v</a:t>
            </a:r>
            <a:r>
              <a:rPr lang="en-US" dirty="0" smtClean="0"/>
              <a:t>.</a:t>
            </a:r>
            <a:endParaRPr lang="en-US" dirty="0"/>
          </a:p>
        </p:txBody>
      </p:sp>
    </p:spTree>
    <p:extLst>
      <p:ext uri="{BB962C8B-B14F-4D97-AF65-F5344CB8AC3E}">
        <p14:creationId xmlns:p14="http://schemas.microsoft.com/office/powerpoint/2010/main" val="2860811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i-LK" b="1" i="1" dirty="0">
                <a:solidFill>
                  <a:schemeClr val="accent4">
                    <a:lumMod val="50000"/>
                  </a:schemeClr>
                </a:solidFill>
              </a:rPr>
              <a:t>භාණ්ඩ නිෂ්පාදන ව්‍යාපාර </a:t>
            </a:r>
            <a:br>
              <a:rPr lang="si-LK" b="1" i="1" dirty="0">
                <a:solidFill>
                  <a:schemeClr val="accent4">
                    <a:lumMod val="50000"/>
                  </a:schemeClr>
                </a:solidFill>
              </a:rPr>
            </a:br>
            <a:endParaRPr lang="en-US" dirty="0"/>
          </a:p>
        </p:txBody>
      </p:sp>
      <p:sp>
        <p:nvSpPr>
          <p:cNvPr id="3" name="Content Placeholder 2"/>
          <p:cNvSpPr>
            <a:spLocks noGrp="1"/>
          </p:cNvSpPr>
          <p:nvPr>
            <p:ph sz="half" idx="1"/>
          </p:nvPr>
        </p:nvSpPr>
        <p:spPr/>
        <p:txBody>
          <a:bodyPr>
            <a:normAutofit lnSpcReduction="10000"/>
          </a:bodyPr>
          <a:lstStyle/>
          <a:p>
            <a:pPr marL="0" indent="0">
              <a:buNone/>
            </a:pPr>
            <a:r>
              <a:rPr lang="si-LK" i="1" dirty="0">
                <a:solidFill>
                  <a:srgbClr val="000099"/>
                </a:solidFill>
              </a:rPr>
              <a:t>මිනිස් අවශ්‍යත</a:t>
            </a:r>
            <a:r>
              <a:rPr lang="si-LK" i="1" dirty="0" smtClean="0">
                <a:solidFill>
                  <a:srgbClr val="000099"/>
                </a:solidFill>
              </a:rPr>
              <a:t>ා හා</a:t>
            </a:r>
            <a:r>
              <a:rPr lang="si-LK" b="1" i="1" dirty="0">
                <a:solidFill>
                  <a:schemeClr val="accent2">
                    <a:lumMod val="50000"/>
                  </a:schemeClr>
                </a:solidFill>
              </a:rPr>
              <a:t> </a:t>
            </a:r>
            <a:r>
              <a:rPr lang="si-LK" i="1" dirty="0">
                <a:solidFill>
                  <a:srgbClr val="000099"/>
                </a:solidFill>
              </a:rPr>
              <a:t>වු</a:t>
            </a:r>
            <a:r>
              <a:rPr lang="si-LK" i="1" dirty="0" smtClean="0">
                <a:solidFill>
                  <a:srgbClr val="000099"/>
                </a:solidFill>
              </a:rPr>
              <a:t>වමනා </a:t>
            </a:r>
            <a:r>
              <a:rPr lang="si-LK" i="1" dirty="0">
                <a:solidFill>
                  <a:srgbClr val="000099"/>
                </a:solidFill>
              </a:rPr>
              <a:t>සපුරාලී</a:t>
            </a:r>
            <a:r>
              <a:rPr lang="si-LK" i="1" dirty="0" smtClean="0">
                <a:solidFill>
                  <a:srgbClr val="000099"/>
                </a:solidFill>
              </a:rPr>
              <a:t>ම සඳහා ස්පර්ශ කළ හැකි භෞතික පැවැත්මක් ඇති දෑ </a:t>
            </a:r>
            <a:r>
              <a:rPr lang="si-LK" b="1" i="1" dirty="0">
                <a:solidFill>
                  <a:srgbClr val="C00000"/>
                </a:solidFill>
              </a:rPr>
              <a:t>භාණ්ඩ </a:t>
            </a:r>
            <a:r>
              <a:rPr lang="si-LK" i="1" dirty="0" smtClean="0"/>
              <a:t>ලෙස හඳුන්වන අතර  එම </a:t>
            </a:r>
            <a:r>
              <a:rPr lang="si-LK" i="1" dirty="0"/>
              <a:t>භාණ්</a:t>
            </a:r>
            <a:r>
              <a:rPr lang="si-LK" i="1" dirty="0" smtClean="0"/>
              <a:t>ඩ න</a:t>
            </a:r>
            <a:r>
              <a:rPr lang="si-LK" i="1" dirty="0"/>
              <a:t>ිෂ්පා</a:t>
            </a:r>
            <a:r>
              <a:rPr lang="si-LK" i="1" dirty="0" smtClean="0"/>
              <a:t>දනය කරන </a:t>
            </a:r>
            <a:r>
              <a:rPr lang="si-LK" i="1" dirty="0"/>
              <a:t>ව්‍යාපාර </a:t>
            </a:r>
            <a:r>
              <a:rPr lang="si-LK" b="1" i="1" dirty="0">
                <a:solidFill>
                  <a:schemeClr val="accent4">
                    <a:lumMod val="50000"/>
                  </a:schemeClr>
                </a:solidFill>
              </a:rPr>
              <a:t>භාණ්ඩ නිෂ්පාදන ව්‍යාපාර </a:t>
            </a:r>
            <a:r>
              <a:rPr lang="si-LK" b="1" i="1" dirty="0" smtClean="0">
                <a:solidFill>
                  <a:schemeClr val="accent4">
                    <a:lumMod val="50000"/>
                  </a:schemeClr>
                </a:solidFill>
              </a:rPr>
              <a:t> </a:t>
            </a:r>
            <a:r>
              <a:rPr lang="si-LK" b="1" i="1" dirty="0" smtClean="0"/>
              <a:t>වේ.</a:t>
            </a:r>
            <a:r>
              <a:rPr lang="si-LK" b="1" i="1" dirty="0"/>
              <a:t/>
            </a:r>
            <a:br>
              <a:rPr lang="si-LK" b="1" i="1" dirty="0"/>
            </a:br>
            <a:r>
              <a:rPr lang="si-LK" b="1" i="1" dirty="0"/>
              <a:t/>
            </a:r>
            <a:br>
              <a:rPr lang="si-LK" b="1" i="1" dirty="0"/>
            </a:br>
            <a:r>
              <a:rPr lang="si-LK" b="1" i="1" dirty="0" smtClean="0"/>
              <a:t> </a:t>
            </a:r>
            <a:r>
              <a:rPr lang="si-LK" b="1" i="1" dirty="0" smtClean="0">
                <a:solidFill>
                  <a:srgbClr val="00B050"/>
                </a:solidFill>
              </a:rPr>
              <a:t>පාරිභෝගිකයන්ගේ රුචිකත්වය,ආදායම් මට්ටම,සමාජ තත්ත්වය </a:t>
            </a:r>
            <a:r>
              <a:rPr lang="si-LK" i="1" dirty="0" smtClean="0"/>
              <a:t>යනාදී කරුණු සලකා බලා </a:t>
            </a:r>
            <a:r>
              <a:rPr lang="si-LK" i="1" dirty="0"/>
              <a:t>ව්‍යාපාර </a:t>
            </a:r>
            <a:r>
              <a:rPr lang="si-LK" i="1" dirty="0" smtClean="0"/>
              <a:t> විවිධ</a:t>
            </a:r>
            <a:r>
              <a:rPr lang="si-LK" i="1" dirty="0"/>
              <a:t> භාණ්</a:t>
            </a:r>
            <a:r>
              <a:rPr lang="si-LK" i="1" dirty="0" smtClean="0"/>
              <a:t>ඩ වෙළඳපලට ඉදිරිපත් කරයි. </a:t>
            </a:r>
            <a:endParaRPr lang="en-US" dirty="0"/>
          </a:p>
        </p:txBody>
      </p:sp>
      <p:sp>
        <p:nvSpPr>
          <p:cNvPr id="4" name="Content Placeholder 3"/>
          <p:cNvSpPr>
            <a:spLocks noGrp="1"/>
          </p:cNvSpPr>
          <p:nvPr>
            <p:ph sz="half" idx="2"/>
          </p:nvPr>
        </p:nvSpPr>
        <p:spPr/>
        <p:txBody>
          <a:bodyPr>
            <a:normAutofit lnSpcReduction="10000"/>
          </a:bodyPr>
          <a:lstStyle/>
          <a:p>
            <a:pPr marL="0" indent="0" algn="ctr">
              <a:buNone/>
            </a:pPr>
            <a:r>
              <a:rPr lang="si-LK" i="1" dirty="0">
                <a:solidFill>
                  <a:schemeClr val="accent1">
                    <a:lumMod val="50000"/>
                  </a:schemeClr>
                </a:solidFill>
              </a:rPr>
              <a:t>ව්‍යාපා</a:t>
            </a:r>
            <a:r>
              <a:rPr lang="si-LK" i="1" dirty="0" smtClean="0">
                <a:solidFill>
                  <a:schemeClr val="accent1">
                    <a:lumMod val="50000"/>
                  </a:schemeClr>
                </a:solidFill>
              </a:rPr>
              <a:t>ර විසින් නිපදවන</a:t>
            </a:r>
            <a:r>
              <a:rPr lang="si-LK" i="1" dirty="0">
                <a:solidFill>
                  <a:schemeClr val="accent1">
                    <a:lumMod val="50000"/>
                  </a:schemeClr>
                </a:solidFill>
              </a:rPr>
              <a:t> විවිධ භාණ්</a:t>
            </a:r>
            <a:r>
              <a:rPr lang="si-LK" i="1" dirty="0" smtClean="0">
                <a:solidFill>
                  <a:schemeClr val="accent1">
                    <a:lumMod val="50000"/>
                  </a:schemeClr>
                </a:solidFill>
              </a:rPr>
              <a:t>ඩවලට නිදසුන්</a:t>
            </a:r>
          </a:p>
          <a:p>
            <a:r>
              <a:rPr lang="si-LK" dirty="0" smtClean="0">
                <a:solidFill>
                  <a:schemeClr val="tx2">
                    <a:lumMod val="75000"/>
                  </a:schemeClr>
                </a:solidFill>
              </a:rPr>
              <a:t>සකස් කළ ආහාර පාන</a:t>
            </a:r>
          </a:p>
          <a:p>
            <a:r>
              <a:rPr lang="si-LK" dirty="0" smtClean="0">
                <a:solidFill>
                  <a:schemeClr val="tx2">
                    <a:lumMod val="75000"/>
                  </a:schemeClr>
                </a:solidFill>
              </a:rPr>
              <a:t>මෝටර් රථ</a:t>
            </a:r>
          </a:p>
          <a:p>
            <a:r>
              <a:rPr lang="si-LK" dirty="0" smtClean="0">
                <a:solidFill>
                  <a:schemeClr val="tx2">
                    <a:lumMod val="75000"/>
                  </a:schemeClr>
                </a:solidFill>
              </a:rPr>
              <a:t>විදුලි උදුන්</a:t>
            </a:r>
          </a:p>
          <a:p>
            <a:r>
              <a:rPr lang="si-LK" dirty="0" smtClean="0">
                <a:solidFill>
                  <a:schemeClr val="tx2">
                    <a:lumMod val="75000"/>
                  </a:schemeClr>
                </a:solidFill>
              </a:rPr>
              <a:t>ජංගම දුරකථන</a:t>
            </a:r>
          </a:p>
          <a:p>
            <a:r>
              <a:rPr lang="si-LK" dirty="0" smtClean="0">
                <a:solidFill>
                  <a:schemeClr val="tx2">
                    <a:lumMod val="75000"/>
                  </a:schemeClr>
                </a:solidFill>
              </a:rPr>
              <a:t>ගෘහ භාණ්ඩ</a:t>
            </a:r>
          </a:p>
          <a:p>
            <a:r>
              <a:rPr lang="si-LK" dirty="0" smtClean="0">
                <a:solidFill>
                  <a:schemeClr val="tx2">
                    <a:lumMod val="75000"/>
                  </a:schemeClr>
                </a:solidFill>
              </a:rPr>
              <a:t>ශීතකරණ</a:t>
            </a:r>
          </a:p>
          <a:p>
            <a:endParaRPr lang="en-US" dirty="0">
              <a:solidFill>
                <a:schemeClr val="tx2">
                  <a:lumMod val="75000"/>
                </a:schemeClr>
              </a:solidFill>
            </a:endParaRPr>
          </a:p>
        </p:txBody>
      </p:sp>
    </p:spTree>
    <p:extLst>
      <p:ext uri="{BB962C8B-B14F-4D97-AF65-F5344CB8AC3E}">
        <p14:creationId xmlns:p14="http://schemas.microsoft.com/office/powerpoint/2010/main" val="11599256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i-LK" b="1" i="1" dirty="0">
                <a:solidFill>
                  <a:schemeClr val="accent4">
                    <a:lumMod val="50000"/>
                  </a:schemeClr>
                </a:solidFill>
              </a:rPr>
              <a:t>සේවා සැපයීමේ ව්‍යාපාර </a:t>
            </a:r>
            <a:br>
              <a:rPr lang="si-LK" b="1" i="1" dirty="0">
                <a:solidFill>
                  <a:schemeClr val="accent4">
                    <a:lumMod val="50000"/>
                  </a:schemeClr>
                </a:solidFill>
              </a:rPr>
            </a:br>
            <a:endParaRPr lang="en-US" dirty="0"/>
          </a:p>
        </p:txBody>
      </p:sp>
      <p:sp>
        <p:nvSpPr>
          <p:cNvPr id="3" name="Content Placeholder 2"/>
          <p:cNvSpPr>
            <a:spLocks noGrp="1"/>
          </p:cNvSpPr>
          <p:nvPr>
            <p:ph sz="half" idx="1"/>
          </p:nvPr>
        </p:nvSpPr>
        <p:spPr/>
        <p:txBody>
          <a:bodyPr>
            <a:normAutofit lnSpcReduction="10000"/>
          </a:bodyPr>
          <a:lstStyle/>
          <a:p>
            <a:pPr marL="0" indent="0">
              <a:buNone/>
            </a:pPr>
            <a:r>
              <a:rPr lang="si-LK" i="1" dirty="0">
                <a:solidFill>
                  <a:schemeClr val="accent1">
                    <a:lumMod val="50000"/>
                  </a:schemeClr>
                </a:solidFill>
              </a:rPr>
              <a:t>ව්‍යාපා</a:t>
            </a:r>
            <a:r>
              <a:rPr lang="si-LK" i="1" dirty="0" smtClean="0">
                <a:solidFill>
                  <a:schemeClr val="accent1">
                    <a:lumMod val="50000"/>
                  </a:schemeClr>
                </a:solidFill>
              </a:rPr>
              <a:t>රයක් ව</a:t>
            </a:r>
            <a:r>
              <a:rPr lang="si-LK" i="1" dirty="0">
                <a:solidFill>
                  <a:schemeClr val="accent1">
                    <a:lumMod val="50000"/>
                  </a:schemeClr>
                </a:solidFill>
              </a:rPr>
              <a:t>ිසින</a:t>
            </a:r>
            <a:r>
              <a:rPr lang="si-LK" i="1" dirty="0" smtClean="0">
                <a:solidFill>
                  <a:schemeClr val="accent1">
                    <a:lumMod val="50000"/>
                  </a:schemeClr>
                </a:solidFill>
              </a:rPr>
              <a:t>් </a:t>
            </a:r>
            <a:r>
              <a:rPr lang="si-LK" i="1" dirty="0">
                <a:solidFill>
                  <a:schemeClr val="accent1">
                    <a:lumMod val="50000"/>
                  </a:schemeClr>
                </a:solidFill>
              </a:rPr>
              <a:t>පා</a:t>
            </a:r>
            <a:r>
              <a:rPr lang="si-LK" i="1" dirty="0" smtClean="0">
                <a:solidFill>
                  <a:schemeClr val="accent1">
                    <a:lumMod val="50000"/>
                  </a:schemeClr>
                </a:solidFill>
              </a:rPr>
              <a:t>රිභ</a:t>
            </a:r>
            <a:r>
              <a:rPr lang="si-LK" i="1" dirty="0">
                <a:solidFill>
                  <a:schemeClr val="accent1">
                    <a:lumMod val="50000"/>
                  </a:schemeClr>
                </a:solidFill>
              </a:rPr>
              <a:t>ෝගි</a:t>
            </a:r>
            <a:r>
              <a:rPr lang="si-LK" i="1" dirty="0" smtClean="0">
                <a:solidFill>
                  <a:schemeClr val="accent1">
                    <a:lumMod val="50000"/>
                  </a:schemeClr>
                </a:solidFill>
              </a:rPr>
              <a:t>ක</a:t>
            </a:r>
            <a:r>
              <a:rPr lang="si-LK" i="1" dirty="0">
                <a:solidFill>
                  <a:srgbClr val="000099"/>
                </a:solidFill>
              </a:rPr>
              <a:t> </a:t>
            </a:r>
            <a:r>
              <a:rPr lang="si-LK" i="1" dirty="0">
                <a:solidFill>
                  <a:schemeClr val="accent1">
                    <a:lumMod val="50000"/>
                  </a:schemeClr>
                </a:solidFill>
              </a:rPr>
              <a:t>අවශ්‍යතා හා</a:t>
            </a:r>
            <a:r>
              <a:rPr lang="si-LK" b="1" i="1" dirty="0">
                <a:solidFill>
                  <a:schemeClr val="accent1">
                    <a:lumMod val="50000"/>
                  </a:schemeClr>
                </a:solidFill>
              </a:rPr>
              <a:t> </a:t>
            </a:r>
            <a:r>
              <a:rPr lang="si-LK" i="1" dirty="0">
                <a:solidFill>
                  <a:schemeClr val="accent1">
                    <a:lumMod val="50000"/>
                  </a:schemeClr>
                </a:solidFill>
              </a:rPr>
              <a:t>වුවමනා සපුරාලීම සඳහා පාරිභෝගි</a:t>
            </a:r>
            <a:r>
              <a:rPr lang="si-LK" i="1" dirty="0" smtClean="0">
                <a:solidFill>
                  <a:schemeClr val="accent1">
                    <a:lumMod val="50000"/>
                  </a:schemeClr>
                </a:solidFill>
              </a:rPr>
              <a:t>කයන් වෙත ලබා දෙන ක්‍රියාවක් හෝ ක්‍රියාවලියක් </a:t>
            </a:r>
            <a:r>
              <a:rPr lang="si-LK" b="1" i="1" dirty="0" smtClean="0">
                <a:solidFill>
                  <a:srgbClr val="C00000"/>
                </a:solidFill>
              </a:rPr>
              <a:t>සේවා </a:t>
            </a:r>
            <a:r>
              <a:rPr lang="si-LK" i="1" dirty="0" smtClean="0">
                <a:solidFill>
                  <a:schemeClr val="accent1">
                    <a:lumMod val="50000"/>
                  </a:schemeClr>
                </a:solidFill>
              </a:rPr>
              <a:t>ලෙස හඳුන්වන අතර මෙම කාර්යය ඉටු කරනු ලබන ආයතන</a:t>
            </a:r>
            <a:r>
              <a:rPr lang="si-LK" b="1" i="1" dirty="0">
                <a:solidFill>
                  <a:srgbClr val="C00000"/>
                </a:solidFill>
              </a:rPr>
              <a:t> </a:t>
            </a:r>
            <a:r>
              <a:rPr lang="si-LK" b="1" i="1" dirty="0">
                <a:solidFill>
                  <a:schemeClr val="accent4">
                    <a:lumMod val="50000"/>
                  </a:schemeClr>
                </a:solidFill>
              </a:rPr>
              <a:t>සේවා නිෂ්පාදන ව්‍යාපාර  </a:t>
            </a:r>
            <a:r>
              <a:rPr lang="si-LK" b="1" i="1" dirty="0"/>
              <a:t>වේ.</a:t>
            </a:r>
            <a:br>
              <a:rPr lang="si-LK" b="1" i="1" dirty="0"/>
            </a:br>
            <a:endParaRPr lang="en-US" i="1" dirty="0">
              <a:solidFill>
                <a:schemeClr val="accent1">
                  <a:lumMod val="50000"/>
                </a:schemeClr>
              </a:solidFill>
            </a:endParaRPr>
          </a:p>
        </p:txBody>
      </p:sp>
      <p:sp>
        <p:nvSpPr>
          <p:cNvPr id="4" name="Content Placeholder 3"/>
          <p:cNvSpPr>
            <a:spLocks noGrp="1"/>
          </p:cNvSpPr>
          <p:nvPr>
            <p:ph sz="half" idx="2"/>
          </p:nvPr>
        </p:nvSpPr>
        <p:spPr/>
        <p:txBody>
          <a:bodyPr>
            <a:normAutofit lnSpcReduction="10000"/>
          </a:bodyPr>
          <a:lstStyle/>
          <a:p>
            <a:pPr marL="0" indent="0" algn="ctr">
              <a:buNone/>
            </a:pPr>
            <a:r>
              <a:rPr lang="si-LK" b="1" i="1" dirty="0">
                <a:solidFill>
                  <a:schemeClr val="accent2">
                    <a:lumMod val="50000"/>
                  </a:schemeClr>
                </a:solidFill>
              </a:rPr>
              <a:t>සේවා නිෂ්පාදන ව්‍යාපා</a:t>
            </a:r>
            <a:r>
              <a:rPr lang="si-LK" b="1" i="1" dirty="0" smtClean="0">
                <a:solidFill>
                  <a:schemeClr val="accent2">
                    <a:lumMod val="50000"/>
                  </a:schemeClr>
                </a:solidFill>
              </a:rPr>
              <a:t>ර සඳහා න</a:t>
            </a:r>
            <a:r>
              <a:rPr lang="si-LK" b="1" i="1" dirty="0">
                <a:solidFill>
                  <a:schemeClr val="accent2">
                    <a:lumMod val="50000"/>
                  </a:schemeClr>
                </a:solidFill>
              </a:rPr>
              <a:t>ිදසුන</a:t>
            </a:r>
            <a:r>
              <a:rPr lang="si-LK" b="1" i="1" dirty="0" smtClean="0">
                <a:solidFill>
                  <a:schemeClr val="accent2">
                    <a:lumMod val="50000"/>
                  </a:schemeClr>
                </a:solidFill>
              </a:rPr>
              <a:t>්</a:t>
            </a:r>
          </a:p>
          <a:p>
            <a:pPr marL="0" indent="0" algn="ctr">
              <a:buNone/>
            </a:pPr>
            <a:endParaRPr lang="si-LK" b="1" i="1" dirty="0">
              <a:solidFill>
                <a:schemeClr val="accent2">
                  <a:lumMod val="50000"/>
                </a:schemeClr>
              </a:solidFill>
            </a:endParaRPr>
          </a:p>
          <a:p>
            <a:pPr algn="just">
              <a:buFont typeface="Wingdings" panose="05000000000000000000" pitchFamily="2" charset="2"/>
              <a:buChar char="§"/>
            </a:pPr>
            <a:r>
              <a:rPr lang="si-LK" b="1" i="1" dirty="0" smtClean="0">
                <a:solidFill>
                  <a:schemeClr val="tx2">
                    <a:lumMod val="50000"/>
                  </a:schemeClr>
                </a:solidFill>
              </a:rPr>
              <a:t>තොග වෙළඳ ආයතන</a:t>
            </a:r>
          </a:p>
          <a:p>
            <a:pPr algn="just">
              <a:buFont typeface="Wingdings" panose="05000000000000000000" pitchFamily="2" charset="2"/>
              <a:buChar char="§"/>
            </a:pPr>
            <a:r>
              <a:rPr lang="si-LK" b="1" i="1" dirty="0" smtClean="0">
                <a:solidFill>
                  <a:schemeClr val="tx2">
                    <a:lumMod val="50000"/>
                  </a:schemeClr>
                </a:solidFill>
              </a:rPr>
              <a:t>සිල්ලර ව</a:t>
            </a:r>
            <a:r>
              <a:rPr lang="si-LK" b="1" i="1" dirty="0">
                <a:solidFill>
                  <a:schemeClr val="tx2">
                    <a:lumMod val="50000"/>
                  </a:schemeClr>
                </a:solidFill>
              </a:rPr>
              <a:t>ෙළඳ </a:t>
            </a:r>
            <a:r>
              <a:rPr lang="si-LK" b="1" i="1" dirty="0" smtClean="0">
                <a:solidFill>
                  <a:schemeClr val="tx2">
                    <a:lumMod val="50000"/>
                  </a:schemeClr>
                </a:solidFill>
              </a:rPr>
              <a:t>ආයතන</a:t>
            </a:r>
          </a:p>
          <a:p>
            <a:pPr algn="just">
              <a:buFont typeface="Wingdings" panose="05000000000000000000" pitchFamily="2" charset="2"/>
              <a:buChar char="§"/>
            </a:pPr>
            <a:r>
              <a:rPr lang="si-LK" b="1" i="1" dirty="0" smtClean="0">
                <a:solidFill>
                  <a:schemeClr val="tx2">
                    <a:lumMod val="50000"/>
                  </a:schemeClr>
                </a:solidFill>
              </a:rPr>
              <a:t>රක්ෂණ ආයතන</a:t>
            </a:r>
          </a:p>
          <a:p>
            <a:pPr algn="just">
              <a:buFont typeface="Wingdings" panose="05000000000000000000" pitchFamily="2" charset="2"/>
              <a:buChar char="§"/>
            </a:pPr>
            <a:r>
              <a:rPr lang="si-LK" b="1" i="1" dirty="0" smtClean="0">
                <a:solidFill>
                  <a:schemeClr val="tx2">
                    <a:lumMod val="50000"/>
                  </a:schemeClr>
                </a:solidFill>
              </a:rPr>
              <a:t>බැංකු </a:t>
            </a:r>
            <a:r>
              <a:rPr lang="si-LK" b="1" i="1" dirty="0">
                <a:solidFill>
                  <a:schemeClr val="tx2">
                    <a:lumMod val="50000"/>
                  </a:schemeClr>
                </a:solidFill>
              </a:rPr>
              <a:t>ආයතන</a:t>
            </a:r>
          </a:p>
          <a:p>
            <a:pPr algn="just">
              <a:buFont typeface="Wingdings" panose="05000000000000000000" pitchFamily="2" charset="2"/>
              <a:buChar char="§"/>
            </a:pPr>
            <a:r>
              <a:rPr lang="si-LK" b="1" i="1" dirty="0" smtClean="0">
                <a:solidFill>
                  <a:schemeClr val="tx2">
                    <a:lumMod val="50000"/>
                  </a:schemeClr>
                </a:solidFill>
              </a:rPr>
              <a:t>රූපලාවන්‍ය </a:t>
            </a:r>
            <a:r>
              <a:rPr lang="si-LK" b="1" i="1" dirty="0">
                <a:solidFill>
                  <a:schemeClr val="tx2">
                    <a:lumMod val="50000"/>
                  </a:schemeClr>
                </a:solidFill>
              </a:rPr>
              <a:t>ආයතන</a:t>
            </a:r>
          </a:p>
          <a:p>
            <a:pPr algn="just">
              <a:buFont typeface="Wingdings" panose="05000000000000000000" pitchFamily="2" charset="2"/>
              <a:buChar char="§"/>
            </a:pPr>
            <a:r>
              <a:rPr lang="si-LK" b="1" i="1" dirty="0" smtClean="0">
                <a:solidFill>
                  <a:schemeClr val="tx2">
                    <a:lumMod val="50000"/>
                  </a:schemeClr>
                </a:solidFill>
              </a:rPr>
              <a:t>අධ්‍යාපන </a:t>
            </a:r>
            <a:r>
              <a:rPr lang="si-LK" b="1" i="1" dirty="0">
                <a:solidFill>
                  <a:schemeClr val="tx2">
                    <a:lumMod val="50000"/>
                  </a:schemeClr>
                </a:solidFill>
              </a:rPr>
              <a:t>ආයතන</a:t>
            </a:r>
          </a:p>
          <a:p>
            <a:pPr algn="just">
              <a:buFont typeface="Wingdings" panose="05000000000000000000" pitchFamily="2" charset="2"/>
              <a:buChar char="§"/>
            </a:pPr>
            <a:endParaRPr lang="si-LK" b="1" i="1" dirty="0">
              <a:solidFill>
                <a:schemeClr val="tx2">
                  <a:lumMod val="50000"/>
                </a:schemeClr>
              </a:solidFill>
            </a:endParaRPr>
          </a:p>
          <a:p>
            <a:pPr algn="just">
              <a:buFont typeface="Wingdings" panose="05000000000000000000" pitchFamily="2" charset="2"/>
              <a:buChar char="§"/>
            </a:pPr>
            <a:endParaRPr lang="si-LK" b="1" i="1" dirty="0">
              <a:solidFill>
                <a:schemeClr val="tx2">
                  <a:lumMod val="50000"/>
                </a:schemeClr>
              </a:solidFill>
            </a:endParaRPr>
          </a:p>
          <a:p>
            <a:pPr algn="ctr">
              <a:buFont typeface="Wingdings" panose="05000000000000000000" pitchFamily="2" charset="2"/>
              <a:buChar char="§"/>
            </a:pPr>
            <a:endParaRPr lang="si-LK" b="1" i="1" dirty="0" smtClean="0">
              <a:solidFill>
                <a:schemeClr val="tx2">
                  <a:lumMod val="50000"/>
                </a:schemeClr>
              </a:solidFill>
            </a:endParaRPr>
          </a:p>
          <a:p>
            <a:pPr algn="ctr">
              <a:buFont typeface="Wingdings" panose="05000000000000000000" pitchFamily="2" charset="2"/>
              <a:buChar char="§"/>
            </a:pPr>
            <a:endParaRPr lang="si-LK" b="1" i="1" dirty="0">
              <a:solidFill>
                <a:schemeClr val="accent2">
                  <a:lumMod val="50000"/>
                </a:schemeClr>
              </a:solidFill>
            </a:endParaRPr>
          </a:p>
          <a:p>
            <a:endParaRPr lang="en-US" dirty="0"/>
          </a:p>
        </p:txBody>
      </p:sp>
    </p:spTree>
    <p:extLst>
      <p:ext uri="{BB962C8B-B14F-4D97-AF65-F5344CB8AC3E}">
        <p14:creationId xmlns:p14="http://schemas.microsoft.com/office/powerpoint/2010/main" val="9694995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i-LK" b="1" i="1" dirty="0" smtClean="0">
                <a:solidFill>
                  <a:schemeClr val="accent2">
                    <a:lumMod val="50000"/>
                  </a:schemeClr>
                </a:solidFill>
              </a:rPr>
              <a:t>නිෂ්පාදන සාධක</a:t>
            </a:r>
            <a:endParaRPr lang="en-US" b="1" i="1" dirty="0">
              <a:solidFill>
                <a:schemeClr val="accent2">
                  <a:lumMod val="50000"/>
                </a:schemeClr>
              </a:solidFill>
            </a:endParaRPr>
          </a:p>
        </p:txBody>
      </p:sp>
      <p:sp>
        <p:nvSpPr>
          <p:cNvPr id="3" name="Subtitle 2"/>
          <p:cNvSpPr>
            <a:spLocks noGrp="1"/>
          </p:cNvSpPr>
          <p:nvPr>
            <p:ph idx="1"/>
          </p:nvPr>
        </p:nvSpPr>
        <p:spPr/>
        <p:txBody>
          <a:bodyPr>
            <a:normAutofit/>
          </a:bodyPr>
          <a:lstStyle/>
          <a:p>
            <a:r>
              <a:rPr lang="si-LK" i="1" dirty="0">
                <a:solidFill>
                  <a:srgbClr val="000099"/>
                </a:solidFill>
              </a:rPr>
              <a:t>භාණ්ඩ හා සේවා නිෂ්පාදනය කිරීම </a:t>
            </a:r>
            <a:r>
              <a:rPr lang="si-LK" i="1" dirty="0" smtClean="0">
                <a:solidFill>
                  <a:srgbClr val="000099"/>
                </a:solidFill>
              </a:rPr>
              <a:t>සඳහා</a:t>
            </a:r>
            <a:r>
              <a:rPr lang="si-LK" i="1" dirty="0"/>
              <a:t> </a:t>
            </a:r>
            <a:r>
              <a:rPr lang="si-LK" i="1" dirty="0">
                <a:solidFill>
                  <a:srgbClr val="000099"/>
                </a:solidFill>
              </a:rPr>
              <a:t>ව්‍යාපා</a:t>
            </a:r>
            <a:r>
              <a:rPr lang="si-LK" i="1" dirty="0" smtClean="0">
                <a:solidFill>
                  <a:srgbClr val="000099"/>
                </a:solidFill>
              </a:rPr>
              <a:t>රවලට අවශ්‍ය වන විවිධ  සම්පත් </a:t>
            </a:r>
            <a:r>
              <a:rPr lang="si-LK" b="1" i="1" dirty="0">
                <a:solidFill>
                  <a:schemeClr val="accent2">
                    <a:lumMod val="50000"/>
                  </a:schemeClr>
                </a:solidFill>
              </a:rPr>
              <a:t>නිෂ්පාදන සා</a:t>
            </a:r>
            <a:r>
              <a:rPr lang="si-LK" b="1" i="1" dirty="0" smtClean="0">
                <a:solidFill>
                  <a:schemeClr val="accent2">
                    <a:lumMod val="50000"/>
                  </a:schemeClr>
                </a:solidFill>
              </a:rPr>
              <a:t>ධක </a:t>
            </a:r>
            <a:r>
              <a:rPr lang="si-LK" i="1" dirty="0" smtClean="0">
                <a:solidFill>
                  <a:srgbClr val="000099"/>
                </a:solidFill>
              </a:rPr>
              <a:t>ලෙස හඳුන්වයි.</a:t>
            </a:r>
          </a:p>
          <a:p>
            <a:endParaRPr lang="si-LK" i="1" dirty="0">
              <a:solidFill>
                <a:srgbClr val="000099"/>
              </a:solidFill>
            </a:endParaRPr>
          </a:p>
          <a:p>
            <a:r>
              <a:rPr lang="si-LK" i="1" dirty="0" smtClean="0">
                <a:solidFill>
                  <a:srgbClr val="C00000"/>
                </a:solidFill>
              </a:rPr>
              <a:t>මූලික </a:t>
            </a:r>
            <a:r>
              <a:rPr lang="si-LK" i="1" dirty="0">
                <a:solidFill>
                  <a:srgbClr val="C00000"/>
                </a:solidFill>
              </a:rPr>
              <a:t>නිෂ්පාදන සාධක </a:t>
            </a:r>
            <a:endParaRPr lang="si-LK" i="1" dirty="0" smtClean="0">
              <a:solidFill>
                <a:srgbClr val="C00000"/>
              </a:solidFill>
            </a:endParaRPr>
          </a:p>
          <a:p>
            <a:pPr marL="342900" indent="-342900">
              <a:buFont typeface="Wingdings" panose="05000000000000000000" pitchFamily="2" charset="2"/>
              <a:buChar char="v"/>
            </a:pPr>
            <a:r>
              <a:rPr lang="si-LK" b="1" i="1" dirty="0" smtClean="0">
                <a:solidFill>
                  <a:srgbClr val="00B050"/>
                </a:solidFill>
              </a:rPr>
              <a:t>භූමිය</a:t>
            </a:r>
          </a:p>
          <a:p>
            <a:pPr marL="342900" indent="-342900">
              <a:buFont typeface="Wingdings" panose="05000000000000000000" pitchFamily="2" charset="2"/>
              <a:buChar char="v"/>
            </a:pPr>
            <a:r>
              <a:rPr lang="si-LK" b="1" i="1" dirty="0" smtClean="0">
                <a:solidFill>
                  <a:srgbClr val="00B050"/>
                </a:solidFill>
              </a:rPr>
              <a:t> ශ්‍රමය</a:t>
            </a:r>
          </a:p>
          <a:p>
            <a:pPr marL="342900" indent="-342900">
              <a:buFont typeface="Wingdings" panose="05000000000000000000" pitchFamily="2" charset="2"/>
              <a:buChar char="v"/>
            </a:pPr>
            <a:r>
              <a:rPr lang="si-LK" b="1" i="1" dirty="0" smtClean="0">
                <a:solidFill>
                  <a:srgbClr val="00B050"/>
                </a:solidFill>
              </a:rPr>
              <a:t> ප්‍රාග්ධනය</a:t>
            </a:r>
          </a:p>
          <a:p>
            <a:pPr marL="342900" indent="-342900">
              <a:buFont typeface="Wingdings" panose="05000000000000000000" pitchFamily="2" charset="2"/>
              <a:buChar char="v"/>
            </a:pPr>
            <a:r>
              <a:rPr lang="si-LK" b="1" i="1" dirty="0" smtClean="0">
                <a:solidFill>
                  <a:srgbClr val="00B050"/>
                </a:solidFill>
              </a:rPr>
              <a:t>ව්‍යවසාය</a:t>
            </a:r>
            <a:endParaRPr lang="si-LK" b="1" i="1" dirty="0">
              <a:solidFill>
                <a:srgbClr val="00B050"/>
              </a:solidFill>
            </a:endParaRPr>
          </a:p>
          <a:p>
            <a:endParaRPr lang="en-US" b="1" dirty="0">
              <a:solidFill>
                <a:srgbClr val="00B050"/>
              </a:solidFill>
            </a:endParaRPr>
          </a:p>
        </p:txBody>
      </p:sp>
    </p:spTree>
    <p:extLst>
      <p:ext uri="{BB962C8B-B14F-4D97-AF65-F5344CB8AC3E}">
        <p14:creationId xmlns:p14="http://schemas.microsoft.com/office/powerpoint/2010/main" val="16692613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si-LK" dirty="0">
                <a:solidFill>
                  <a:schemeClr val="accent2">
                    <a:lumMod val="50000"/>
                  </a:schemeClr>
                </a:solidFill>
              </a:rPr>
              <a:t>භූමිය </a:t>
            </a:r>
            <a:br>
              <a:rPr lang="si-LK" dirty="0">
                <a:solidFill>
                  <a:schemeClr val="accent2">
                    <a:lumMod val="50000"/>
                  </a:schemeClr>
                </a:solidFill>
              </a:rPr>
            </a:br>
            <a:r>
              <a:rPr lang="si-LK" dirty="0" smtClean="0">
                <a:solidFill>
                  <a:schemeClr val="accent2">
                    <a:lumMod val="50000"/>
                  </a:schemeClr>
                </a:solidFill>
              </a:rPr>
              <a:t>     </a:t>
            </a:r>
            <a:r>
              <a:rPr lang="si-LK" dirty="0" smtClean="0"/>
              <a:t>ස</a:t>
            </a:r>
            <a:r>
              <a:rPr lang="si-LK" dirty="0"/>
              <a:t>්වභාව ධර්මයෙන් ලැබී ඇති සියලු සම්පත්</a:t>
            </a:r>
            <a:br>
              <a:rPr lang="si-LK" dirty="0"/>
            </a:br>
            <a:r>
              <a:rPr lang="si-LK" sz="2400" dirty="0">
                <a:solidFill>
                  <a:schemeClr val="tx2">
                    <a:lumMod val="75000"/>
                  </a:schemeClr>
                </a:solidFill>
              </a:rPr>
              <a:t>උද</a:t>
            </a:r>
            <a:r>
              <a:rPr lang="si-LK" sz="2400" dirty="0" smtClean="0">
                <a:solidFill>
                  <a:schemeClr val="tx2">
                    <a:lumMod val="75000"/>
                  </a:schemeClr>
                </a:solidFill>
              </a:rPr>
              <a:t>ා</a:t>
            </a:r>
            <a:r>
              <a:rPr lang="en-US" sz="2400" dirty="0" smtClean="0">
                <a:solidFill>
                  <a:schemeClr val="tx2">
                    <a:lumMod val="75000"/>
                  </a:schemeClr>
                </a:solidFill>
              </a:rPr>
              <a:t>:</a:t>
            </a:r>
            <a:r>
              <a:rPr lang="si-LK" sz="2400" dirty="0" smtClean="0">
                <a:solidFill>
                  <a:schemeClr val="tx2">
                    <a:lumMod val="75000"/>
                  </a:schemeClr>
                </a:solidFill>
              </a:rPr>
              <a:t>- </a:t>
            </a:r>
            <a:r>
              <a:rPr lang="si-LK" sz="2400" dirty="0">
                <a:solidFill>
                  <a:schemeClr val="tx2">
                    <a:lumMod val="75000"/>
                  </a:schemeClr>
                </a:solidFill>
              </a:rPr>
              <a:t>වන සම්පත්,ඛනිජ සම්පත්,පස </a:t>
            </a:r>
            <a:endParaRPr lang="si-LK" sz="2400" dirty="0" smtClean="0">
              <a:solidFill>
                <a:schemeClr val="tx2">
                  <a:lumMod val="75000"/>
                </a:schemeClr>
              </a:solidFill>
            </a:endParaRPr>
          </a:p>
          <a:p>
            <a:r>
              <a:rPr lang="si-LK" dirty="0" smtClean="0">
                <a:solidFill>
                  <a:schemeClr val="accent2">
                    <a:lumMod val="50000"/>
                  </a:schemeClr>
                </a:solidFill>
              </a:rPr>
              <a:t>ශ්‍රමය</a:t>
            </a:r>
          </a:p>
          <a:p>
            <a:pPr marL="0" indent="0">
              <a:buNone/>
            </a:pPr>
            <a:r>
              <a:rPr lang="si-LK" dirty="0" smtClean="0">
                <a:solidFill>
                  <a:schemeClr val="bg2">
                    <a:lumMod val="10000"/>
                  </a:schemeClr>
                </a:solidFill>
              </a:rPr>
              <a:t>       ව්‍යාපාරය සඳහා යෙදවෙන කායික හා මානසික දායකත්වය</a:t>
            </a:r>
          </a:p>
          <a:p>
            <a:pPr marL="0" indent="0">
              <a:buNone/>
            </a:pPr>
            <a:r>
              <a:rPr lang="si-LK" dirty="0">
                <a:solidFill>
                  <a:schemeClr val="bg2">
                    <a:lumMod val="10000"/>
                  </a:schemeClr>
                </a:solidFill>
              </a:rPr>
              <a:t> </a:t>
            </a:r>
            <a:r>
              <a:rPr lang="si-LK" sz="2400" dirty="0">
                <a:solidFill>
                  <a:schemeClr val="tx2">
                    <a:lumMod val="75000"/>
                  </a:schemeClr>
                </a:solidFill>
              </a:rPr>
              <a:t>උද</a:t>
            </a:r>
            <a:r>
              <a:rPr lang="si-LK" sz="2400" dirty="0" smtClean="0">
                <a:solidFill>
                  <a:schemeClr val="tx2">
                    <a:lumMod val="75000"/>
                  </a:schemeClr>
                </a:solidFill>
              </a:rPr>
              <a:t>ා</a:t>
            </a:r>
            <a:r>
              <a:rPr lang="en-US" sz="2400" dirty="0" smtClean="0">
                <a:solidFill>
                  <a:schemeClr val="tx2">
                    <a:lumMod val="75000"/>
                  </a:schemeClr>
                </a:solidFill>
              </a:rPr>
              <a:t>:</a:t>
            </a:r>
            <a:r>
              <a:rPr lang="si-LK" sz="2400" dirty="0" smtClean="0">
                <a:solidFill>
                  <a:schemeClr val="tx2">
                    <a:lumMod val="75000"/>
                  </a:schemeClr>
                </a:solidFill>
              </a:rPr>
              <a:t>- කය වෙහෙසා වැඩ කරන පුද්ගලයින් - පතල් සේවකයන්</a:t>
            </a:r>
          </a:p>
          <a:p>
            <a:pPr marL="0" indent="0">
              <a:buNone/>
            </a:pPr>
            <a:r>
              <a:rPr lang="si-LK" sz="2400" dirty="0">
                <a:solidFill>
                  <a:schemeClr val="tx2">
                    <a:lumMod val="75000"/>
                  </a:schemeClr>
                </a:solidFill>
              </a:rPr>
              <a:t>	</a:t>
            </a:r>
            <a:r>
              <a:rPr lang="si-LK" sz="2400" dirty="0" smtClean="0">
                <a:solidFill>
                  <a:schemeClr val="tx2">
                    <a:lumMod val="75000"/>
                  </a:schemeClr>
                </a:solidFill>
              </a:rPr>
              <a:t>				         සනීපාරක්ෂක කම්කරුවන්</a:t>
            </a:r>
          </a:p>
          <a:p>
            <a:pPr marL="0" indent="0">
              <a:buNone/>
            </a:pPr>
            <a:r>
              <a:rPr lang="si-LK" sz="2400" dirty="0">
                <a:solidFill>
                  <a:schemeClr val="tx2">
                    <a:lumMod val="75000"/>
                  </a:schemeClr>
                </a:solidFill>
              </a:rPr>
              <a:t> </a:t>
            </a:r>
            <a:r>
              <a:rPr lang="si-LK" sz="2400" dirty="0" smtClean="0">
                <a:solidFill>
                  <a:schemeClr val="tx2">
                    <a:lumMod val="75000"/>
                  </a:schemeClr>
                </a:solidFill>
              </a:rPr>
              <a:t>          මනස</a:t>
            </a:r>
            <a:r>
              <a:rPr lang="si-LK" sz="2400" dirty="0">
                <a:solidFill>
                  <a:schemeClr val="tx2">
                    <a:lumMod val="75000"/>
                  </a:schemeClr>
                </a:solidFill>
              </a:rPr>
              <a:t> වෙහෙසා වැඩ කරන පුද්ගලයින් - </a:t>
            </a:r>
            <a:r>
              <a:rPr lang="si-LK" sz="2400" dirty="0" smtClean="0">
                <a:solidFill>
                  <a:schemeClr val="tx2">
                    <a:lumMod val="75000"/>
                  </a:schemeClr>
                </a:solidFill>
              </a:rPr>
              <a:t>කළමනාකරුවන්</a:t>
            </a:r>
          </a:p>
          <a:p>
            <a:pPr marL="0" indent="0">
              <a:buNone/>
            </a:pPr>
            <a:r>
              <a:rPr lang="si-LK" sz="2400" dirty="0">
                <a:solidFill>
                  <a:schemeClr val="tx2">
                    <a:lumMod val="75000"/>
                  </a:schemeClr>
                </a:solidFill>
              </a:rPr>
              <a:t>	</a:t>
            </a:r>
            <a:r>
              <a:rPr lang="si-LK" sz="2400" dirty="0" smtClean="0">
                <a:solidFill>
                  <a:schemeClr val="tx2">
                    <a:lumMod val="75000"/>
                  </a:schemeClr>
                </a:solidFill>
              </a:rPr>
              <a:t>				            ගණකාධිකාරීවරුන්</a:t>
            </a:r>
          </a:p>
          <a:p>
            <a:pPr marL="0" indent="0">
              <a:buNone/>
            </a:pPr>
            <a:endParaRPr lang="en-US" sz="2400" dirty="0">
              <a:solidFill>
                <a:schemeClr val="bg2">
                  <a:lumMod val="10000"/>
                </a:schemeClr>
              </a:solidFill>
            </a:endParaRPr>
          </a:p>
        </p:txBody>
      </p:sp>
    </p:spTree>
    <p:extLst>
      <p:ext uri="{BB962C8B-B14F-4D97-AF65-F5344CB8AC3E}">
        <p14:creationId xmlns:p14="http://schemas.microsoft.com/office/powerpoint/2010/main" val="29556142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515155"/>
            <a:ext cx="9144000" cy="4742645"/>
          </a:xfrm>
        </p:spPr>
        <p:txBody>
          <a:bodyPr>
            <a:normAutofit/>
          </a:bodyPr>
          <a:lstStyle/>
          <a:p>
            <a:pPr marL="342900" indent="-342900" algn="l">
              <a:buFont typeface="Arial" panose="020B0604020202020204" pitchFamily="34" charset="0"/>
              <a:buChar char="•"/>
            </a:pPr>
            <a:r>
              <a:rPr lang="si-LK" sz="2800" dirty="0">
                <a:solidFill>
                  <a:schemeClr val="accent2">
                    <a:lumMod val="50000"/>
                  </a:schemeClr>
                </a:solidFill>
              </a:rPr>
              <a:t>ප්‍රාග්ධනය</a:t>
            </a:r>
            <a:br>
              <a:rPr lang="si-LK" sz="2800" dirty="0">
                <a:solidFill>
                  <a:schemeClr val="accent2">
                    <a:lumMod val="50000"/>
                  </a:schemeClr>
                </a:solidFill>
              </a:rPr>
            </a:br>
            <a:r>
              <a:rPr lang="si-LK" sz="2800" dirty="0" smtClean="0">
                <a:solidFill>
                  <a:schemeClr val="accent2">
                    <a:lumMod val="50000"/>
                  </a:schemeClr>
                </a:solidFill>
              </a:rPr>
              <a:t>      </a:t>
            </a:r>
            <a:r>
              <a:rPr lang="si-LK" sz="2800" i="1" dirty="0" smtClean="0">
                <a:solidFill>
                  <a:schemeClr val="bg2">
                    <a:lumMod val="10000"/>
                  </a:schemeClr>
                </a:solidFill>
              </a:rPr>
              <a:t>න</a:t>
            </a:r>
            <a:r>
              <a:rPr lang="si-LK" sz="2800" i="1" dirty="0">
                <a:solidFill>
                  <a:schemeClr val="bg2">
                    <a:lumMod val="10000"/>
                  </a:schemeClr>
                </a:solidFill>
              </a:rPr>
              <a:t>ිෂ්පාදනයේ දී ආධාර කර ගන්නා මිනිසා විසින් සකස් කරන ලද දෑ</a:t>
            </a:r>
            <a:br>
              <a:rPr lang="si-LK" sz="2800" i="1" dirty="0">
                <a:solidFill>
                  <a:schemeClr val="bg2">
                    <a:lumMod val="10000"/>
                  </a:schemeClr>
                </a:solidFill>
              </a:rPr>
            </a:br>
            <a:r>
              <a:rPr lang="si-LK" sz="2800" dirty="0">
                <a:solidFill>
                  <a:schemeClr val="tx2">
                    <a:lumMod val="75000"/>
                  </a:schemeClr>
                </a:solidFill>
              </a:rPr>
              <a:t>උදා</a:t>
            </a:r>
            <a:r>
              <a:rPr lang="en-US" sz="2800" dirty="0">
                <a:solidFill>
                  <a:schemeClr val="tx2">
                    <a:lumMod val="75000"/>
                  </a:schemeClr>
                </a:solidFill>
              </a:rPr>
              <a:t>:</a:t>
            </a:r>
            <a:r>
              <a:rPr lang="si-LK" sz="2800" dirty="0">
                <a:solidFill>
                  <a:schemeClr val="tx2">
                    <a:lumMod val="75000"/>
                  </a:schemeClr>
                </a:solidFill>
              </a:rPr>
              <a:t>- ගොඩනැගිලි,යන්ත්‍ර,මෝටර් රථ,මුදල</a:t>
            </a:r>
            <a:r>
              <a:rPr lang="si-LK" sz="2800" dirty="0" smtClean="0">
                <a:solidFill>
                  <a:schemeClr val="tx2">
                    <a:lumMod val="75000"/>
                  </a:schemeClr>
                </a:solidFill>
              </a:rPr>
              <a:t>්</a:t>
            </a:r>
          </a:p>
          <a:p>
            <a:pPr marL="342900" indent="-342900" algn="l">
              <a:buFont typeface="Arial" panose="020B0604020202020204" pitchFamily="34" charset="0"/>
              <a:buChar char="•"/>
            </a:pPr>
            <a:r>
              <a:rPr lang="si-LK" sz="2800" dirty="0" smtClean="0">
                <a:solidFill>
                  <a:schemeClr val="accent2">
                    <a:lumMod val="50000"/>
                  </a:schemeClr>
                </a:solidFill>
              </a:rPr>
              <a:t>ව්‍යවසාය</a:t>
            </a:r>
          </a:p>
          <a:p>
            <a:pPr algn="l"/>
            <a:r>
              <a:rPr lang="si-LK" sz="2800" dirty="0">
                <a:solidFill>
                  <a:schemeClr val="accent2">
                    <a:lumMod val="50000"/>
                  </a:schemeClr>
                </a:solidFill>
              </a:rPr>
              <a:t>	</a:t>
            </a:r>
            <a:r>
              <a:rPr lang="si-LK" sz="2800" i="1" dirty="0">
                <a:solidFill>
                  <a:schemeClr val="bg2">
                    <a:lumMod val="10000"/>
                  </a:schemeClr>
                </a:solidFill>
              </a:rPr>
              <a:t> නිෂ්පා</a:t>
            </a:r>
            <a:r>
              <a:rPr lang="si-LK" sz="2800" i="1" dirty="0" smtClean="0">
                <a:solidFill>
                  <a:schemeClr val="bg2">
                    <a:lumMod val="10000"/>
                  </a:schemeClr>
                </a:solidFill>
              </a:rPr>
              <a:t>දනය සඳහා අවශ්‍ය භූමිය,ශ්‍රමය,ප්‍රාග්ධනය වැනි නිෂ්පාදන සාධක සංවිධාන කරමින් යම් </a:t>
            </a:r>
            <a:r>
              <a:rPr lang="si-LK" sz="2800" i="1" dirty="0">
                <a:solidFill>
                  <a:schemeClr val="bg2">
                    <a:lumMod val="10000"/>
                  </a:schemeClr>
                </a:solidFill>
              </a:rPr>
              <a:t>නිෂ්පා</a:t>
            </a:r>
            <a:r>
              <a:rPr lang="si-LK" sz="2800" i="1" dirty="0" smtClean="0">
                <a:solidFill>
                  <a:schemeClr val="bg2">
                    <a:lumMod val="10000"/>
                  </a:schemeClr>
                </a:solidFill>
              </a:rPr>
              <a:t>දන ක්‍රියාවලියක් ආරම්භ කර පවත්වා ගෙන යාමේ කාර්යය </a:t>
            </a:r>
            <a:r>
              <a:rPr lang="si-LK" sz="2800" dirty="0">
                <a:solidFill>
                  <a:schemeClr val="tx2">
                    <a:lumMod val="50000"/>
                  </a:schemeClr>
                </a:solidFill>
              </a:rPr>
              <a:t>ව්‍යවසා</a:t>
            </a:r>
            <a:r>
              <a:rPr lang="si-LK" sz="2800" dirty="0" smtClean="0">
                <a:solidFill>
                  <a:schemeClr val="tx2">
                    <a:lumMod val="50000"/>
                  </a:schemeClr>
                </a:solidFill>
              </a:rPr>
              <a:t>ය ලෙස හඳුන්වයි.ව</a:t>
            </a:r>
            <a:r>
              <a:rPr lang="si-LK" sz="2800" dirty="0">
                <a:solidFill>
                  <a:schemeClr val="tx2">
                    <a:lumMod val="50000"/>
                  </a:schemeClr>
                </a:solidFill>
              </a:rPr>
              <a:t>්‍යවසා</a:t>
            </a:r>
            <a:r>
              <a:rPr lang="si-LK" sz="2800" dirty="0" smtClean="0">
                <a:solidFill>
                  <a:schemeClr val="tx2">
                    <a:lumMod val="50000"/>
                  </a:schemeClr>
                </a:solidFill>
              </a:rPr>
              <a:t>යකයා ව්‍යාපාර අවදානම් දරමින් නව්‍යතා සම්පාදනය කරමින් </a:t>
            </a:r>
            <a:r>
              <a:rPr lang="si-LK" sz="2800" dirty="0">
                <a:solidFill>
                  <a:schemeClr val="tx2">
                    <a:lumMod val="50000"/>
                  </a:schemeClr>
                </a:solidFill>
              </a:rPr>
              <a:t>ව්‍යාපාර </a:t>
            </a:r>
            <a:r>
              <a:rPr lang="si-LK" sz="2800" dirty="0" smtClean="0">
                <a:solidFill>
                  <a:schemeClr val="tx2">
                    <a:lumMod val="50000"/>
                  </a:schemeClr>
                </a:solidFill>
              </a:rPr>
              <a:t>කටයුතු පිළිබඳ තීරණ ගනියි.</a:t>
            </a:r>
            <a:endParaRPr lang="si-LK" sz="2800" dirty="0">
              <a:solidFill>
                <a:schemeClr val="tx2">
                  <a:lumMod val="50000"/>
                </a:schemeClr>
              </a:solidFill>
            </a:endParaRPr>
          </a:p>
          <a:p>
            <a:pPr algn="l"/>
            <a:r>
              <a:rPr lang="si-LK" sz="2800" i="1" dirty="0" smtClean="0">
                <a:solidFill>
                  <a:schemeClr val="bg2">
                    <a:lumMod val="10000"/>
                  </a:schemeClr>
                </a:solidFill>
              </a:rPr>
              <a:t> </a:t>
            </a:r>
            <a:endParaRPr lang="si-LK" sz="2800" dirty="0" smtClean="0">
              <a:solidFill>
                <a:schemeClr val="accent2">
                  <a:lumMod val="50000"/>
                </a:schemeClr>
              </a:solidFill>
            </a:endParaRPr>
          </a:p>
          <a:p>
            <a:pPr marL="342900" indent="-342900" algn="l">
              <a:buFont typeface="Arial" panose="020B0604020202020204" pitchFamily="34" charset="0"/>
              <a:buChar char="•"/>
            </a:pPr>
            <a:endParaRPr lang="en-US" sz="2800" dirty="0">
              <a:solidFill>
                <a:schemeClr val="accent2">
                  <a:lumMod val="50000"/>
                </a:schemeClr>
              </a:solidFill>
            </a:endParaRPr>
          </a:p>
        </p:txBody>
      </p:sp>
    </p:spTree>
    <p:extLst>
      <p:ext uri="{BB962C8B-B14F-4D97-AF65-F5344CB8AC3E}">
        <p14:creationId xmlns:p14="http://schemas.microsoft.com/office/powerpoint/2010/main" val="14545085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si-LK" sz="4800" dirty="0" smtClean="0">
                <a:solidFill>
                  <a:srgbClr val="000099"/>
                </a:solidFill>
              </a:rPr>
              <a:t>ව්‍යවසායකත්වයේ ප්‍රධාන ලක්ෂණ</a:t>
            </a:r>
            <a:endParaRPr lang="en-US" sz="4800" dirty="0">
              <a:solidFill>
                <a:srgbClr val="000099"/>
              </a:solidFill>
            </a:endParaRPr>
          </a:p>
        </p:txBody>
      </p:sp>
      <p:sp>
        <p:nvSpPr>
          <p:cNvPr id="3" name="Subtitle 2"/>
          <p:cNvSpPr>
            <a:spLocks noGrp="1"/>
          </p:cNvSpPr>
          <p:nvPr>
            <p:ph type="subTitle" idx="1"/>
          </p:nvPr>
        </p:nvSpPr>
        <p:spPr>
          <a:xfrm>
            <a:off x="1524000" y="3602037"/>
            <a:ext cx="9144000" cy="2991945"/>
          </a:xfrm>
        </p:spPr>
        <p:txBody>
          <a:bodyPr/>
          <a:lstStyle/>
          <a:p>
            <a:pPr marL="342900" indent="-342900" algn="just">
              <a:buFont typeface="Arial" panose="020B0604020202020204" pitchFamily="34" charset="0"/>
              <a:buChar char="•"/>
            </a:pPr>
            <a:r>
              <a:rPr lang="si-LK" dirty="0" smtClean="0">
                <a:solidFill>
                  <a:schemeClr val="tx2">
                    <a:lumMod val="50000"/>
                  </a:schemeClr>
                </a:solidFill>
              </a:rPr>
              <a:t>නව්‍යතා හඳුනා ගැනීම.</a:t>
            </a:r>
          </a:p>
          <a:p>
            <a:pPr marL="342900" indent="-342900" algn="just">
              <a:buFont typeface="Arial" panose="020B0604020202020204" pitchFamily="34" charset="0"/>
              <a:buChar char="•"/>
            </a:pPr>
            <a:r>
              <a:rPr lang="si-LK" dirty="0" smtClean="0">
                <a:solidFill>
                  <a:schemeClr val="tx2">
                    <a:lumMod val="50000"/>
                  </a:schemeClr>
                </a:solidFill>
              </a:rPr>
              <a:t>නව නිර්මාණ බිහි කිරීම.</a:t>
            </a:r>
          </a:p>
          <a:p>
            <a:pPr marL="342900" indent="-342900" algn="just">
              <a:buFont typeface="Arial" panose="020B0604020202020204" pitchFamily="34" charset="0"/>
              <a:buChar char="•"/>
            </a:pPr>
            <a:r>
              <a:rPr lang="si-LK" dirty="0" smtClean="0">
                <a:solidFill>
                  <a:schemeClr val="tx2">
                    <a:lumMod val="50000"/>
                  </a:schemeClr>
                </a:solidFill>
              </a:rPr>
              <a:t>අවදානම් දැරීම.</a:t>
            </a:r>
          </a:p>
          <a:p>
            <a:pPr marL="342900" indent="-342900" algn="just">
              <a:buFont typeface="Arial" panose="020B0604020202020204" pitchFamily="34" charset="0"/>
              <a:buChar char="•"/>
            </a:pPr>
            <a:r>
              <a:rPr lang="si-LK" i="1" dirty="0">
                <a:solidFill>
                  <a:schemeClr val="bg2">
                    <a:lumMod val="10000"/>
                  </a:schemeClr>
                </a:solidFill>
              </a:rPr>
              <a:t>භූමිය,ශ්‍රමය,ප්‍රාග්</a:t>
            </a:r>
            <a:r>
              <a:rPr lang="si-LK" i="1" dirty="0" smtClean="0">
                <a:solidFill>
                  <a:schemeClr val="bg2">
                    <a:lumMod val="10000"/>
                  </a:schemeClr>
                </a:solidFill>
              </a:rPr>
              <a:t>ධනය අවශ්‍ය ආකාරයට සංයෝග කිරීම.</a:t>
            </a:r>
          </a:p>
          <a:p>
            <a:pPr marL="342900" indent="-342900" algn="just">
              <a:buFont typeface="Arial" panose="020B0604020202020204" pitchFamily="34" charset="0"/>
              <a:buChar char="•"/>
            </a:pPr>
            <a:r>
              <a:rPr lang="si-LK" i="1" dirty="0" smtClean="0">
                <a:solidFill>
                  <a:schemeClr val="bg2">
                    <a:lumMod val="10000"/>
                  </a:schemeClr>
                </a:solidFill>
              </a:rPr>
              <a:t>වෙනස් වන මිනිස් වුවමනා පිළිබඳ අවධානය යොමු කිරීම.</a:t>
            </a:r>
            <a:endParaRPr lang="si-LK" dirty="0" smtClean="0">
              <a:solidFill>
                <a:schemeClr val="tx2">
                  <a:lumMod val="50000"/>
                </a:schemeClr>
              </a:solidFill>
            </a:endParaRPr>
          </a:p>
          <a:p>
            <a:pPr marL="342900" indent="-342900" algn="just">
              <a:buFont typeface="Arial" panose="020B0604020202020204" pitchFamily="34" charset="0"/>
              <a:buChar char="•"/>
            </a:pPr>
            <a:endParaRPr lang="en-US" dirty="0"/>
          </a:p>
        </p:txBody>
      </p:sp>
    </p:spTree>
    <p:extLst>
      <p:ext uri="{BB962C8B-B14F-4D97-AF65-F5344CB8AC3E}">
        <p14:creationId xmlns:p14="http://schemas.microsoft.com/office/powerpoint/2010/main" val="6112317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7425"/>
            <a:ext cx="9144000" cy="1468192"/>
          </a:xfrm>
        </p:spPr>
        <p:txBody>
          <a:bodyPr>
            <a:normAutofit fontScale="90000"/>
          </a:bodyPr>
          <a:lstStyle/>
          <a:p>
            <a:r>
              <a:rPr lang="si-LK" i="1" dirty="0" smtClean="0">
                <a:solidFill>
                  <a:schemeClr val="accent2">
                    <a:lumMod val="50000"/>
                  </a:schemeClr>
                </a:solidFill>
              </a:rPr>
              <a:t>ක්‍රියාකාරකම </a:t>
            </a:r>
            <a:br>
              <a:rPr lang="si-LK" i="1" dirty="0" smtClean="0">
                <a:solidFill>
                  <a:schemeClr val="accent2">
                    <a:lumMod val="50000"/>
                  </a:schemeClr>
                </a:solidFill>
              </a:rPr>
            </a:br>
            <a:endParaRPr lang="en-US" i="1" dirty="0">
              <a:solidFill>
                <a:schemeClr val="accent2">
                  <a:lumMod val="50000"/>
                </a:schemeClr>
              </a:solidFill>
            </a:endParaRPr>
          </a:p>
        </p:txBody>
      </p:sp>
      <p:sp>
        <p:nvSpPr>
          <p:cNvPr id="3" name="Subtitle 2"/>
          <p:cNvSpPr>
            <a:spLocks noGrp="1"/>
          </p:cNvSpPr>
          <p:nvPr>
            <p:ph type="subTitle" idx="1"/>
          </p:nvPr>
        </p:nvSpPr>
        <p:spPr>
          <a:xfrm>
            <a:off x="1524000" y="1455313"/>
            <a:ext cx="9144000" cy="5190186"/>
          </a:xfrm>
        </p:spPr>
        <p:txBody>
          <a:bodyPr/>
          <a:lstStyle/>
          <a:p>
            <a:r>
              <a:rPr lang="si-LK" b="1" dirty="0" smtClean="0"/>
              <a:t>පහත දැක්වෙන ඒවා අවශ්‍යතා හා වුවමනා වශයෙන් වෙන් කර දක්වන්න.</a:t>
            </a:r>
          </a:p>
          <a:p>
            <a:pPr algn="just"/>
            <a:r>
              <a:rPr lang="si-LK" b="1" dirty="0" smtClean="0">
                <a:solidFill>
                  <a:schemeClr val="accent1">
                    <a:lumMod val="50000"/>
                  </a:schemeClr>
                </a:solidFill>
              </a:rPr>
              <a:t>බත්,කමිස,නිවාස,සිවිල්ආරක්ෂාව,පාසල්,ආරක්ෂාව,ආහාර,සාරි,තට්ටු නිවාස,සෞඛ්‍යය,නේවාසිකාගාර,පුස්තකාල,ඉඳි ආප්ප,පෞද්ගලික </a:t>
            </a:r>
            <a:r>
              <a:rPr lang="si-LK" b="1" dirty="0">
                <a:solidFill>
                  <a:schemeClr val="accent1">
                    <a:lumMod val="50000"/>
                  </a:schemeClr>
                </a:solidFill>
              </a:rPr>
              <a:t>ආරක්ෂක ස</a:t>
            </a:r>
            <a:r>
              <a:rPr lang="si-LK" b="1" dirty="0" smtClean="0">
                <a:solidFill>
                  <a:schemeClr val="accent1">
                    <a:lumMod val="50000"/>
                  </a:schemeClr>
                </a:solidFill>
              </a:rPr>
              <a:t>ේවා,ඇඳුම්,අධ්‍යාපනය,පාන්,පොත්,බස්රථ,සන්නිවේදනය,ප්‍රවාහනය,අන්තර්ජාලය,පරිගණක,දුරකථන,පැල්පත්,රූපවාහිනී,දුම්රිය,විනෝදය,හෙදසේවය,</a:t>
            </a:r>
          </a:p>
          <a:p>
            <a:pPr algn="just"/>
            <a:r>
              <a:rPr lang="si-LK" b="1" dirty="0" smtClean="0">
                <a:solidFill>
                  <a:schemeClr val="accent1">
                    <a:lumMod val="50000"/>
                  </a:schemeClr>
                </a:solidFill>
              </a:rPr>
              <a:t>ගුරුවරු,චිත්‍රපට,පාවහන්,අයිස් ක්‍රීම්,ඖෂධ,ගුවන් යානා,වෛද්‍ය සේවය</a:t>
            </a:r>
          </a:p>
        </p:txBody>
      </p:sp>
      <p:graphicFrame>
        <p:nvGraphicFramePr>
          <p:cNvPr id="4" name="Table 3"/>
          <p:cNvGraphicFramePr>
            <a:graphicFrameLocks noGrp="1"/>
          </p:cNvGraphicFramePr>
          <p:nvPr>
            <p:extLst>
              <p:ext uri="{D42A27DB-BD31-4B8C-83A1-F6EECF244321}">
                <p14:modId xmlns:p14="http://schemas.microsoft.com/office/powerpoint/2010/main" val="3337234940"/>
              </p:ext>
            </p:extLst>
          </p:nvPr>
        </p:nvGraphicFramePr>
        <p:xfrm>
          <a:off x="2279560" y="3850786"/>
          <a:ext cx="7880440" cy="3657600"/>
        </p:xfrm>
        <a:graphic>
          <a:graphicData uri="http://schemas.openxmlformats.org/drawingml/2006/table">
            <a:tbl>
              <a:tblPr firstRow="1" bandRow="1">
                <a:tableStyleId>{5940675A-B579-460E-94D1-54222C63F5DA}</a:tableStyleId>
              </a:tblPr>
              <a:tblGrid>
                <a:gridCol w="2511381"/>
                <a:gridCol w="5369059"/>
              </a:tblGrid>
              <a:tr h="333563">
                <a:tc>
                  <a:txBody>
                    <a:bodyPr/>
                    <a:lstStyle/>
                    <a:p>
                      <a:pPr algn="ctr"/>
                      <a:r>
                        <a:rPr lang="si-LK" b="1" dirty="0" smtClean="0"/>
                        <a:t>අවශ්‍යතා </a:t>
                      </a:r>
                      <a:endParaRPr lang="en-US" dirty="0"/>
                    </a:p>
                  </a:txBody>
                  <a:tcPr/>
                </a:tc>
                <a:tc>
                  <a:txBody>
                    <a:bodyPr/>
                    <a:lstStyle/>
                    <a:p>
                      <a:pPr algn="ctr"/>
                      <a:r>
                        <a:rPr lang="si-LK" b="1" dirty="0" smtClean="0"/>
                        <a:t>වුවමනා </a:t>
                      </a:r>
                      <a:endParaRPr lang="en-US" dirty="0"/>
                    </a:p>
                  </a:txBody>
                  <a:tcPr/>
                </a:tc>
              </a:tr>
              <a:tr h="333563">
                <a:tc>
                  <a:txBody>
                    <a:bodyPr/>
                    <a:lstStyle/>
                    <a:p>
                      <a:endParaRPr lang="en-US" dirty="0"/>
                    </a:p>
                  </a:txBody>
                  <a:tcPr/>
                </a:tc>
                <a:tc>
                  <a:txBody>
                    <a:bodyPr/>
                    <a:lstStyle/>
                    <a:p>
                      <a:endParaRPr lang="en-US"/>
                    </a:p>
                  </a:txBody>
                  <a:tcPr/>
                </a:tc>
              </a:tr>
              <a:tr h="333563">
                <a:tc>
                  <a:txBody>
                    <a:bodyPr/>
                    <a:lstStyle/>
                    <a:p>
                      <a:endParaRPr lang="en-US"/>
                    </a:p>
                  </a:txBody>
                  <a:tcPr/>
                </a:tc>
                <a:tc>
                  <a:txBody>
                    <a:bodyPr/>
                    <a:lstStyle/>
                    <a:p>
                      <a:endParaRPr lang="en-US"/>
                    </a:p>
                  </a:txBody>
                  <a:tcPr/>
                </a:tc>
              </a:tr>
              <a:tr h="333563">
                <a:tc>
                  <a:txBody>
                    <a:bodyPr/>
                    <a:lstStyle/>
                    <a:p>
                      <a:endParaRPr lang="en-US"/>
                    </a:p>
                  </a:txBody>
                  <a:tcPr/>
                </a:tc>
                <a:tc>
                  <a:txBody>
                    <a:bodyPr/>
                    <a:lstStyle/>
                    <a:p>
                      <a:endParaRPr lang="en-US"/>
                    </a:p>
                  </a:txBody>
                  <a:tcPr/>
                </a:tc>
              </a:tr>
              <a:tr h="333563">
                <a:tc>
                  <a:txBody>
                    <a:bodyPr/>
                    <a:lstStyle/>
                    <a:p>
                      <a:endParaRPr lang="en-US"/>
                    </a:p>
                  </a:txBody>
                  <a:tcPr/>
                </a:tc>
                <a:tc>
                  <a:txBody>
                    <a:bodyPr/>
                    <a:lstStyle/>
                    <a:p>
                      <a:endParaRPr lang="en-US"/>
                    </a:p>
                  </a:txBody>
                  <a:tcPr/>
                </a:tc>
              </a:tr>
              <a:tr h="333563">
                <a:tc>
                  <a:txBody>
                    <a:bodyPr/>
                    <a:lstStyle/>
                    <a:p>
                      <a:endParaRPr lang="en-US"/>
                    </a:p>
                  </a:txBody>
                  <a:tcPr/>
                </a:tc>
                <a:tc>
                  <a:txBody>
                    <a:bodyPr/>
                    <a:lstStyle/>
                    <a:p>
                      <a:endParaRPr lang="en-US"/>
                    </a:p>
                  </a:txBody>
                  <a:tcPr/>
                </a:tc>
              </a:tr>
              <a:tr h="333563">
                <a:tc>
                  <a:txBody>
                    <a:bodyPr/>
                    <a:lstStyle/>
                    <a:p>
                      <a:endParaRPr lang="en-US"/>
                    </a:p>
                  </a:txBody>
                  <a:tcPr/>
                </a:tc>
                <a:tc>
                  <a:txBody>
                    <a:bodyPr/>
                    <a:lstStyle/>
                    <a:p>
                      <a:endParaRPr lang="en-US"/>
                    </a:p>
                  </a:txBody>
                  <a:tcPr/>
                </a:tc>
              </a:tr>
              <a:tr h="333563">
                <a:tc>
                  <a:txBody>
                    <a:bodyPr/>
                    <a:lstStyle/>
                    <a:p>
                      <a:endParaRPr lang="en-US"/>
                    </a:p>
                  </a:txBody>
                  <a:tcPr/>
                </a:tc>
                <a:tc>
                  <a:txBody>
                    <a:bodyPr/>
                    <a:lstStyle/>
                    <a:p>
                      <a:endParaRPr lang="en-US"/>
                    </a:p>
                  </a:txBody>
                  <a:tcPr/>
                </a:tc>
              </a:tr>
              <a:tr h="333563">
                <a:tc>
                  <a:txBody>
                    <a:bodyPr/>
                    <a:lstStyle/>
                    <a:p>
                      <a:endParaRPr lang="en-US"/>
                    </a:p>
                  </a:txBody>
                  <a:tcPr/>
                </a:tc>
                <a:tc>
                  <a:txBody>
                    <a:bodyPr/>
                    <a:lstStyle/>
                    <a:p>
                      <a:endParaRPr lang="en-US"/>
                    </a:p>
                  </a:txBody>
                  <a:tcPr/>
                </a:tc>
              </a:tr>
              <a:tr h="333563">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89110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65125"/>
            <a:ext cx="10515600" cy="1325563"/>
          </a:xfrm>
        </p:spPr>
        <p:txBody>
          <a:bodyPr>
            <a:normAutofit/>
          </a:bodyPr>
          <a:lstStyle/>
          <a:p>
            <a:pPr algn="ctr"/>
            <a:r>
              <a:rPr lang="si-LK" b="1" dirty="0" smtClean="0">
                <a:ln w="9525">
                  <a:solidFill>
                    <a:schemeClr val="bg1"/>
                  </a:solidFill>
                  <a:prstDash val="solid"/>
                </a:ln>
                <a:solidFill>
                  <a:srgbClr val="000099"/>
                </a:solidFill>
                <a:effectLst>
                  <a:outerShdw blurRad="12700" dist="38100" dir="2700000" algn="tl" rotWithShape="0">
                    <a:schemeClr val="bg1">
                      <a:lumMod val="50000"/>
                    </a:schemeClr>
                  </a:outerShdw>
                </a:effectLst>
              </a:rPr>
              <a:t>ව්‍යාපාර පසුබිම</a:t>
            </a:r>
            <a:endParaRPr lang="en-US" dirty="0">
              <a:solidFill>
                <a:srgbClr val="000099"/>
              </a:solidFill>
            </a:endParaRPr>
          </a:p>
        </p:txBody>
      </p:sp>
      <p:sp>
        <p:nvSpPr>
          <p:cNvPr id="3" name="Content Placeholder 2"/>
          <p:cNvSpPr>
            <a:spLocks noGrp="1"/>
          </p:cNvSpPr>
          <p:nvPr>
            <p:ph idx="4294967295"/>
          </p:nvPr>
        </p:nvSpPr>
        <p:spPr>
          <a:xfrm>
            <a:off x="0" y="1825625"/>
            <a:ext cx="10515600" cy="4351338"/>
          </a:xfrm>
        </p:spPr>
        <p:txBody>
          <a:bodyPr/>
          <a:lstStyle/>
          <a:p>
            <a:r>
              <a:rPr lang="si-LK" dirty="0" smtClean="0">
                <a:solidFill>
                  <a:srgbClr val="7030A0"/>
                </a:solidFill>
              </a:rPr>
              <a:t>ව්‍යාපාර පිළිබඳ මූලික පදනම</a:t>
            </a:r>
          </a:p>
          <a:p>
            <a:pPr marL="0" indent="0">
              <a:buNone/>
            </a:pPr>
            <a:r>
              <a:rPr lang="si-LK" dirty="0"/>
              <a:t> </a:t>
            </a:r>
            <a:r>
              <a:rPr lang="si-LK" dirty="0" smtClean="0"/>
              <a:t>        මිනිසාගේ පැවැත්ම සමාජයීය වශයෙන් දියුණු වන විට ඔහුගේ අවශ්‍යතා හා වුවමනා කෙමෙන් පුළුල් විය.එවිට ඔවුන්ට අවශ්‍ය සියලු ම දෑ තනිව නිෂ්පාදනය කර ගැනීම අපහසු කාර්යයක් බවට පත්විය.මෙම ගැටලුවට විසඳුමක් ලෙස විවිධ පුද්ගලයෝ තමන්ගේ දක්ෂතාවය සහ තමන් සතු සම්පත් උපයෝගී කරගෙන තමන්ට වඩාත් හොඳින් නිපදවිය හැකි භාණ්ඩ පමණක් විශාල ප්‍රමාණයෙන් නිෂ්පාදනය කළහ.එම නිසා භාණ්ඩ අතිරික්තයක් බිහි වූ අතර මෙම භාණ්ඩ අතිරික්තය අනෙකුත් පුදුගලයන් සමඟ හුවමාරු කර ගනිමින් ඔවුන්ට අවශ්‍ය අනෙකුත් භාණ්ඩ ලබා ගත්හ. </a:t>
            </a:r>
          </a:p>
        </p:txBody>
      </p:sp>
    </p:spTree>
    <p:extLst>
      <p:ext uri="{BB962C8B-B14F-4D97-AF65-F5344CB8AC3E}">
        <p14:creationId xmlns:p14="http://schemas.microsoft.com/office/powerpoint/2010/main" val="2869891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si-LK" sz="4000" i="1" dirty="0" smtClean="0">
                <a:solidFill>
                  <a:srgbClr val="002060"/>
                </a:solidFill>
              </a:rPr>
              <a:t>භාණ්ඩ හුවමාරු ක්‍රමය  </a:t>
            </a:r>
            <a:r>
              <a:rPr lang="si-LK" sz="4000" dirty="0" smtClean="0"/>
              <a:t>(</a:t>
            </a:r>
            <a:r>
              <a:rPr lang="en-US" sz="4000" dirty="0" smtClean="0"/>
              <a:t>Barter System)</a:t>
            </a:r>
            <a:endParaRPr lang="en-US" sz="4000" dirty="0"/>
          </a:p>
        </p:txBody>
      </p:sp>
      <p:sp>
        <p:nvSpPr>
          <p:cNvPr id="3" name="Subtitle 2"/>
          <p:cNvSpPr>
            <a:spLocks noGrp="1"/>
          </p:cNvSpPr>
          <p:nvPr>
            <p:ph type="subTitle" idx="1"/>
          </p:nvPr>
        </p:nvSpPr>
        <p:spPr/>
        <p:txBody>
          <a:bodyPr>
            <a:normAutofit fontScale="92500"/>
          </a:bodyPr>
          <a:lstStyle/>
          <a:p>
            <a:pPr algn="just"/>
            <a:r>
              <a:rPr lang="si-LK" dirty="0" smtClean="0"/>
              <a:t>පුද්ගලයන් තමන් සතු සම්පත් උපයෝගී කර ගනිමින් තම දක්ෂතාවය මත නිපදවිය හැකි භාණ්ඩ පමණක් විශාල ප්‍රමාණයෙන් නිෂ්පාදනය කළහ.මේ නිසා භාණ්ඩ නිෂ්පාදන‍යේ අතිරික්තයක් බිහි විය.මෙම අතිරික්තය අනෙකුත් පුද්ගලයන් සමඟ හුවමාරු කර ගනිමින් ඔවුන්ට අවශ්‍ය අනෙකුත් භාණ්ඩ ලබා ගත්හ.මෙය </a:t>
            </a:r>
            <a:r>
              <a:rPr lang="si-LK" b="1" i="1" dirty="0" smtClean="0">
                <a:solidFill>
                  <a:srgbClr val="C00000"/>
                </a:solidFill>
              </a:rPr>
              <a:t>භාණ්ඩ හුවමාරු ක්‍රමය </a:t>
            </a:r>
            <a:r>
              <a:rPr lang="si-LK" dirty="0" smtClean="0"/>
              <a:t>හෙවත් </a:t>
            </a:r>
            <a:r>
              <a:rPr lang="si-LK" b="1" i="1" dirty="0" smtClean="0">
                <a:solidFill>
                  <a:srgbClr val="C00000"/>
                </a:solidFill>
              </a:rPr>
              <a:t>බාටර් ක්‍රමය  </a:t>
            </a:r>
            <a:r>
              <a:rPr lang="si-LK" dirty="0" smtClean="0"/>
              <a:t>(</a:t>
            </a:r>
            <a:r>
              <a:rPr lang="en-US" dirty="0" smtClean="0"/>
              <a:t>Barter System)</a:t>
            </a:r>
            <a:r>
              <a:rPr lang="si-LK" dirty="0" smtClean="0"/>
              <a:t> ලෙස හැඳින්වේ.</a:t>
            </a:r>
            <a:endParaRPr lang="en-US" dirty="0"/>
          </a:p>
        </p:txBody>
      </p:sp>
    </p:spTree>
    <p:extLst>
      <p:ext uri="{BB962C8B-B14F-4D97-AF65-F5344CB8AC3E}">
        <p14:creationId xmlns:p14="http://schemas.microsoft.com/office/powerpoint/2010/main" val="1295712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i-LK" dirty="0" smtClean="0"/>
              <a:t>භාණ්ඩ හුවමාරු ක්‍රමයේ ගැටළු</a:t>
            </a:r>
            <a:endParaRPr lang="en-US" dirty="0"/>
          </a:p>
        </p:txBody>
      </p:sp>
      <p:sp>
        <p:nvSpPr>
          <p:cNvPr id="3" name="Subtitle 2"/>
          <p:cNvSpPr>
            <a:spLocks noGrp="1"/>
          </p:cNvSpPr>
          <p:nvPr>
            <p:ph type="subTitle" idx="1"/>
          </p:nvPr>
        </p:nvSpPr>
        <p:spPr>
          <a:xfrm>
            <a:off x="1524000" y="3602038"/>
            <a:ext cx="9144000" cy="3030582"/>
          </a:xfrm>
        </p:spPr>
        <p:txBody>
          <a:bodyPr>
            <a:normAutofit/>
          </a:bodyPr>
          <a:lstStyle/>
          <a:p>
            <a:pPr marL="342900" indent="-342900" algn="just">
              <a:buFont typeface="Wingdings" panose="05000000000000000000" pitchFamily="2" charset="2"/>
              <a:buChar char="v"/>
            </a:pPr>
            <a:r>
              <a:rPr lang="si-LK" dirty="0" smtClean="0"/>
              <a:t>අවශ්‍යතා නොගැළපීම.</a:t>
            </a:r>
          </a:p>
          <a:p>
            <a:pPr marL="342900" indent="-342900" algn="just">
              <a:buFont typeface="Wingdings" panose="05000000000000000000" pitchFamily="2" charset="2"/>
              <a:buChar char="v"/>
            </a:pPr>
            <a:r>
              <a:rPr lang="si-LK" dirty="0" smtClean="0"/>
              <a:t>පොදු මිනුම් ඒකකයක් නොතිබීම.</a:t>
            </a:r>
          </a:p>
          <a:p>
            <a:pPr marL="342900" indent="-342900" algn="just">
              <a:buFont typeface="Wingdings" panose="05000000000000000000" pitchFamily="2" charset="2"/>
              <a:buChar char="v"/>
            </a:pPr>
            <a:r>
              <a:rPr lang="si-LK" dirty="0" smtClean="0"/>
              <a:t>රැස් කර තබා ගැනීමේ පහසුකම් නොතිබීම/ගබඩා පහසුකම් නොතිබීම.</a:t>
            </a:r>
          </a:p>
          <a:p>
            <a:pPr marL="342900" indent="-342900" algn="just">
              <a:buFont typeface="Wingdings" panose="05000000000000000000" pitchFamily="2" charset="2"/>
              <a:buChar char="v"/>
            </a:pPr>
            <a:r>
              <a:rPr lang="si-LK" dirty="0" smtClean="0"/>
              <a:t>ප්‍රවාහන පහසුකම් නොතිබීම.</a:t>
            </a:r>
          </a:p>
          <a:p>
            <a:pPr marL="342900" indent="-342900" algn="just">
              <a:buFont typeface="Wingdings" panose="05000000000000000000" pitchFamily="2" charset="2"/>
              <a:buChar char="v"/>
            </a:pPr>
            <a:r>
              <a:rPr lang="si-LK" dirty="0" smtClean="0"/>
              <a:t>දෙපාර්ශවය පොදු එකඟතාවයකට නොපැමිණීම.</a:t>
            </a:r>
          </a:p>
          <a:p>
            <a:pPr marL="342900" indent="-342900" algn="just">
              <a:buFont typeface="Wingdings" panose="05000000000000000000" pitchFamily="2" charset="2"/>
              <a:buChar char="v"/>
            </a:pPr>
            <a:endParaRPr lang="si-LK" dirty="0" smtClean="0"/>
          </a:p>
          <a:p>
            <a:pPr marL="342900" indent="-342900">
              <a:buFont typeface="Wingdings" panose="05000000000000000000" pitchFamily="2" charset="2"/>
              <a:buChar char="v"/>
            </a:pPr>
            <a:endParaRPr lang="en-US" dirty="0"/>
          </a:p>
        </p:txBody>
      </p:sp>
    </p:spTree>
    <p:extLst>
      <p:ext uri="{BB962C8B-B14F-4D97-AF65-F5344CB8AC3E}">
        <p14:creationId xmlns:p14="http://schemas.microsoft.com/office/powerpoint/2010/main" val="11836742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i-LK" dirty="0" smtClean="0"/>
              <a:t>ව්‍යාපාර</a:t>
            </a:r>
            <a:br>
              <a:rPr lang="si-LK" dirty="0" smtClean="0"/>
            </a:br>
            <a:endParaRPr lang="en-US" dirty="0"/>
          </a:p>
        </p:txBody>
      </p:sp>
      <p:sp>
        <p:nvSpPr>
          <p:cNvPr id="3" name="Subtitle 2"/>
          <p:cNvSpPr>
            <a:spLocks noGrp="1"/>
          </p:cNvSpPr>
          <p:nvPr>
            <p:ph type="subTitle" idx="1"/>
          </p:nvPr>
        </p:nvSpPr>
        <p:spPr>
          <a:xfrm>
            <a:off x="1524000" y="3602038"/>
            <a:ext cx="9144000" cy="3648768"/>
          </a:xfrm>
        </p:spPr>
        <p:txBody>
          <a:bodyPr>
            <a:normAutofit fontScale="92500" lnSpcReduction="10000"/>
          </a:bodyPr>
          <a:lstStyle/>
          <a:p>
            <a:pPr algn="just"/>
            <a:r>
              <a:rPr lang="si-LK" dirty="0" smtClean="0"/>
              <a:t>උපතේ සිට මරණය දක්වා මිනිසාට නොයෙකුත් භාණ්ඩ හා සේවා අවශ්‍ය වේ.මෙම අවශ්‍යතා හා වුවමනා සපුරාලනු ලබන්නේ ව්‍යාපාර විසිනි.</a:t>
            </a:r>
          </a:p>
          <a:p>
            <a:pPr algn="just"/>
            <a:endParaRPr lang="si-LK" dirty="0" smtClean="0"/>
          </a:p>
          <a:p>
            <a:pPr algn="just"/>
            <a:r>
              <a:rPr lang="si-LK" b="1" i="1" dirty="0" smtClean="0"/>
              <a:t>ව්‍යාපාරයක් </a:t>
            </a:r>
            <a:r>
              <a:rPr lang="si-LK" dirty="0" smtClean="0"/>
              <a:t>යනු </a:t>
            </a:r>
            <a:r>
              <a:rPr lang="si-LK" i="1" dirty="0" smtClean="0">
                <a:solidFill>
                  <a:srgbClr val="000099"/>
                </a:solidFill>
              </a:rPr>
              <a:t>මිනිස් අවශ්‍යතා සපුරාලීමට අවශ්‍ය විවිධ වූ භාණ්ඩ හා සේවා නිෂ්පාදනය කිරීම හෝ සැපයීම ආශ්‍රිත ආර්ථික කටයුත්තකි.</a:t>
            </a:r>
            <a:endParaRPr lang="si-LK" i="1" dirty="0">
              <a:solidFill>
                <a:srgbClr val="000099"/>
              </a:solidFill>
            </a:endParaRPr>
          </a:p>
          <a:p>
            <a:pPr algn="just"/>
            <a:endParaRPr lang="si-LK" dirty="0" smtClean="0"/>
          </a:p>
          <a:p>
            <a:pPr algn="just"/>
            <a:r>
              <a:rPr lang="si-LK" dirty="0" smtClean="0"/>
              <a:t>වර්තමානයේ පවත්නා ව්‍යාපාර එම තත්ත්වයට පත් වූයේ ඓතිහාසික වශයෙන් සිදු වූ විවිධ අවස්ථා හා සිද්ධීන්වලින් පසුව ය.ඒ අනුව ස්වයංපෝෂිත ආර්ථික රටාව,භාණ්ඩ හුවමාරු ක්‍රමය ,මුදල් භාවිතය,වෙළදාම යන අවධීන් පසු කරමින් පැමිණ ඇත.විද්‍යුත් වාණිජ්‍යය ආරම්භ වීමත් සමඟ ගෝලීයකරණය සිදු විය.ඒ තුළින් විශ්ව ගම්මාන සංකල්පය බිහි වී ඇත.</a:t>
            </a:r>
            <a:endParaRPr lang="en-US" dirty="0"/>
          </a:p>
        </p:txBody>
      </p:sp>
    </p:spTree>
    <p:extLst>
      <p:ext uri="{BB962C8B-B14F-4D97-AF65-F5344CB8AC3E}">
        <p14:creationId xmlns:p14="http://schemas.microsoft.com/office/powerpoint/2010/main" val="17024000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si-LK" dirty="0" smtClean="0"/>
              <a:t>ව්‍යාපාර අරමුණු</a:t>
            </a:r>
            <a:br>
              <a:rPr lang="si-LK" dirty="0" smtClean="0"/>
            </a:br>
            <a:r>
              <a:rPr lang="si-LK" dirty="0"/>
              <a:t/>
            </a:r>
            <a:br>
              <a:rPr lang="si-LK" dirty="0"/>
            </a:br>
            <a:endParaRPr lang="en-US" dirty="0"/>
          </a:p>
        </p:txBody>
      </p:sp>
      <p:sp>
        <p:nvSpPr>
          <p:cNvPr id="3" name="Subtitle 2"/>
          <p:cNvSpPr>
            <a:spLocks noGrp="1"/>
          </p:cNvSpPr>
          <p:nvPr>
            <p:ph type="subTitle" idx="1"/>
          </p:nvPr>
        </p:nvSpPr>
        <p:spPr>
          <a:xfrm>
            <a:off x="1524000" y="2395471"/>
            <a:ext cx="9144000" cy="4288664"/>
          </a:xfrm>
        </p:spPr>
        <p:txBody>
          <a:bodyPr>
            <a:normAutofit fontScale="92500" lnSpcReduction="20000"/>
          </a:bodyPr>
          <a:lstStyle/>
          <a:p>
            <a:pPr algn="just"/>
            <a:r>
              <a:rPr lang="si-LK" i="1" dirty="0" smtClean="0">
                <a:solidFill>
                  <a:srgbClr val="000099"/>
                </a:solidFill>
              </a:rPr>
              <a:t>පොදුවේ දැකිය හැකි ව්‍යාපාර අරමුණු</a:t>
            </a:r>
          </a:p>
          <a:p>
            <a:pPr marL="342900" indent="-342900" algn="just">
              <a:buFont typeface="Wingdings" panose="05000000000000000000" pitchFamily="2" charset="2"/>
              <a:buChar char="ü"/>
            </a:pPr>
            <a:r>
              <a:rPr lang="si-LK" dirty="0" smtClean="0"/>
              <a:t>ලාභ ඉපැයීම.</a:t>
            </a:r>
          </a:p>
          <a:p>
            <a:pPr marL="342900" indent="-342900" algn="just">
              <a:buFont typeface="Wingdings" panose="05000000000000000000" pitchFamily="2" charset="2"/>
              <a:buChar char="ü"/>
            </a:pPr>
            <a:r>
              <a:rPr lang="si-LK" dirty="0" smtClean="0"/>
              <a:t>පාරිභෝගික තෘප්තිය ඉහළ නැංවීම.</a:t>
            </a:r>
          </a:p>
          <a:p>
            <a:pPr algn="just"/>
            <a:endParaRPr lang="si-LK" dirty="0" smtClean="0"/>
          </a:p>
          <a:p>
            <a:pPr algn="just"/>
            <a:endParaRPr lang="si-LK" dirty="0"/>
          </a:p>
          <a:p>
            <a:pPr algn="just"/>
            <a:r>
              <a:rPr lang="si-LK" i="1" dirty="0" smtClean="0">
                <a:solidFill>
                  <a:srgbClr val="000099"/>
                </a:solidFill>
              </a:rPr>
              <a:t>ව්‍යාපාර  ඉලක්ක/ උපඅරමුණු</a:t>
            </a:r>
          </a:p>
          <a:p>
            <a:pPr marL="342900" indent="-342900" algn="just">
              <a:buFont typeface="Arial" panose="020B0604020202020204" pitchFamily="34" charset="0"/>
              <a:buChar char="•"/>
            </a:pPr>
            <a:r>
              <a:rPr lang="si-LK" dirty="0" smtClean="0"/>
              <a:t>භාණ්ඩ හා සේවාවල ගුණත්වය ඉහළ නැංවීම.</a:t>
            </a:r>
          </a:p>
          <a:p>
            <a:pPr marL="342900" indent="-342900" algn="just">
              <a:buFont typeface="Arial" panose="020B0604020202020204" pitchFamily="34" charset="0"/>
              <a:buChar char="•"/>
            </a:pPr>
            <a:r>
              <a:rPr lang="si-LK" dirty="0" smtClean="0"/>
              <a:t>රැකියා උත්පාදනය.</a:t>
            </a:r>
          </a:p>
          <a:p>
            <a:pPr marL="342900" indent="-342900" algn="just">
              <a:buFont typeface="Arial" panose="020B0604020202020204" pitchFamily="34" charset="0"/>
              <a:buChar char="•"/>
            </a:pPr>
            <a:r>
              <a:rPr lang="si-LK" dirty="0" smtClean="0"/>
              <a:t>සේවක සුභ සාධනය.</a:t>
            </a:r>
          </a:p>
          <a:p>
            <a:pPr marL="342900" indent="-342900">
              <a:buFont typeface="Arial" panose="020B0604020202020204" pitchFamily="34" charset="0"/>
              <a:buChar char="•"/>
            </a:pPr>
            <a:endParaRPr lang="si-LK" dirty="0" smtClean="0"/>
          </a:p>
          <a:p>
            <a:r>
              <a:rPr lang="si-LK" dirty="0" smtClean="0"/>
              <a:t/>
            </a:r>
            <a:br>
              <a:rPr lang="si-LK" dirty="0" smtClean="0"/>
            </a:br>
            <a:r>
              <a:rPr lang="si-LK" dirty="0" smtClean="0"/>
              <a:t> </a:t>
            </a:r>
            <a:endParaRPr lang="en-US" dirty="0"/>
          </a:p>
        </p:txBody>
      </p:sp>
    </p:spTree>
    <p:extLst>
      <p:ext uri="{BB962C8B-B14F-4D97-AF65-F5344CB8AC3E}">
        <p14:creationId xmlns:p14="http://schemas.microsoft.com/office/powerpoint/2010/main" val="9213521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i-LK" i="1" dirty="0" smtClean="0">
                <a:solidFill>
                  <a:srgbClr val="00B0F0"/>
                </a:solidFill>
              </a:rPr>
              <a:t>පාරිභෝගික අවශ්‍යතා වුවමනා</a:t>
            </a:r>
            <a:endParaRPr lang="en-US" i="1" dirty="0">
              <a:solidFill>
                <a:srgbClr val="00B0F0"/>
              </a:solidFill>
            </a:endParaRPr>
          </a:p>
        </p:txBody>
      </p:sp>
      <p:sp>
        <p:nvSpPr>
          <p:cNvPr id="3" name="Content Placeholder 2"/>
          <p:cNvSpPr>
            <a:spLocks noGrp="1"/>
          </p:cNvSpPr>
          <p:nvPr>
            <p:ph sz="half" idx="1"/>
          </p:nvPr>
        </p:nvSpPr>
        <p:spPr/>
        <p:txBody>
          <a:bodyPr>
            <a:normAutofit fontScale="92500" lnSpcReduction="10000"/>
          </a:bodyPr>
          <a:lstStyle/>
          <a:p>
            <a:pPr algn="ctr"/>
            <a:r>
              <a:rPr lang="si-LK" i="1" dirty="0" smtClean="0">
                <a:solidFill>
                  <a:srgbClr val="C00000"/>
                </a:solidFill>
              </a:rPr>
              <a:t>අවශ්‍යතා</a:t>
            </a:r>
          </a:p>
          <a:p>
            <a:pPr marL="0" indent="0">
              <a:buNone/>
            </a:pPr>
            <a:r>
              <a:rPr lang="si-LK" i="1" dirty="0" smtClean="0">
                <a:solidFill>
                  <a:srgbClr val="0070C0"/>
                </a:solidFill>
              </a:rPr>
              <a:t>ජීවත් වීම සඳහා මිනිසා විසින් අනිවාර්යයෙන් ම සපුරා ගත යුතු දෑ </a:t>
            </a:r>
            <a:r>
              <a:rPr lang="si-LK" b="1" i="1" dirty="0" smtClean="0">
                <a:solidFill>
                  <a:schemeClr val="accent4">
                    <a:lumMod val="50000"/>
                  </a:schemeClr>
                </a:solidFill>
              </a:rPr>
              <a:t>මිනිස් අවශ්‍යත</a:t>
            </a:r>
            <a:r>
              <a:rPr lang="si-LK" b="1" i="1" dirty="0" smtClean="0"/>
              <a:t>ා </a:t>
            </a:r>
            <a:r>
              <a:rPr lang="si-LK" dirty="0" smtClean="0"/>
              <a:t>ලෙස හඳුන්වයි.</a:t>
            </a:r>
          </a:p>
          <a:p>
            <a:pPr marL="0" indent="0">
              <a:buNone/>
            </a:pPr>
            <a:r>
              <a:rPr lang="si-LK" i="1" dirty="0" smtClean="0">
                <a:solidFill>
                  <a:srgbClr val="7030A0"/>
                </a:solidFill>
              </a:rPr>
              <a:t>ආහාර,ඇඳුම් හා නිවාස මූලික මිනිස් අවශ්‍යතා ලෙස පිළි ගනියි.</a:t>
            </a:r>
          </a:p>
          <a:p>
            <a:pPr marL="0" indent="0">
              <a:buNone/>
            </a:pPr>
            <a:r>
              <a:rPr lang="si-LK" i="1" dirty="0" smtClean="0">
                <a:solidFill>
                  <a:srgbClr val="7030A0"/>
                </a:solidFill>
              </a:rPr>
              <a:t>සමාජය සංකීර්ණවත් ම අධ්‍යාපනය,සෞඛ්‍යය,ආරක්ෂාව,</a:t>
            </a:r>
          </a:p>
          <a:p>
            <a:pPr marL="0" indent="0">
              <a:buNone/>
            </a:pPr>
            <a:r>
              <a:rPr lang="si-LK" i="1" dirty="0" smtClean="0">
                <a:solidFill>
                  <a:srgbClr val="7030A0"/>
                </a:solidFill>
              </a:rPr>
              <a:t>ප්‍රවාහනය,සන්නිවේදනය,විනෝදය වැනි දෑ ද </a:t>
            </a:r>
            <a:r>
              <a:rPr lang="si-LK" dirty="0">
                <a:solidFill>
                  <a:srgbClr val="7030A0"/>
                </a:solidFill>
              </a:rPr>
              <a:t>මිනිස් අවශ්‍යතා ලෙස </a:t>
            </a:r>
            <a:r>
              <a:rPr lang="si-LK" i="1" dirty="0">
                <a:solidFill>
                  <a:srgbClr val="7030A0"/>
                </a:solidFill>
              </a:rPr>
              <a:t>පිළ</a:t>
            </a:r>
            <a:r>
              <a:rPr lang="si-LK" i="1" dirty="0" smtClean="0">
                <a:solidFill>
                  <a:srgbClr val="7030A0"/>
                </a:solidFill>
              </a:rPr>
              <a:t>ිගෙන තිබේ.</a:t>
            </a:r>
          </a:p>
          <a:p>
            <a:pPr>
              <a:buFont typeface="Wingdings" panose="05000000000000000000" pitchFamily="2" charset="2"/>
              <a:buChar char="§"/>
            </a:pPr>
            <a:endParaRPr lang="si-LK" i="1" dirty="0" smtClean="0">
              <a:solidFill>
                <a:srgbClr val="7030A0"/>
              </a:solidFill>
            </a:endParaRPr>
          </a:p>
          <a:p>
            <a:pPr marL="0" indent="0">
              <a:buNone/>
            </a:pPr>
            <a:endParaRPr lang="en-US" i="1" dirty="0">
              <a:solidFill>
                <a:srgbClr val="7030A0"/>
              </a:solidFill>
            </a:endParaRPr>
          </a:p>
        </p:txBody>
      </p:sp>
      <p:sp>
        <p:nvSpPr>
          <p:cNvPr id="4" name="Content Placeholder 3"/>
          <p:cNvSpPr>
            <a:spLocks noGrp="1"/>
          </p:cNvSpPr>
          <p:nvPr>
            <p:ph sz="half" idx="2"/>
          </p:nvPr>
        </p:nvSpPr>
        <p:spPr/>
        <p:txBody>
          <a:bodyPr>
            <a:normAutofit fontScale="92500" lnSpcReduction="10000"/>
          </a:bodyPr>
          <a:lstStyle/>
          <a:p>
            <a:pPr algn="ctr"/>
            <a:r>
              <a:rPr lang="si-LK" i="1" dirty="0">
                <a:solidFill>
                  <a:srgbClr val="C00000"/>
                </a:solidFill>
              </a:rPr>
              <a:t>අවශ්‍යත</a:t>
            </a:r>
            <a:r>
              <a:rPr lang="si-LK" i="1" dirty="0" smtClean="0">
                <a:solidFill>
                  <a:srgbClr val="C00000"/>
                </a:solidFill>
              </a:rPr>
              <a:t>ාවල ලක්ෂණ</a:t>
            </a:r>
          </a:p>
          <a:p>
            <a:pPr>
              <a:buFont typeface="Wingdings" panose="05000000000000000000" pitchFamily="2" charset="2"/>
              <a:buChar char="Ø"/>
            </a:pPr>
            <a:r>
              <a:rPr lang="si-LK" i="1" dirty="0" smtClean="0"/>
              <a:t>අත්‍යවශ්‍ය වීම.</a:t>
            </a:r>
          </a:p>
          <a:p>
            <a:pPr>
              <a:buFont typeface="Wingdings" panose="05000000000000000000" pitchFamily="2" charset="2"/>
              <a:buChar char="Ø"/>
            </a:pPr>
            <a:r>
              <a:rPr lang="si-LK" i="1" dirty="0" smtClean="0"/>
              <a:t>පොදු ව</a:t>
            </a:r>
            <a:r>
              <a:rPr lang="si-LK" i="1" dirty="0"/>
              <a:t>ීම.</a:t>
            </a:r>
          </a:p>
          <a:p>
            <a:pPr>
              <a:buFont typeface="Wingdings" panose="05000000000000000000" pitchFamily="2" charset="2"/>
              <a:buChar char="Ø"/>
            </a:pPr>
            <a:r>
              <a:rPr lang="si-LK" i="1" dirty="0" smtClean="0"/>
              <a:t>නිර්මාණය කළ නොහැකි </a:t>
            </a:r>
            <a:r>
              <a:rPr lang="si-LK" i="1" dirty="0"/>
              <a:t>වීම.</a:t>
            </a:r>
          </a:p>
          <a:p>
            <a:pPr>
              <a:buFont typeface="Wingdings" panose="05000000000000000000" pitchFamily="2" charset="2"/>
              <a:buChar char="Ø"/>
            </a:pPr>
            <a:r>
              <a:rPr lang="si-LK" i="1" dirty="0" smtClean="0"/>
              <a:t>සීමිත ව</a:t>
            </a:r>
            <a:r>
              <a:rPr lang="si-LK" i="1" dirty="0"/>
              <a:t>ීම.</a:t>
            </a:r>
          </a:p>
          <a:p>
            <a:pPr>
              <a:buFont typeface="Wingdings" panose="05000000000000000000" pitchFamily="2" charset="2"/>
              <a:buChar char="Ø"/>
            </a:pPr>
            <a:endParaRPr lang="si-LK" i="1" dirty="0"/>
          </a:p>
          <a:p>
            <a:endParaRPr lang="en-US" dirty="0"/>
          </a:p>
        </p:txBody>
      </p:sp>
    </p:spTree>
    <p:extLst>
      <p:ext uri="{BB962C8B-B14F-4D97-AF65-F5344CB8AC3E}">
        <p14:creationId xmlns:p14="http://schemas.microsoft.com/office/powerpoint/2010/main" val="20787989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lstStyle/>
          <a:p>
            <a:pPr algn="ctr"/>
            <a:r>
              <a:rPr lang="si-LK" i="1" dirty="0" smtClean="0">
                <a:solidFill>
                  <a:srgbClr val="C00000"/>
                </a:solidFill>
              </a:rPr>
              <a:t>වුවමනා</a:t>
            </a:r>
          </a:p>
          <a:p>
            <a:pPr marL="0" indent="0" algn="ctr">
              <a:buNone/>
            </a:pPr>
            <a:r>
              <a:rPr lang="si-LK" i="1" dirty="0" smtClean="0">
                <a:solidFill>
                  <a:srgbClr val="0070C0"/>
                </a:solidFill>
              </a:rPr>
              <a:t>මිනිස් අවශ්‍යතා සපුරාගන්නා විවිධ ආකාර </a:t>
            </a:r>
            <a:r>
              <a:rPr lang="si-LK" b="1" i="1" dirty="0" smtClean="0">
                <a:solidFill>
                  <a:schemeClr val="accent2">
                    <a:lumMod val="50000"/>
                  </a:schemeClr>
                </a:solidFill>
              </a:rPr>
              <a:t>වුවමනා </a:t>
            </a:r>
            <a:r>
              <a:rPr lang="si-LK" dirty="0"/>
              <a:t>ලෙස හඳුන්වයි.</a:t>
            </a:r>
          </a:p>
          <a:p>
            <a:pPr marL="0" indent="0" algn="ctr">
              <a:buNone/>
            </a:pPr>
            <a:endParaRPr lang="si-LK" i="1" dirty="0">
              <a:solidFill>
                <a:srgbClr val="0070C0"/>
              </a:solidFill>
            </a:endParaRPr>
          </a:p>
          <a:p>
            <a:pPr marL="0" indent="0" algn="ctr">
              <a:buNone/>
            </a:pPr>
            <a:r>
              <a:rPr lang="si-LK" i="1" dirty="0" smtClean="0">
                <a:solidFill>
                  <a:srgbClr val="0070C0"/>
                </a:solidFill>
              </a:rPr>
              <a:t>උදාහරණ</a:t>
            </a:r>
            <a:r>
              <a:rPr lang="en-US" i="1" dirty="0" smtClean="0">
                <a:solidFill>
                  <a:srgbClr val="0070C0"/>
                </a:solidFill>
              </a:rPr>
              <a:t>:</a:t>
            </a:r>
            <a:r>
              <a:rPr lang="si-LK" i="1" dirty="0" smtClean="0">
                <a:solidFill>
                  <a:srgbClr val="0070C0"/>
                </a:solidFill>
              </a:rPr>
              <a:t>-</a:t>
            </a:r>
          </a:p>
          <a:p>
            <a:pPr marL="0" indent="0" algn="ctr">
              <a:buNone/>
            </a:pPr>
            <a:r>
              <a:rPr lang="si-LK" i="1" dirty="0">
                <a:solidFill>
                  <a:schemeClr val="accent2">
                    <a:lumMod val="50000"/>
                  </a:schemeClr>
                </a:solidFill>
              </a:rPr>
              <a:t>අවශ්‍යත</a:t>
            </a:r>
            <a:r>
              <a:rPr lang="si-LK" i="1" dirty="0">
                <a:solidFill>
                  <a:srgbClr val="0070C0"/>
                </a:solidFill>
              </a:rPr>
              <a:t>ා </a:t>
            </a:r>
            <a:r>
              <a:rPr lang="si-LK" i="1" dirty="0" smtClean="0">
                <a:solidFill>
                  <a:srgbClr val="0070C0"/>
                </a:solidFill>
              </a:rPr>
              <a:t>	</a:t>
            </a:r>
            <a:r>
              <a:rPr lang="si-LK" i="1" dirty="0" smtClean="0">
                <a:solidFill>
                  <a:schemeClr val="accent3">
                    <a:lumMod val="50000"/>
                  </a:schemeClr>
                </a:solidFill>
              </a:rPr>
              <a:t>වුවමනා</a:t>
            </a:r>
          </a:p>
          <a:p>
            <a:pPr marL="0" indent="0" algn="ctr">
              <a:buNone/>
            </a:pPr>
            <a:r>
              <a:rPr lang="si-LK" i="1" dirty="0" smtClean="0">
                <a:solidFill>
                  <a:schemeClr val="accent2">
                    <a:lumMod val="50000"/>
                  </a:schemeClr>
                </a:solidFill>
              </a:rPr>
              <a:t>ආහාර	 </a:t>
            </a:r>
            <a:r>
              <a:rPr lang="si-LK" i="1" dirty="0" smtClean="0">
                <a:solidFill>
                  <a:srgbClr val="0070C0"/>
                </a:solidFill>
              </a:rPr>
              <a:t>-  </a:t>
            </a:r>
            <a:r>
              <a:rPr lang="si-LK" i="1" dirty="0" smtClean="0">
                <a:solidFill>
                  <a:schemeClr val="accent3">
                    <a:lumMod val="50000"/>
                  </a:schemeClr>
                </a:solidFill>
              </a:rPr>
              <a:t>බත්,පාන්,කිරි,රොටී</a:t>
            </a:r>
          </a:p>
          <a:p>
            <a:pPr marL="0" indent="0" algn="ctr">
              <a:buNone/>
            </a:pPr>
            <a:r>
              <a:rPr lang="si-LK" i="1" dirty="0" smtClean="0">
                <a:solidFill>
                  <a:schemeClr val="accent2">
                    <a:lumMod val="50000"/>
                  </a:schemeClr>
                </a:solidFill>
              </a:rPr>
              <a:t>ඇඳුම් </a:t>
            </a:r>
            <a:r>
              <a:rPr lang="si-LK" i="1" dirty="0" smtClean="0">
                <a:solidFill>
                  <a:srgbClr val="0070C0"/>
                </a:solidFill>
              </a:rPr>
              <a:t>-</a:t>
            </a:r>
            <a:r>
              <a:rPr lang="si-LK" i="1" dirty="0" smtClean="0">
                <a:solidFill>
                  <a:schemeClr val="accent3">
                    <a:lumMod val="50000"/>
                  </a:schemeClr>
                </a:solidFill>
              </a:rPr>
              <a:t>ගවුම,කලිසම,පාවහන්</a:t>
            </a:r>
            <a:endParaRPr lang="si-LK" i="1" dirty="0">
              <a:solidFill>
                <a:schemeClr val="accent3">
                  <a:lumMod val="50000"/>
                </a:schemeClr>
              </a:solidFill>
            </a:endParaRPr>
          </a:p>
        </p:txBody>
      </p:sp>
      <p:sp>
        <p:nvSpPr>
          <p:cNvPr id="4" name="Content Placeholder 3"/>
          <p:cNvSpPr>
            <a:spLocks noGrp="1"/>
          </p:cNvSpPr>
          <p:nvPr>
            <p:ph sz="half" idx="2"/>
          </p:nvPr>
        </p:nvSpPr>
        <p:spPr/>
        <p:txBody>
          <a:bodyPr/>
          <a:lstStyle/>
          <a:p>
            <a:pPr algn="ctr"/>
            <a:r>
              <a:rPr lang="si-LK" i="1" dirty="0" smtClean="0">
                <a:solidFill>
                  <a:srgbClr val="C00000"/>
                </a:solidFill>
              </a:rPr>
              <a:t>වුවමනාවල ලක්ෂණ</a:t>
            </a:r>
          </a:p>
          <a:p>
            <a:pPr algn="just">
              <a:buFont typeface="Courier New" panose="02070309020205020404" pitchFamily="49" charset="0"/>
              <a:buChar char="o"/>
            </a:pPr>
            <a:r>
              <a:rPr lang="si-LK" b="1" i="1" dirty="0">
                <a:solidFill>
                  <a:schemeClr val="accent2">
                    <a:lumMod val="75000"/>
                  </a:schemeClr>
                </a:solidFill>
              </a:rPr>
              <a:t>අත්‍යවශ්‍ය </a:t>
            </a:r>
            <a:r>
              <a:rPr lang="si-LK" b="1" i="1" dirty="0" smtClean="0">
                <a:solidFill>
                  <a:schemeClr val="accent2">
                    <a:lumMod val="75000"/>
                  </a:schemeClr>
                </a:solidFill>
              </a:rPr>
              <a:t>නොව</a:t>
            </a:r>
            <a:r>
              <a:rPr lang="si-LK" b="1" i="1" dirty="0">
                <a:solidFill>
                  <a:schemeClr val="accent2">
                    <a:lumMod val="75000"/>
                  </a:schemeClr>
                </a:solidFill>
              </a:rPr>
              <a:t>ීම</a:t>
            </a:r>
            <a:r>
              <a:rPr lang="si-LK" b="1" i="1" dirty="0" smtClean="0">
                <a:solidFill>
                  <a:schemeClr val="accent2">
                    <a:lumMod val="75000"/>
                  </a:schemeClr>
                </a:solidFill>
              </a:rPr>
              <a:t>.</a:t>
            </a:r>
          </a:p>
          <a:p>
            <a:pPr algn="just">
              <a:buFont typeface="Courier New" panose="02070309020205020404" pitchFamily="49" charset="0"/>
              <a:buChar char="o"/>
            </a:pPr>
            <a:r>
              <a:rPr lang="si-LK" b="1" i="1" dirty="0">
                <a:solidFill>
                  <a:schemeClr val="accent2">
                    <a:lumMod val="75000"/>
                  </a:schemeClr>
                </a:solidFill>
              </a:rPr>
              <a:t>නිර්මාණය කළ </a:t>
            </a:r>
            <a:r>
              <a:rPr lang="si-LK" b="1" i="1" dirty="0" smtClean="0">
                <a:solidFill>
                  <a:schemeClr val="accent2">
                    <a:lumMod val="75000"/>
                  </a:schemeClr>
                </a:solidFill>
              </a:rPr>
              <a:t>හ</a:t>
            </a:r>
            <a:r>
              <a:rPr lang="si-LK" b="1" i="1" dirty="0">
                <a:solidFill>
                  <a:schemeClr val="accent2">
                    <a:lumMod val="75000"/>
                  </a:schemeClr>
                </a:solidFill>
              </a:rPr>
              <a:t>ැකි වීම</a:t>
            </a:r>
            <a:r>
              <a:rPr lang="si-LK" b="1" i="1" dirty="0" smtClean="0">
                <a:solidFill>
                  <a:schemeClr val="accent2">
                    <a:lumMod val="75000"/>
                  </a:schemeClr>
                </a:solidFill>
              </a:rPr>
              <a:t>.</a:t>
            </a:r>
          </a:p>
          <a:p>
            <a:pPr algn="just">
              <a:buFont typeface="Courier New" panose="02070309020205020404" pitchFamily="49" charset="0"/>
              <a:buChar char="o"/>
            </a:pPr>
            <a:r>
              <a:rPr lang="si-LK" b="1" i="1" dirty="0" smtClean="0">
                <a:solidFill>
                  <a:schemeClr val="accent2">
                    <a:lumMod val="75000"/>
                  </a:schemeClr>
                </a:solidFill>
              </a:rPr>
              <a:t>සංකීර්ණ</a:t>
            </a:r>
            <a:r>
              <a:rPr lang="si-LK" b="1" i="1" dirty="0">
                <a:solidFill>
                  <a:schemeClr val="accent2">
                    <a:lumMod val="75000"/>
                  </a:schemeClr>
                </a:solidFill>
              </a:rPr>
              <a:t> වීම</a:t>
            </a:r>
            <a:r>
              <a:rPr lang="si-LK" b="1" i="1" dirty="0" smtClean="0">
                <a:solidFill>
                  <a:schemeClr val="accent2">
                    <a:lumMod val="75000"/>
                  </a:schemeClr>
                </a:solidFill>
              </a:rPr>
              <a:t>.</a:t>
            </a:r>
          </a:p>
          <a:p>
            <a:pPr algn="just">
              <a:buFont typeface="Courier New" panose="02070309020205020404" pitchFamily="49" charset="0"/>
              <a:buChar char="o"/>
            </a:pPr>
            <a:r>
              <a:rPr lang="si-LK" b="1" i="1" dirty="0" smtClean="0">
                <a:solidFill>
                  <a:schemeClr val="accent2">
                    <a:lumMod val="75000"/>
                  </a:schemeClr>
                </a:solidFill>
              </a:rPr>
              <a:t>අස</a:t>
            </a:r>
            <a:r>
              <a:rPr lang="si-LK" b="1" i="1" dirty="0">
                <a:solidFill>
                  <a:schemeClr val="accent2">
                    <a:lumMod val="75000"/>
                  </a:schemeClr>
                </a:solidFill>
              </a:rPr>
              <a:t>ීමිත වීම.</a:t>
            </a:r>
          </a:p>
          <a:p>
            <a:pPr>
              <a:buFont typeface="Courier New" panose="02070309020205020404" pitchFamily="49" charset="0"/>
              <a:buChar char="o"/>
            </a:pPr>
            <a:endParaRPr lang="si-LK" i="1" dirty="0">
              <a:solidFill>
                <a:schemeClr val="accent2">
                  <a:lumMod val="75000"/>
                </a:schemeClr>
              </a:solidFill>
            </a:endParaRPr>
          </a:p>
          <a:p>
            <a:pPr>
              <a:buFont typeface="Courier New" panose="02070309020205020404" pitchFamily="49" charset="0"/>
              <a:buChar char="o"/>
            </a:pPr>
            <a:endParaRPr lang="si-LK" i="1" dirty="0"/>
          </a:p>
          <a:p>
            <a:pPr>
              <a:buFont typeface="Courier New" panose="02070309020205020404" pitchFamily="49" charset="0"/>
              <a:buChar char="o"/>
            </a:pPr>
            <a:endParaRPr lang="en-US" dirty="0">
              <a:solidFill>
                <a:srgbClr val="C00000"/>
              </a:solidFill>
            </a:endParaRPr>
          </a:p>
        </p:txBody>
      </p:sp>
    </p:spTree>
    <p:extLst>
      <p:ext uri="{BB962C8B-B14F-4D97-AF65-F5344CB8AC3E}">
        <p14:creationId xmlns:p14="http://schemas.microsoft.com/office/powerpoint/2010/main" val="2539575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i-LK" i="1" dirty="0" smtClean="0">
                <a:solidFill>
                  <a:schemeClr val="accent2">
                    <a:lumMod val="75000"/>
                  </a:schemeClr>
                </a:solidFill>
              </a:rPr>
              <a:t>නිෂ්පාදන ව්‍යාපාර</a:t>
            </a:r>
            <a:endParaRPr lang="en-US" i="1" dirty="0">
              <a:solidFill>
                <a:schemeClr val="accent2">
                  <a:lumMod val="75000"/>
                </a:schemeClr>
              </a:solidFill>
            </a:endParaRPr>
          </a:p>
        </p:txBody>
      </p:sp>
      <p:sp>
        <p:nvSpPr>
          <p:cNvPr id="4" name="Title 1"/>
          <p:cNvSpPr>
            <a:spLocks noGrp="1"/>
          </p:cNvSpPr>
          <p:nvPr>
            <p:ph type="subTitle" idx="1"/>
          </p:nvPr>
        </p:nvSpPr>
        <p:spPr>
          <a:xfrm>
            <a:off x="1524000" y="3602037"/>
            <a:ext cx="9144000" cy="2747247"/>
          </a:xfrm>
        </p:spPr>
        <p:txBody>
          <a:bodyPr>
            <a:normAutofit/>
          </a:bodyPr>
          <a:lstStyle/>
          <a:p>
            <a:r>
              <a:rPr lang="si-LK" i="1" dirty="0" smtClean="0">
                <a:solidFill>
                  <a:schemeClr val="accent5">
                    <a:lumMod val="50000"/>
                  </a:schemeClr>
                </a:solidFill>
              </a:rPr>
              <a:t>නිෂ්පාදනය කරනු ලබන</a:t>
            </a:r>
            <a:r>
              <a:rPr lang="si-LK" i="1" dirty="0">
                <a:solidFill>
                  <a:schemeClr val="accent5">
                    <a:lumMod val="50000"/>
                  </a:schemeClr>
                </a:solidFill>
              </a:rPr>
              <a:t> නිෂ්පා</a:t>
            </a:r>
            <a:r>
              <a:rPr lang="si-LK" i="1" dirty="0" smtClean="0">
                <a:solidFill>
                  <a:schemeClr val="accent5">
                    <a:lumMod val="50000"/>
                  </a:schemeClr>
                </a:solidFill>
              </a:rPr>
              <a:t>දිතවල ස්වභාවය අනුව ව්‍යාපාර වර්ග 2 කි.</a:t>
            </a:r>
          </a:p>
          <a:p>
            <a:endParaRPr lang="si-LK" i="1" dirty="0">
              <a:solidFill>
                <a:schemeClr val="accent5">
                  <a:lumMod val="50000"/>
                </a:schemeClr>
              </a:solidFill>
            </a:endParaRPr>
          </a:p>
          <a:p>
            <a:pPr marL="342900" indent="-342900">
              <a:buFont typeface="Wingdings" panose="05000000000000000000" pitchFamily="2" charset="2"/>
              <a:buChar char="ü"/>
            </a:pPr>
            <a:r>
              <a:rPr lang="si-LK" b="1" i="1" dirty="0" smtClean="0">
                <a:solidFill>
                  <a:schemeClr val="accent4">
                    <a:lumMod val="50000"/>
                  </a:schemeClr>
                </a:solidFill>
              </a:rPr>
              <a:t>භාණ්ඩ</a:t>
            </a:r>
            <a:r>
              <a:rPr lang="si-LK" b="1" i="1" dirty="0">
                <a:solidFill>
                  <a:schemeClr val="accent4">
                    <a:lumMod val="50000"/>
                  </a:schemeClr>
                </a:solidFill>
              </a:rPr>
              <a:t> නිෂ්පා</a:t>
            </a:r>
            <a:r>
              <a:rPr lang="si-LK" b="1" i="1" dirty="0" smtClean="0">
                <a:solidFill>
                  <a:schemeClr val="accent4">
                    <a:lumMod val="50000"/>
                  </a:schemeClr>
                </a:solidFill>
              </a:rPr>
              <a:t>දන</a:t>
            </a:r>
            <a:r>
              <a:rPr lang="si-LK" b="1" i="1" dirty="0">
                <a:solidFill>
                  <a:schemeClr val="accent4">
                    <a:lumMod val="50000"/>
                  </a:schemeClr>
                </a:solidFill>
              </a:rPr>
              <a:t> ව්‍යාපාර </a:t>
            </a:r>
            <a:endParaRPr lang="si-LK" b="1" i="1" dirty="0" smtClean="0">
              <a:solidFill>
                <a:schemeClr val="accent4">
                  <a:lumMod val="50000"/>
                </a:schemeClr>
              </a:solidFill>
            </a:endParaRPr>
          </a:p>
          <a:p>
            <a:pPr marL="342900" indent="-342900">
              <a:buFont typeface="Wingdings" panose="05000000000000000000" pitchFamily="2" charset="2"/>
              <a:buChar char="ü"/>
            </a:pPr>
            <a:r>
              <a:rPr lang="si-LK" b="1" i="1" dirty="0" smtClean="0">
                <a:solidFill>
                  <a:schemeClr val="accent4">
                    <a:lumMod val="50000"/>
                  </a:schemeClr>
                </a:solidFill>
              </a:rPr>
              <a:t>සේවා සැපයීමේ ව</a:t>
            </a:r>
            <a:r>
              <a:rPr lang="si-LK" b="1" i="1" dirty="0">
                <a:solidFill>
                  <a:schemeClr val="accent4">
                    <a:lumMod val="50000"/>
                  </a:schemeClr>
                </a:solidFill>
              </a:rPr>
              <a:t>්‍යාපාර </a:t>
            </a:r>
          </a:p>
          <a:p>
            <a:r>
              <a:rPr lang="si-LK" b="1" i="1" dirty="0" smtClean="0">
                <a:solidFill>
                  <a:schemeClr val="accent5">
                    <a:lumMod val="50000"/>
                  </a:schemeClr>
                </a:solidFill>
              </a:rPr>
              <a:t> </a:t>
            </a:r>
            <a:endParaRPr lang="en-US" b="1" i="1" dirty="0">
              <a:solidFill>
                <a:schemeClr val="accent5">
                  <a:lumMod val="50000"/>
                </a:schemeClr>
              </a:solidFill>
            </a:endParaRPr>
          </a:p>
        </p:txBody>
      </p:sp>
    </p:spTree>
    <p:extLst>
      <p:ext uri="{BB962C8B-B14F-4D97-AF65-F5344CB8AC3E}">
        <p14:creationId xmlns:p14="http://schemas.microsoft.com/office/powerpoint/2010/main" val="7512630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278</TotalTime>
  <Words>2577</Words>
  <Application>Microsoft Office PowerPoint</Application>
  <PresentationFormat>Custom</PresentationFormat>
  <Paragraphs>117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ව්‍යාපාර හා ගිණුම්කරණ අධ්‍යයනය</vt:lpstr>
      <vt:lpstr>ව්‍යාපාර පසුබිම</vt:lpstr>
      <vt:lpstr>භාණ්ඩ හුවමාරු ක්‍රමය  (Barter System)</vt:lpstr>
      <vt:lpstr>භාණ්ඩ හුවමාරු ක්‍රමයේ ගැටළු</vt:lpstr>
      <vt:lpstr>ව්‍යාපාර </vt:lpstr>
      <vt:lpstr>ව්‍යාපාර අරමුණු  </vt:lpstr>
      <vt:lpstr>පාරිභෝගික අවශ්‍යතා වුවමනා</vt:lpstr>
      <vt:lpstr>PowerPoint Presentation</vt:lpstr>
      <vt:lpstr>නිෂ්පාදන ව්‍යාපාර</vt:lpstr>
      <vt:lpstr>භාණ්ඩ නිෂ්පාදන ව්‍යාපාර  </vt:lpstr>
      <vt:lpstr>සේවා සැපයීමේ ව්‍යාපාර  </vt:lpstr>
      <vt:lpstr>නිෂ්පාදන සාධක</vt:lpstr>
      <vt:lpstr>PowerPoint Presentation</vt:lpstr>
      <vt:lpstr>PowerPoint Presentation</vt:lpstr>
      <vt:lpstr>ව්‍යවසායකත්වයේ ප්‍රධාන ලක්ෂණ</vt:lpstr>
      <vt:lpstr>ක්‍රියාකාරකම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DEVELOPMENT</cp:lastModifiedBy>
  <cp:revision>46</cp:revision>
  <dcterms:created xsi:type="dcterms:W3CDTF">2020-03-28T02:32:03Z</dcterms:created>
  <dcterms:modified xsi:type="dcterms:W3CDTF">2021-05-04T08:40:24Z</dcterms:modified>
</cp:coreProperties>
</file>