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18"/>
  </p:notesMasterIdLst>
  <p:sldIdLst>
    <p:sldId id="345" r:id="rId2"/>
    <p:sldId id="346" r:id="rId3"/>
    <p:sldId id="269" r:id="rId4"/>
    <p:sldId id="297" r:id="rId5"/>
    <p:sldId id="298" r:id="rId6"/>
    <p:sldId id="301" r:id="rId7"/>
    <p:sldId id="304" r:id="rId8"/>
    <p:sldId id="299" r:id="rId9"/>
    <p:sldId id="303" r:id="rId10"/>
    <p:sldId id="302" r:id="rId11"/>
    <p:sldId id="305" r:id="rId12"/>
    <p:sldId id="306" r:id="rId13"/>
    <p:sldId id="347" r:id="rId14"/>
    <p:sldId id="348" r:id="rId15"/>
    <p:sldId id="349" r:id="rId16"/>
    <p:sldId id="31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DE716-0214-45BF-AE7B-7C26BB208BA5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4F3E7-81EB-4ABC-9465-233FB78FE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0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78092E9-7868-405E-930C-F8825893A357}" type="datetime1">
              <a:rPr lang="si-LK" smtClean="0"/>
              <a:t>2021-05-04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0D8E4D4-D848-4136-ACC9-05ED853A9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9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A7F6-A81F-49EA-8A26-522B6104FEC6}" type="datetime1">
              <a:rPr lang="si-LK" smtClean="0"/>
              <a:t>2021-05-04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46EA-3934-4CA1-A894-DDC771F10E3E}" type="datetime1">
              <a:rPr lang="si-LK" smtClean="0"/>
              <a:t>2021-05-04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73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2081-CB40-44A2-99F7-DF052DCB4FB0}" type="datetime1">
              <a:rPr lang="si-LK" smtClean="0"/>
              <a:t>2021-05-04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2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03E7-A724-4011-94D3-7A12018756CB}" type="datetime1">
              <a:rPr lang="si-LK" smtClean="0"/>
              <a:t>2021-05-04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7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5D25-C7CA-497F-84B6-070E94FA37B5}" type="datetime1">
              <a:rPr lang="si-LK" smtClean="0"/>
              <a:t>2021-05-04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4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65CA-20AA-466B-84BA-92FEEB346D66}" type="datetime1">
              <a:rPr lang="si-LK" smtClean="0"/>
              <a:t>2021-05-04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27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0C2649C-EE3F-4502-B7D4-BA181EE0FE93}" type="datetime1">
              <a:rPr lang="si-LK" smtClean="0"/>
              <a:t>2021-05-04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75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FB0BFA0-A891-4FBA-B2A5-42F8198B0C62}" type="datetime1">
              <a:rPr lang="si-LK" smtClean="0"/>
              <a:t>2021-05-04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4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6F8-234E-4043-BA40-AB85BDF280D9}" type="datetime1">
              <a:rPr lang="si-LK" smtClean="0"/>
              <a:t>2021-05-04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7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F314-3149-4BA2-9649-ADE1BAB0AEC1}" type="datetime1">
              <a:rPr lang="si-LK" smtClean="0"/>
              <a:t>2021-05-04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BC71-9F54-4899-9A2B-A7B049AFC8DA}" type="datetime1">
              <a:rPr lang="si-LK" smtClean="0"/>
              <a:t>2021-05-04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6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974F-3BA5-4415-8B75-ECFA55B03030}" type="datetime1">
              <a:rPr lang="si-LK" smtClean="0"/>
              <a:t>2021-05-04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9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19BB-8B0A-4A27-8E78-C9AE37CFA82C}" type="datetime1">
              <a:rPr lang="si-LK" smtClean="0"/>
              <a:t>2021-05-04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3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F394-1B56-41E7-BFF9-0DC6101DE422}" type="datetime1">
              <a:rPr lang="si-LK" smtClean="0"/>
              <a:t>2021-05-04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9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2BBE-3B14-4841-A700-B0FBC220CA5C}" type="datetime1">
              <a:rPr lang="si-LK" smtClean="0"/>
              <a:t>2021-05-04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585A-309A-4EC6-A25B-17CE36DE63D4}" type="datetime1">
              <a:rPr lang="si-LK" smtClean="0"/>
              <a:t>2021-05-04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D7D2404-D254-4551-BE01-E3FD0B7F31D4}" type="datetime1">
              <a:rPr lang="si-LK" smtClean="0"/>
              <a:t>2021-05-04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0D8E4D4-D848-4136-ACC9-05ED853A9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4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F394-1B56-41E7-BFF9-0DC6101DE422}" type="datetime1">
              <a:rPr lang="si-LK" smtClean="0"/>
              <a:t>2021-05-04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60182" cy="6198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0036" y="679572"/>
            <a:ext cx="93230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8800" dirty="0"/>
              <a:t>ඇල්මැති පාර්ශව</a:t>
            </a:r>
            <a:r>
              <a:rPr lang="en-US" sz="8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6164" y="4308953"/>
            <a:ext cx="358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Mrs. </a:t>
            </a:r>
            <a:r>
              <a:rPr lang="en-US" dirty="0" err="1" smtClean="0"/>
              <a:t>R.H.M.C.D.Pemarathna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/ </a:t>
            </a:r>
            <a:r>
              <a:rPr lang="en-US" dirty="0" err="1" smtClean="0"/>
              <a:t>Dehi</a:t>
            </a:r>
            <a:r>
              <a:rPr lang="en-US" dirty="0" smtClean="0"/>
              <a:t>/ </a:t>
            </a:r>
            <a:r>
              <a:rPr lang="en-US" dirty="0" err="1" smtClean="0"/>
              <a:t>kosgahakanda</a:t>
            </a:r>
            <a:r>
              <a:rPr lang="en-US" dirty="0" smtClean="0"/>
              <a:t> </a:t>
            </a:r>
            <a:r>
              <a:rPr lang="en-US" dirty="0" err="1" smtClean="0"/>
              <a:t>m.v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99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i-LK" dirty="0"/>
              <a:t>මූල්‍ය ආයතන</a:t>
            </a:r>
            <a:br>
              <a:rPr lang="si-LK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i-LK" dirty="0"/>
              <a:t>ව්‍යාපාර සඳහා අවශ්‍ය ණය,උපදේශන සේවා ආදිය සපයන බැංකු හා අනෙකුත් ණය දෙන ආයතන මූල්‍ය ආයතන වලට අයත් වේ.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6F8-234E-4043-BA40-AB85BDF280D9}" type="datetime1">
              <a:rPr lang="si-LK" smtClean="0"/>
              <a:t>2021-05-04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83" y="4217947"/>
            <a:ext cx="2811431" cy="1893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59" y="4161728"/>
            <a:ext cx="2431242" cy="2041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90087">
            <a:off x="9198259" y="3618989"/>
            <a:ext cx="2236364" cy="123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52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i-LK" dirty="0"/>
              <a:t>රජය</a:t>
            </a:r>
            <a:br>
              <a:rPr lang="si-LK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i-LK" dirty="0"/>
              <a:t>රටක ආර්ථික දියුණුව සඳහා අවශ්‍ය ප්‍රතිපත්ති සම්පාදනය කරන්නේ රජයයි.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6F8-234E-4043-BA40-AB85BDF280D9}" type="datetime1">
              <a:rPr lang="si-LK" smtClean="0"/>
              <a:t>2021-05-04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08" y="3364307"/>
            <a:ext cx="5000449" cy="33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50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i-LK" dirty="0"/>
              <a:t>ප්‍රජාව</a:t>
            </a:r>
            <a:br>
              <a:rPr lang="si-LK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i-LK" dirty="0"/>
              <a:t>ව්‍යාපාරයෙන් පිටත ජීවත් වන ජනතාව ප්‍රජාව නම් වේ.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6F8-234E-4043-BA40-AB85BDF280D9}" type="datetime1">
              <a:rPr lang="si-LK" smtClean="0"/>
              <a:t>2021-05-04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73" y="3110650"/>
            <a:ext cx="5380904" cy="35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67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F394-1B56-41E7-BFF9-0DC6101DE422}" type="datetime1">
              <a:rPr lang="si-LK" smtClean="0"/>
              <a:t>2021-05-04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92036" y="484909"/>
            <a:ext cx="6636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400" b="1" dirty="0"/>
              <a:t>ඇල්මැති පාර්ශව හා ඔවුන්ගේ අරමුණු</a:t>
            </a:r>
            <a:endParaRPr lang="en-US" sz="2400" b="1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424906"/>
              </p:ext>
            </p:extLst>
          </p:nvPr>
        </p:nvGraphicFramePr>
        <p:xfrm>
          <a:off x="732867" y="1032323"/>
          <a:ext cx="9619674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266">
                  <a:extLst>
                    <a:ext uri="{9D8B030D-6E8A-4147-A177-3AD203B41FA5}">
                      <a16:colId xmlns="" xmlns:a16="http://schemas.microsoft.com/office/drawing/2014/main" val="61406851"/>
                    </a:ext>
                  </a:extLst>
                </a:gridCol>
                <a:gridCol w="6911408">
                  <a:extLst>
                    <a:ext uri="{9D8B030D-6E8A-4147-A177-3AD203B41FA5}">
                      <a16:colId xmlns="" xmlns:a16="http://schemas.microsoft.com/office/drawing/2014/main" val="984792011"/>
                    </a:ext>
                  </a:extLst>
                </a:gridCol>
              </a:tblGrid>
              <a:tr h="5991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i-LK" sz="1800" b="1" dirty="0" smtClean="0"/>
                        <a:t>ඇල්මැති පාර්ශව</a:t>
                      </a:r>
                      <a:r>
                        <a:rPr lang="en-US" sz="1800" b="1" dirty="0" smtClean="0"/>
                        <a:t> 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i-LK" dirty="0" smtClean="0"/>
                        <a:t>අරමුණු සඳහා නිදසුන්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6608193"/>
                  </a:ext>
                </a:extLst>
              </a:tr>
              <a:tr h="10951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i-LK" dirty="0" smtClean="0"/>
                        <a:t>අයිතිකරුවන්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sz="1050" dirty="0" smtClean="0"/>
                        <a:t>●</a:t>
                      </a:r>
                      <a:r>
                        <a:rPr lang="si-LK" dirty="0" smtClean="0"/>
                        <a:t>ආයෝජනයේ සුරක්ෂිතතාව</a:t>
                      </a:r>
                      <a:r>
                        <a:rPr lang="en-US" dirty="0" smtClean="0"/>
                        <a:t>.</a:t>
                      </a:r>
                    </a:p>
                    <a:p>
                      <a:r>
                        <a:rPr lang="si-LK" sz="1050" dirty="0" smtClean="0"/>
                        <a:t>●</a:t>
                      </a:r>
                      <a:r>
                        <a:rPr lang="si-LK" dirty="0" smtClean="0"/>
                        <a:t>ප්‍රමාණවත් ලාභයක් ලැබීම</a:t>
                      </a:r>
                      <a:r>
                        <a:rPr lang="en-US" dirty="0" smtClean="0"/>
                        <a:t>.</a:t>
                      </a:r>
                    </a:p>
                    <a:p>
                      <a:r>
                        <a:rPr lang="si-LK" sz="1050" dirty="0" smtClean="0"/>
                        <a:t>●</a:t>
                      </a:r>
                      <a:r>
                        <a:rPr lang="si-LK" dirty="0" smtClean="0"/>
                        <a:t>ව්‍යාපාරයේ අනාගත වර්ධනය</a:t>
                      </a:r>
                      <a:r>
                        <a:rPr lang="en-US" dirty="0" smtClean="0"/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9936848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i-LK" dirty="0" smtClean="0"/>
                        <a:t>කළමනාකරුවන්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sz="1050" dirty="0" smtClean="0"/>
                        <a:t>●</a:t>
                      </a:r>
                      <a:r>
                        <a:rPr lang="si-LK" dirty="0" smtClean="0"/>
                        <a:t>ව්‍යාපාර අරමුණු ඉටු කර</a:t>
                      </a:r>
                      <a:r>
                        <a:rPr lang="en-US" dirty="0" smtClean="0"/>
                        <a:t> </a:t>
                      </a:r>
                      <a:r>
                        <a:rPr lang="si-LK" dirty="0" smtClean="0"/>
                        <a:t>ගැනීමට අවශ්‍ය කළමනාකරණ</a:t>
                      </a:r>
                      <a:r>
                        <a:rPr lang="en-US" dirty="0" smtClean="0"/>
                        <a:t> </a:t>
                      </a:r>
                      <a:r>
                        <a:rPr lang="si-LK" dirty="0" smtClean="0"/>
                        <a:t>තීරණ</a:t>
                      </a:r>
                      <a:r>
                        <a:rPr lang="en-US" dirty="0" smtClean="0"/>
                        <a:t> </a:t>
                      </a:r>
                      <a:r>
                        <a:rPr lang="si-LK" dirty="0" smtClean="0"/>
                        <a:t>ගැනීම</a:t>
                      </a:r>
                      <a:r>
                        <a:rPr lang="en-US" dirty="0" smtClean="0"/>
                        <a:t> </a:t>
                      </a:r>
                      <a:r>
                        <a:rPr lang="si-LK" dirty="0" smtClean="0"/>
                        <a:t>හා එම තීරණ</a:t>
                      </a:r>
                      <a:r>
                        <a:rPr lang="en-US" dirty="0" smtClean="0"/>
                        <a:t> </a:t>
                      </a:r>
                      <a:r>
                        <a:rPr lang="si-LK" dirty="0" smtClean="0"/>
                        <a:t>ක්‍රියාත්මක කිරීම</a:t>
                      </a:r>
                      <a:r>
                        <a:rPr lang="en-US" dirty="0" smtClean="0"/>
                        <a:t>.</a:t>
                      </a:r>
                    </a:p>
                    <a:p>
                      <a:r>
                        <a:rPr lang="si-LK" sz="1050" dirty="0" smtClean="0"/>
                        <a:t>●</a:t>
                      </a:r>
                      <a:r>
                        <a:rPr lang="si-LK" dirty="0" smtClean="0"/>
                        <a:t>රැකියා වර්ධනය හා රැකියා තෘප්තිය</a:t>
                      </a:r>
                      <a:r>
                        <a:rPr lang="en-US" dirty="0" smtClean="0"/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2330719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i-LK" dirty="0" smtClean="0"/>
                        <a:t>සේවකයන්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sz="1050" dirty="0" smtClean="0"/>
                        <a:t>●</a:t>
                      </a:r>
                      <a:r>
                        <a:rPr lang="si-LK" dirty="0" smtClean="0"/>
                        <a:t>සාධාරණ වැටුප් ලබා ගැනීම.</a:t>
                      </a: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i-LK" sz="1050" dirty="0" smtClean="0"/>
                        <a:t>●</a:t>
                      </a:r>
                      <a:r>
                        <a:rPr lang="si-LK" dirty="0" smtClean="0"/>
                        <a:t>රැකියා සුරක්ෂිතතාව</a:t>
                      </a:r>
                      <a:r>
                        <a:rPr lang="en-US" dirty="0" smtClean="0"/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6610255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i-LK" dirty="0" smtClean="0"/>
                        <a:t>සැපයුම්කරුවන්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sz="1050" dirty="0" smtClean="0"/>
                        <a:t>●</a:t>
                      </a:r>
                      <a:r>
                        <a:rPr lang="si-LK" dirty="0" smtClean="0"/>
                        <a:t>අඛණ්ඩව ඇණවුම් ලබා ගැනීම.</a:t>
                      </a:r>
                    </a:p>
                    <a:p>
                      <a:r>
                        <a:rPr lang="si-LK" sz="1050" dirty="0" smtClean="0"/>
                        <a:t>●</a:t>
                      </a:r>
                      <a:r>
                        <a:rPr lang="si-LK" dirty="0" smtClean="0"/>
                        <a:t>නිසි පරිදි මුදල් ලබා ගැනීම</a:t>
                      </a:r>
                      <a:r>
                        <a:rPr lang="en-US" dirty="0" smtClean="0"/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4059474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i-LK" dirty="0" smtClean="0"/>
                        <a:t>තරඟකරුවන්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sz="1050" dirty="0" smtClean="0"/>
                        <a:t>●</a:t>
                      </a:r>
                      <a:r>
                        <a:rPr lang="si-LK" dirty="0" smtClean="0"/>
                        <a:t>තම නිෂ්පාදිත වල මිල තීරණය කිරීම.</a:t>
                      </a:r>
                    </a:p>
                    <a:p>
                      <a:r>
                        <a:rPr lang="si-LK" sz="1050" dirty="0" smtClean="0"/>
                        <a:t>●</a:t>
                      </a:r>
                      <a:r>
                        <a:rPr lang="si-LK" dirty="0" smtClean="0"/>
                        <a:t>තරඟයට මුහුණ දීම.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9770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943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F394-1B56-41E7-BFF9-0DC6101DE422}" type="datetime1">
              <a:rPr lang="si-LK" smtClean="0"/>
              <a:t>2021-05-04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284148"/>
              </p:ext>
            </p:extLst>
          </p:nvPr>
        </p:nvGraphicFramePr>
        <p:xfrm>
          <a:off x="928255" y="719666"/>
          <a:ext cx="9231745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9454">
                  <a:extLst>
                    <a:ext uri="{9D8B030D-6E8A-4147-A177-3AD203B41FA5}">
                      <a16:colId xmlns="" xmlns:a16="http://schemas.microsoft.com/office/drawing/2014/main" val="1585095475"/>
                    </a:ext>
                  </a:extLst>
                </a:gridCol>
                <a:gridCol w="6322291">
                  <a:extLst>
                    <a:ext uri="{9D8B030D-6E8A-4147-A177-3AD203B41FA5}">
                      <a16:colId xmlns="" xmlns:a16="http://schemas.microsoft.com/office/drawing/2014/main" val="37248677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i-LK" sz="1800" b="1" dirty="0" smtClean="0"/>
                        <a:t>ඇල්මැති පාර්ශව</a:t>
                      </a:r>
                      <a:r>
                        <a:rPr lang="en-US" sz="1800" b="1" dirty="0" smtClean="0"/>
                        <a:t> 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i-LK" dirty="0" smtClean="0"/>
                        <a:t>අරමුණු සඳහා නිදසුන්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496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i-LK" dirty="0" smtClean="0"/>
                        <a:t>පාරිභෝගිකයින්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sz="1800" dirty="0" smtClean="0"/>
                        <a:t>●</a:t>
                      </a:r>
                      <a:r>
                        <a:rPr lang="si-LK" dirty="0" smtClean="0"/>
                        <a:t>ගුණාත්මක නිෂ්පාදිත ලබා ගැනීම.</a:t>
                      </a: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i-LK" sz="1800" dirty="0" smtClean="0"/>
                        <a:t>●</a:t>
                      </a:r>
                      <a:r>
                        <a:rPr lang="si-LK" dirty="0" smtClean="0"/>
                        <a:t>නිෂ්පාදිත සාධාරණ මිලට</a:t>
                      </a:r>
                      <a:r>
                        <a:rPr lang="en-US" dirty="0" smtClean="0"/>
                        <a:t> </a:t>
                      </a:r>
                      <a:r>
                        <a:rPr lang="si-LK" dirty="0" smtClean="0"/>
                        <a:t>ලබා ගැනීම.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5417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i-LK" dirty="0" smtClean="0"/>
                        <a:t>මූල්‍ය ආයතන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sz="1800" dirty="0" smtClean="0"/>
                        <a:t>●</a:t>
                      </a:r>
                      <a:r>
                        <a:rPr lang="si-LK" dirty="0" smtClean="0"/>
                        <a:t>දෙන ලද ණය අය කර ගැනීම.</a:t>
                      </a:r>
                    </a:p>
                    <a:p>
                      <a:r>
                        <a:rPr lang="si-LK" sz="1800" dirty="0" smtClean="0"/>
                        <a:t>●</a:t>
                      </a:r>
                      <a:r>
                        <a:rPr lang="si-LK" dirty="0" smtClean="0"/>
                        <a:t>තව දුරටත් ණය සැපයීම.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6939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i-LK" dirty="0" smtClean="0"/>
                        <a:t>රජය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sz="1800" dirty="0" smtClean="0"/>
                        <a:t>●</a:t>
                      </a:r>
                      <a:r>
                        <a:rPr lang="si-LK" dirty="0" smtClean="0"/>
                        <a:t>ලැබිය යුතු බදු ආදායම් නිසි ලෙස ලබා ගැනීම.</a:t>
                      </a:r>
                    </a:p>
                    <a:p>
                      <a:r>
                        <a:rPr lang="si-LK" sz="1800" dirty="0" smtClean="0"/>
                        <a:t>●</a:t>
                      </a:r>
                      <a:r>
                        <a:rPr lang="si-LK" dirty="0" smtClean="0"/>
                        <a:t>රැකියා අවස්ථා උත්පාදනය කිරීම.</a:t>
                      </a:r>
                    </a:p>
                    <a:p>
                      <a:r>
                        <a:rPr lang="si-LK" sz="1800" dirty="0" smtClean="0"/>
                        <a:t>●</a:t>
                      </a:r>
                      <a:r>
                        <a:rPr lang="si-LK" dirty="0" smtClean="0"/>
                        <a:t>ජාතික නිෂ්පාදිතය වර්ධනය කර ගැනීම.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0169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i-LK" dirty="0" smtClean="0"/>
                        <a:t>ප්‍රජාව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sz="1800" dirty="0" smtClean="0"/>
                        <a:t>●</a:t>
                      </a:r>
                      <a:r>
                        <a:rPr lang="si-LK" dirty="0" smtClean="0"/>
                        <a:t>පරිසර හිතකාමීව ව්‍යාපාර කටයුතු පවත්වාගෙන යන්නේදැයි විමසා බැලීම.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i-LK" sz="1800" dirty="0" smtClean="0"/>
                        <a:t>●</a:t>
                      </a:r>
                      <a:r>
                        <a:rPr lang="si-LK" dirty="0" smtClean="0"/>
                        <a:t>සමාජ සුභ සාධනයට දායක වන්නේදැයි</a:t>
                      </a:r>
                      <a:r>
                        <a:rPr lang="en-US" dirty="0" smtClean="0"/>
                        <a:t> </a:t>
                      </a:r>
                      <a:r>
                        <a:rPr lang="si-LK" dirty="0" smtClean="0"/>
                        <a:t>විමසා බැලීම.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9319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312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F394-1B56-41E7-BFF9-0DC6101DE422}" type="datetime1">
              <a:rPr lang="si-LK" smtClean="0"/>
              <a:t>2021-05-04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37855" y="526473"/>
            <a:ext cx="8340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000" b="1" dirty="0"/>
              <a:t>ඇල්මැති පාර්ශව මගින් ව්‍යාපාර අපේක්ෂිත දායකත්වය</a:t>
            </a:r>
            <a:endParaRPr lang="en-US" sz="2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134089"/>
              </p:ext>
            </p:extLst>
          </p:nvPr>
        </p:nvGraphicFramePr>
        <p:xfrm>
          <a:off x="803564" y="1427018"/>
          <a:ext cx="9356436" cy="443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6654">
                  <a:extLst>
                    <a:ext uri="{9D8B030D-6E8A-4147-A177-3AD203B41FA5}">
                      <a16:colId xmlns="" xmlns:a16="http://schemas.microsoft.com/office/drawing/2014/main" val="667147090"/>
                    </a:ext>
                  </a:extLst>
                </a:gridCol>
                <a:gridCol w="5989782">
                  <a:extLst>
                    <a:ext uri="{9D8B030D-6E8A-4147-A177-3AD203B41FA5}">
                      <a16:colId xmlns="" xmlns:a16="http://schemas.microsoft.com/office/drawing/2014/main" val="3271323222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r>
                        <a:rPr lang="si-LK" sz="1800" b="1" dirty="0" smtClean="0"/>
                        <a:t>ඇල්මැති පාර්ශව</a:t>
                      </a:r>
                      <a:r>
                        <a:rPr lang="si-LK" dirty="0" smtClean="0"/>
                        <a:t>ය</a:t>
                      </a:r>
                      <a:r>
                        <a:rPr lang="si-LK" sz="1800" b="1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dirty="0" smtClean="0"/>
                        <a:t>දායකත්වය සඳහා නිදසුන්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2387778"/>
                  </a:ext>
                </a:extLst>
              </a:tr>
              <a:tr h="10113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i-LK" dirty="0" smtClean="0"/>
                        <a:t>අයිතිකරුවන්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sz="1050" dirty="0" smtClean="0"/>
                        <a:t>●</a:t>
                      </a:r>
                      <a:r>
                        <a:rPr lang="si-LK" b="0" dirty="0" smtClean="0"/>
                        <a:t>ප්‍රමාණවත් ප්‍රාග්ධන දායකත්වයක් ලබා දීම.</a:t>
                      </a:r>
                    </a:p>
                    <a:p>
                      <a:r>
                        <a:rPr lang="si-LK" sz="1050" dirty="0" smtClean="0"/>
                        <a:t>●</a:t>
                      </a:r>
                      <a:r>
                        <a:rPr lang="si-LK" b="0" dirty="0" smtClean="0"/>
                        <a:t>ව්‍යාපාර කටයුතු පිළබඳ උනන්දුව හා කැපවීම.</a:t>
                      </a:r>
                    </a:p>
                    <a:p>
                      <a:r>
                        <a:rPr lang="si-LK" sz="1050" dirty="0" smtClean="0"/>
                        <a:t>●</a:t>
                      </a:r>
                      <a:r>
                        <a:rPr lang="si-LK" b="0" dirty="0" smtClean="0"/>
                        <a:t>ව්‍යාපාර කටයුතු සුපරීක්ෂණය.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6906356"/>
                  </a:ext>
                </a:extLst>
              </a:tr>
              <a:tr h="7481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i-LK" dirty="0" smtClean="0"/>
                        <a:t>කළමනාකරුවන්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sz="1050" dirty="0" smtClean="0"/>
                        <a:t>●</a:t>
                      </a:r>
                      <a:r>
                        <a:rPr lang="si-LK" dirty="0" smtClean="0"/>
                        <a:t>ව්‍යාපාර සැලසුම් නිසි ලෙස ක්‍රියාත්මක කිරීම.</a:t>
                      </a:r>
                    </a:p>
                    <a:p>
                      <a:r>
                        <a:rPr lang="si-LK" sz="1050" dirty="0" smtClean="0"/>
                        <a:t>●</a:t>
                      </a:r>
                      <a:r>
                        <a:rPr lang="si-LK" dirty="0" smtClean="0"/>
                        <a:t>නිවැරදි තීරණ ගැනීම.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117773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i-LK" dirty="0" smtClean="0"/>
                        <a:t>සේවකයන්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sz="1050" dirty="0" smtClean="0"/>
                        <a:t>●</a:t>
                      </a:r>
                      <a:r>
                        <a:rPr lang="si-LK" dirty="0" smtClean="0"/>
                        <a:t>පවරන ලද කාර්යය නිසි ලෙස ඉටු කිරීම.</a:t>
                      </a:r>
                    </a:p>
                    <a:p>
                      <a:r>
                        <a:rPr lang="si-LK" sz="1050" dirty="0" smtClean="0"/>
                        <a:t>●</a:t>
                      </a:r>
                      <a:r>
                        <a:rPr lang="si-LK" dirty="0" smtClean="0"/>
                        <a:t>ශ්‍රම ඵලදායිතාව වැඩි කිරීම.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6668957"/>
                  </a:ext>
                </a:extLst>
              </a:tr>
              <a:tr h="73429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i-LK" dirty="0" smtClean="0"/>
                        <a:t>සැපයුම්කරුවන්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sz="1050" dirty="0" smtClean="0"/>
                        <a:t>●</a:t>
                      </a:r>
                      <a:r>
                        <a:rPr lang="si-LK" dirty="0" smtClean="0"/>
                        <a:t>ගුණාත්මක අමුද්‍රව්‍ය දිගින් දිගටම සැපයීම.</a:t>
                      </a:r>
                    </a:p>
                    <a:p>
                      <a:r>
                        <a:rPr lang="si-LK" sz="1050" dirty="0" smtClean="0"/>
                        <a:t>●</a:t>
                      </a:r>
                      <a:r>
                        <a:rPr lang="si-LK" dirty="0" smtClean="0"/>
                        <a:t>කලට වේලාවට අමුද්‍රව්‍ය සැපයීම.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0554718"/>
                  </a:ext>
                </a:extLst>
              </a:tr>
              <a:tr h="3135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i-LK" dirty="0" smtClean="0"/>
                        <a:t>රජය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sz="1050" dirty="0" smtClean="0"/>
                        <a:t>●</a:t>
                      </a:r>
                      <a:r>
                        <a:rPr lang="si-LK" dirty="0" smtClean="0"/>
                        <a:t>ව්‍යාපාර සඳහා හිතකර විවිධ දිරි ගැන්වීම් ලබා දීම.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5848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778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87892" y="6400800"/>
            <a:ext cx="1155812" cy="295837"/>
          </a:xfrm>
        </p:spPr>
        <p:txBody>
          <a:bodyPr/>
          <a:lstStyle/>
          <a:p>
            <a:fld id="{00E4F394-1B56-41E7-BFF9-0DC6101DE422}" type="datetime1">
              <a:rPr lang="si-LK" smtClean="0"/>
              <a:t>2021-05-04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584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7927" y="3089564"/>
            <a:ext cx="3297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5400" b="1" dirty="0" smtClean="0"/>
              <a:t>ස</a:t>
            </a:r>
            <a:r>
              <a:rPr lang="si-LK" sz="5400" b="1" dirty="0"/>
              <a:t>්තූතියි.</a:t>
            </a:r>
            <a:endParaRPr lang="en-US" sz="5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60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F394-1B56-41E7-BFF9-0DC6101DE422}" type="datetime1">
              <a:rPr lang="si-LK" smtClean="0"/>
              <a:t>2021-05-04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47403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5236" y="1510145"/>
            <a:ext cx="986443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4000" b="1" dirty="0"/>
              <a:t>ඇල්මැති පාර්ශව</a:t>
            </a:r>
            <a:r>
              <a:rPr lang="en-US" sz="4000" b="1" dirty="0"/>
              <a:t> </a:t>
            </a:r>
            <a:r>
              <a:rPr lang="si-LK" sz="4000" b="1" dirty="0"/>
              <a:t>යනු</a:t>
            </a:r>
            <a:r>
              <a:rPr lang="en-US" sz="4000" b="1" dirty="0" smtClean="0"/>
              <a:t>,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si-LK" sz="3200" dirty="0" smtClean="0"/>
              <a:t>ව</a:t>
            </a:r>
            <a:r>
              <a:rPr lang="si-LK" sz="3200" dirty="0"/>
              <a:t>්‍යාපාර කටයුතු කෙරෙහි උනන්දුවක් දක්වන විවිධ පාර්ශව ඇල්මැති පාර්ශව ලෙස හැඳින්වේ.</a:t>
            </a:r>
            <a:endParaRPr lang="en-US" sz="3200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17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i-LK" b="1" dirty="0"/>
              <a:t>ඇල්මැති පාර්ශව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i-LK" dirty="0"/>
              <a:t>අයිතිකරුවන්</a:t>
            </a:r>
          </a:p>
          <a:p>
            <a:r>
              <a:rPr lang="si-LK" dirty="0"/>
              <a:t>කළමනාකරුවන්</a:t>
            </a:r>
          </a:p>
          <a:p>
            <a:r>
              <a:rPr lang="si-LK" dirty="0"/>
              <a:t>සේවකයන්</a:t>
            </a:r>
          </a:p>
          <a:p>
            <a:r>
              <a:rPr lang="si-LK" dirty="0"/>
              <a:t>සැපයුම්කරුවන්</a:t>
            </a:r>
          </a:p>
          <a:p>
            <a:r>
              <a:rPr lang="si-LK" dirty="0"/>
              <a:t>තරඟකරුවන</a:t>
            </a:r>
            <a:r>
              <a:rPr lang="si-LK" dirty="0" smtClean="0"/>
              <a:t>්</a:t>
            </a:r>
            <a:endParaRPr lang="si-LK" dirty="0"/>
          </a:p>
          <a:p>
            <a:r>
              <a:rPr lang="si-LK" dirty="0"/>
              <a:t>පාරිභෝගිකයින්</a:t>
            </a:r>
          </a:p>
          <a:p>
            <a:r>
              <a:rPr lang="si-LK" dirty="0" smtClean="0"/>
              <a:t>ම</a:t>
            </a:r>
            <a:r>
              <a:rPr lang="si-LK" dirty="0"/>
              <a:t>ූල්‍ය ආයතන</a:t>
            </a:r>
          </a:p>
          <a:p>
            <a:r>
              <a:rPr lang="si-LK" dirty="0"/>
              <a:t>රජය</a:t>
            </a:r>
          </a:p>
          <a:p>
            <a:r>
              <a:rPr lang="si-LK" dirty="0"/>
              <a:t>ප්‍රජාව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6F8-234E-4043-BA40-AB85BDF280D9}" type="datetime1">
              <a:rPr lang="si-LK" smtClean="0"/>
              <a:t>2021-05-04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51939"/>
            <a:ext cx="6165086" cy="346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23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i-LK" dirty="0"/>
              <a:t>අයිතිකරුවන්</a:t>
            </a:r>
            <a:br>
              <a:rPr lang="si-LK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i-LK" dirty="0"/>
              <a:t>ව්‍යාපාරයකට සම්පත් සපයන පුද්ගලයෝ එහි අයිතිකරුවෝ වෙති.එක් පුද්ගලයෙකු හෝ පුද්ගල කණ්ඩායමක් ව්‍යාපාරයක අයිතිකරුවන් විය හැකිය.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6F8-234E-4043-BA40-AB85BDF280D9}" type="datetime1">
              <a:rPr lang="si-LK" smtClean="0"/>
              <a:t>2021-05-04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91" y="3386502"/>
            <a:ext cx="4966444" cy="331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34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i-LK" dirty="0"/>
              <a:t>කළමනාකරුවන්</a:t>
            </a:r>
            <a:br>
              <a:rPr lang="si-LK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i-LK" dirty="0"/>
              <a:t>ව්‍යාපාර කටයුතු මෙහෙයවන්නේත්, ව්‍යාපාර පිළිබඳ අයිතිකරුවන්ගේ තීරණ ක්‍රියාත්මක කරන්නේත් කළමනාකරුවන්ය.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6F8-234E-4043-BA40-AB85BDF280D9}" type="datetime1">
              <a:rPr lang="si-LK" smtClean="0"/>
              <a:t>2021-05-04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7" y="3352800"/>
            <a:ext cx="5824431" cy="334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59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327" y="1063416"/>
            <a:ext cx="8614040" cy="617216"/>
          </a:xfrm>
        </p:spPr>
        <p:txBody>
          <a:bodyPr/>
          <a:lstStyle/>
          <a:p>
            <a:r>
              <a:rPr lang="si-LK" dirty="0"/>
              <a:t>සේවකයන්</a:t>
            </a:r>
            <a:br>
              <a:rPr lang="si-LK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i-LK" dirty="0"/>
              <a:t>ව්‍යාපාර කාර්යය ඉටු කරන පුද්ගලයෝ සේවකයෝ වෙති.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6F8-234E-4043-BA40-AB85BDF280D9}" type="datetime1">
              <a:rPr lang="si-LK" smtClean="0"/>
              <a:t>2021-05-04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8" y="3020291"/>
            <a:ext cx="6747164" cy="367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78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i-LK" dirty="0"/>
              <a:t>සැපයුම්කරුවන්</a:t>
            </a:r>
            <a:br>
              <a:rPr lang="si-LK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i-LK" sz="2000" dirty="0"/>
              <a:t>ව්‍යාපාරයට අවශ්‍ය විවිධ දෑ සපයන්නෝ සැපයුම්කරුවෝ වෙති.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6F8-234E-4043-BA40-AB85BDF280D9}" type="datetime1">
              <a:rPr lang="si-LK" smtClean="0"/>
              <a:t>2021-05-04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2" y="3178277"/>
            <a:ext cx="5277540" cy="35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33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i-LK" dirty="0"/>
              <a:t>තරඟකරුවන්</a:t>
            </a:r>
            <a:br>
              <a:rPr lang="si-LK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i-LK" dirty="0"/>
              <a:t>යම් ව්‍යාපාරයක් විසින් නිෂ්පාදනය කරන නිෂ්පාදිත වලට සමාන භාණ්ඩ හා සේවා නිෂ්පාදනය හෝ අලෙවි කිරීම සිදු කරන්නෝ තරඟකරුවෝ වෙති</a:t>
            </a:r>
            <a:r>
              <a:rPr lang="si-LK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6F8-234E-4043-BA40-AB85BDF280D9}" type="datetime1">
              <a:rPr lang="si-LK" smtClean="0"/>
              <a:t>2021-05-04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09" y="3325092"/>
            <a:ext cx="4942084" cy="337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17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i-LK" dirty="0"/>
              <a:t>පාරිභෝගිකයින්</a:t>
            </a:r>
            <a:br>
              <a:rPr lang="si-LK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i-LK" dirty="0"/>
              <a:t>ව්‍යාපාරයෙන් භාණ්ඩ හා සේවා මිළදී ගන්නා පුද්ගලයා පාරිභෝගිකයා වේ.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6F8-234E-4043-BA40-AB85BDF280D9}" type="datetime1">
              <a:rPr lang="si-LK" smtClean="0"/>
              <a:t>2021-05-04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E4D4-D848-4136-ACC9-05ED853A9BD8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765" y="3094743"/>
            <a:ext cx="4906708" cy="3601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56" y="3264649"/>
            <a:ext cx="4621671" cy="299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79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407</TotalTime>
  <Words>1667</Words>
  <Application>Microsoft Office PowerPoint</Application>
  <PresentationFormat>Custom</PresentationFormat>
  <Paragraphs>123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 Boardroom</vt:lpstr>
      <vt:lpstr>PowerPoint Presentation</vt:lpstr>
      <vt:lpstr>PowerPoint Presentation</vt:lpstr>
      <vt:lpstr>ඇල්මැති පාර්ශව</vt:lpstr>
      <vt:lpstr>අයිතිකරුවන් </vt:lpstr>
      <vt:lpstr>කළමනාකරුවන් </vt:lpstr>
      <vt:lpstr>සේවකයන් </vt:lpstr>
      <vt:lpstr>සැපයුම්කරුවන් </vt:lpstr>
      <vt:lpstr>තරඟකරුවන් </vt:lpstr>
      <vt:lpstr>පාරිභෝගිකයින් </vt:lpstr>
      <vt:lpstr>මූල්‍ය ආයතන </vt:lpstr>
      <vt:lpstr>රජය </vt:lpstr>
      <vt:lpstr>ප්‍රජාව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DEVELOPMENT</cp:lastModifiedBy>
  <cp:revision>87</cp:revision>
  <dcterms:created xsi:type="dcterms:W3CDTF">2020-03-28T02:26:41Z</dcterms:created>
  <dcterms:modified xsi:type="dcterms:W3CDTF">2021-05-04T08:43:14Z</dcterms:modified>
</cp:coreProperties>
</file>