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30"/>
  </p:notesMasterIdLst>
  <p:sldIdLst>
    <p:sldId id="297" r:id="rId2"/>
    <p:sldId id="296" r:id="rId3"/>
    <p:sldId id="282" r:id="rId4"/>
    <p:sldId id="258" r:id="rId5"/>
    <p:sldId id="259" r:id="rId6"/>
    <p:sldId id="261" r:id="rId7"/>
    <p:sldId id="260" r:id="rId8"/>
    <p:sldId id="283" r:id="rId9"/>
    <p:sldId id="262" r:id="rId10"/>
    <p:sldId id="284" r:id="rId11"/>
    <p:sldId id="295" r:id="rId12"/>
    <p:sldId id="266" r:id="rId13"/>
    <p:sldId id="271" r:id="rId14"/>
    <p:sldId id="270" r:id="rId15"/>
    <p:sldId id="265" r:id="rId16"/>
    <p:sldId id="272" r:id="rId17"/>
    <p:sldId id="280" r:id="rId18"/>
    <p:sldId id="289" r:id="rId19"/>
    <p:sldId id="288" r:id="rId20"/>
    <p:sldId id="287" r:id="rId21"/>
    <p:sldId id="290" r:id="rId22"/>
    <p:sldId id="292" r:id="rId23"/>
    <p:sldId id="291" r:id="rId24"/>
    <p:sldId id="286" r:id="rId25"/>
    <p:sldId id="285" r:id="rId26"/>
    <p:sldId id="294" r:id="rId27"/>
    <p:sldId id="293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D60093"/>
    <a:srgbClr val="FF0066"/>
    <a:srgbClr val="FF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4906D-2533-418B-B227-DDA1EB916E12}" type="datetimeFigureOut">
              <a:rPr lang="en-US" smtClean="0"/>
              <a:t>05-May-21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B5A42-3AD9-4AEF-874D-733E924A1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848150-6554-47AC-A4ED-8D698821A248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5C11-085B-406C-9AA8-872920641646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0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AA33E-B7BC-492E-9838-07ACE71AC7F1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64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B7DFD-5B01-48F1-BD81-7FF3F31E7568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58A1-B15F-475E-A8D2-260EE736D267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32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17CB-6221-4D5E-877C-F7CBCCD06C08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B7F04-E34C-420D-85AA-564ED86B29AC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C8315-A04D-4F83-A656-B59130692316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6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0E9B-11EA-436B-9CF1-E491104CAC1E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CA4C-EDC2-4DBF-8C24-CA37B1EBD0C4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6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7365F-BB17-43E5-86F2-DEF33D326829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48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C68A28-ECA2-49E6-BD88-7423E07677EA}" type="datetime1">
              <a:rPr lang="en-US" smtClean="0"/>
              <a:t>05-May-21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0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Chevron 5"/>
          <p:cNvSpPr/>
          <p:nvPr/>
        </p:nvSpPr>
        <p:spPr>
          <a:xfrm flipH="1">
            <a:off x="3127896" y="2653031"/>
            <a:ext cx="1325881" cy="17045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bject 5"/>
          <p:cNvSpPr>
            <a:spLocks noChangeArrowheads="1"/>
          </p:cNvSpPr>
          <p:nvPr/>
        </p:nvSpPr>
        <p:spPr bwMode="auto">
          <a:xfrm>
            <a:off x="4071631" y="1401342"/>
            <a:ext cx="4175125" cy="41751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Diamond 7"/>
          <p:cNvSpPr/>
          <p:nvPr/>
        </p:nvSpPr>
        <p:spPr>
          <a:xfrm>
            <a:off x="3938391" y="1360398"/>
            <a:ext cx="4466327" cy="4289774"/>
          </a:xfrm>
          <a:prstGeom prst="diamond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87924" y="103300"/>
            <a:ext cx="80105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solidFill>
                  <a:srgbClr val="00B0F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1.ස</a:t>
            </a:r>
            <a:r>
              <a:rPr lang="en-US" sz="9600" dirty="0">
                <a:solidFill>
                  <a:srgbClr val="00B0F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ංඛ්‍යා </a:t>
            </a:r>
            <a:r>
              <a:rPr lang="en-US" sz="9600" dirty="0" err="1">
                <a:solidFill>
                  <a:srgbClr val="00B0F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</a:t>
            </a:r>
            <a:r>
              <a:rPr lang="en-US" sz="9600" dirty="0">
                <a:solidFill>
                  <a:srgbClr val="00B0F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4006" y="5197403"/>
            <a:ext cx="7564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  <a:latin typeface="Bernard MT Condensed" panose="02050806060905020404" pitchFamily="18" charset="0"/>
              </a:rPr>
              <a:t>Number System</a:t>
            </a:r>
            <a:endParaRPr lang="en-US" sz="7200" dirty="0">
              <a:solidFill>
                <a:srgbClr val="00B0F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9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64455" y="1719618"/>
            <a:ext cx="74516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en-US" sz="20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691407" y="-508514"/>
            <a:ext cx="218174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}</a:t>
            </a:r>
            <a:endParaRPr lang="en-US" sz="25000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370" y="3987113"/>
            <a:ext cx="1474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6511" y="668880"/>
            <a:ext cx="2571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B0F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</a:t>
            </a:r>
            <a:endParaRPr lang="en-US" sz="6000" dirty="0">
              <a:solidFill>
                <a:srgbClr val="00B0F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45685" y="4771943"/>
            <a:ext cx="1718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පාදය</a:t>
            </a:r>
            <a:endParaRPr lang="en-US" sz="6000" dirty="0">
              <a:solidFill>
                <a:srgbClr val="FF33CC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cxnSp>
        <p:nvCxnSpPr>
          <p:cNvPr id="16" name="Straight Arrow Connector 15"/>
          <p:cNvCxnSpPr>
            <a:endCxn id="12" idx="3"/>
          </p:cNvCxnSpPr>
          <p:nvPr/>
        </p:nvCxnSpPr>
        <p:spPr>
          <a:xfrm flipH="1" flipV="1">
            <a:off x="8666922" y="4771943"/>
            <a:ext cx="1056369" cy="3128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06" y="2274709"/>
            <a:ext cx="3324082" cy="24930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iamond 5"/>
          <p:cNvSpPr/>
          <p:nvPr/>
        </p:nvSpPr>
        <p:spPr>
          <a:xfrm>
            <a:off x="1610435" y="1210065"/>
            <a:ext cx="4244453" cy="4449171"/>
          </a:xfrm>
          <a:prstGeom prst="diamond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flipH="1">
            <a:off x="5364993" y="1360190"/>
            <a:ext cx="6590445" cy="41489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8000" dirty="0">
                <a:solidFill>
                  <a:schemeClr val="bg1"/>
                </a:solidFill>
                <a:latin typeface="Iskoola Pota" panose="020B0802040204020203" pitchFamily="34" charset="0"/>
              </a:rPr>
              <a:t>දශමය හා ද්විමය සංඛ්‍යා පද්ධති</a:t>
            </a:r>
            <a:endParaRPr lang="en-US" sz="8000" dirty="0">
              <a:solidFill>
                <a:schemeClr val="bg1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820445" y="2561920"/>
            <a:ext cx="1325881" cy="17045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72466" y="594959"/>
            <a:ext cx="81291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7200" dirty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7200" dirty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</a:t>
            </a:r>
            <a:endParaRPr lang="en-US" sz="7200" dirty="0">
              <a:solidFill>
                <a:srgbClr val="FF0066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1891" y="2192884"/>
            <a:ext cx="117945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CC0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    </a:t>
            </a:r>
            <a:r>
              <a:rPr lang="en-US" sz="60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මි</a:t>
            </a:r>
            <a:r>
              <a:rPr lang="en-US" sz="54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න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ිසාට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හුරු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පුරුදු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endParaRPr lang="en-US" sz="5400" dirty="0" smtClean="0">
              <a:solidFill>
                <a:srgbClr val="0070C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r>
              <a:rPr lang="en-US" sz="54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54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(Decimal)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්ධතිය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වේ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1" y="4437139"/>
            <a:ext cx="10959976" cy="6790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54" y="340773"/>
            <a:ext cx="1890641" cy="18906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61" y="5217804"/>
            <a:ext cx="1636492" cy="13476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47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52" y="3328761"/>
            <a:ext cx="2438740" cy="322942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64" y="3100160"/>
            <a:ext cx="5753903" cy="35056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1721" y="2036738"/>
            <a:ext cx="3353803" cy="1323439"/>
          </a:xfrm>
          <a:prstGeom prst="rect">
            <a:avLst/>
          </a:prstGeom>
          <a:solidFill>
            <a:srgbClr val="FF33CC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ගණක</a:t>
            </a:r>
            <a:r>
              <a:rPr lang="en-US" sz="40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රාමුවක</a:t>
            </a:r>
            <a:r>
              <a:rPr lang="en-US" sz="40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endParaRPr lang="en-US" sz="4000" dirty="0" smtClean="0"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pPr algn="ctr"/>
            <a:r>
              <a:rPr lang="en-US" sz="4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න</a:t>
            </a:r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ිරූ</a:t>
            </a:r>
            <a:r>
              <a:rPr lang="en-US" sz="4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පණය</a:t>
            </a:r>
            <a:r>
              <a:rPr lang="en-US" sz="4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ක</a:t>
            </a:r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ිරීම</a:t>
            </a:r>
            <a:endParaRPr lang="en-US" sz="4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4876" y="2275878"/>
            <a:ext cx="3089307" cy="707886"/>
          </a:xfrm>
          <a:prstGeom prst="rect">
            <a:avLst/>
          </a:prstGeom>
          <a:solidFill>
            <a:srgbClr val="FF33CC"/>
          </a:solidFill>
        </p:spPr>
        <p:txBody>
          <a:bodyPr wrap="none">
            <a:spAutoFit/>
          </a:bodyPr>
          <a:lstStyle/>
          <a:p>
            <a:pPr algn="ctr"/>
            <a:r>
              <a:rPr lang="si-LK" sz="4000" dirty="0">
                <a:latin typeface="Iskoola Pota" panose="020B0802040204020203" pitchFamily="34" charset="0"/>
              </a:rPr>
              <a:t>විහිදුවා දැක්වීම</a:t>
            </a:r>
          </a:p>
        </p:txBody>
      </p:sp>
      <p:sp>
        <p:nvSpPr>
          <p:cNvPr id="8" name="Rectangle 7"/>
          <p:cNvSpPr/>
          <p:nvPr/>
        </p:nvSpPr>
        <p:spPr>
          <a:xfrm>
            <a:off x="378666" y="974285"/>
            <a:ext cx="5432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231 </a:t>
            </a:r>
            <a:r>
              <a:rPr lang="en-US" sz="5400" dirty="0" err="1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5400" dirty="0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</a:t>
            </a:r>
            <a:endParaRPr lang="en-US" sz="5400" dirty="0">
              <a:solidFill>
                <a:srgbClr val="FF0066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25637" y="298546"/>
            <a:ext cx="9644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48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සංඛ්‍යාවක්</a:t>
            </a:r>
            <a:r>
              <a:rPr lang="en-US" sz="48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සෑදී</a:t>
            </a:r>
            <a:r>
              <a:rPr lang="en-US" sz="48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ඇත</a:t>
            </a:r>
            <a:r>
              <a:rPr lang="en-US" sz="48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ි</a:t>
            </a:r>
            <a:r>
              <a:rPr lang="en-US" sz="48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ආකාරය</a:t>
            </a:r>
            <a:endParaRPr lang="en-US" sz="4800" dirty="0">
              <a:solidFill>
                <a:srgbClr val="00206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9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1" y="419248"/>
            <a:ext cx="2386083" cy="17895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2466" y="594959"/>
            <a:ext cx="82012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i-LK" sz="7200" dirty="0" smtClean="0">
                <a:solidFill>
                  <a:srgbClr val="D60093"/>
                </a:solidFill>
                <a:latin typeface="Iskoola Pota" panose="020B0802040204020203" pitchFamily="34" charset="0"/>
              </a:rPr>
              <a:t>ද</a:t>
            </a:r>
            <a:r>
              <a:rPr lang="si-LK" sz="7200" dirty="0">
                <a:solidFill>
                  <a:srgbClr val="D60093"/>
                </a:solidFill>
                <a:latin typeface="Iskoola Pota" panose="020B0802040204020203" pitchFamily="34" charset="0"/>
              </a:rPr>
              <a:t>්විමය</a:t>
            </a:r>
            <a:r>
              <a:rPr lang="en-US" sz="7200" dirty="0" smtClean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7200" dirty="0" err="1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7200" dirty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7200" dirty="0" err="1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</a:t>
            </a:r>
            <a:endParaRPr lang="en-US" sz="7200" dirty="0">
              <a:solidFill>
                <a:srgbClr val="D60093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9516" y="2384521"/>
            <a:ext cx="112412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      </a:t>
            </a:r>
            <a:r>
              <a:rPr lang="en-US" sz="44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එක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ිනෙකට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වෙනස්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සංකේත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දෙකක්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පමණක්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භාවිත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කෙරෙන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ද්විමය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ලෙස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හඳුන්වයි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91" y="4819687"/>
            <a:ext cx="7643855" cy="830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10" y="4508179"/>
            <a:ext cx="1992431" cy="199243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036" y="1013139"/>
            <a:ext cx="109263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ද්විමය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සංකේත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වන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0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හෝ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1,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බිටුවක්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endParaRPr lang="en-US" sz="5400" dirty="0" smtClean="0">
              <a:solidFill>
                <a:srgbClr val="0070C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r>
              <a:rPr lang="en-US" sz="54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  </a:t>
            </a:r>
            <a:r>
              <a:rPr lang="en-US" sz="54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ෙස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නම්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ඇත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39" y="3210066"/>
            <a:ext cx="10012881" cy="1689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55" y="4899546"/>
            <a:ext cx="2276902" cy="1517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7" y="4531720"/>
            <a:ext cx="1428750" cy="20955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5840" y="2114763"/>
            <a:ext cx="4020652" cy="1323439"/>
          </a:xfrm>
          <a:prstGeom prst="rect">
            <a:avLst/>
          </a:prstGeom>
          <a:solidFill>
            <a:srgbClr val="FF33CC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101ගණක </a:t>
            </a:r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රාමුවක</a:t>
            </a:r>
            <a:r>
              <a:rPr lang="en-US" sz="40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endParaRPr lang="en-US" sz="4000" dirty="0" smtClean="0"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pPr algn="ctr"/>
            <a:r>
              <a:rPr lang="en-US" sz="4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න</a:t>
            </a:r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ිරූ</a:t>
            </a:r>
            <a:r>
              <a:rPr lang="en-US" sz="4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පණය</a:t>
            </a:r>
            <a:r>
              <a:rPr lang="en-US" sz="4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ක</a:t>
            </a:r>
            <a:r>
              <a:rPr lang="en-US" sz="4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ිරීම</a:t>
            </a:r>
            <a:endParaRPr lang="en-US" sz="4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286" y="2571418"/>
            <a:ext cx="4025461" cy="707886"/>
          </a:xfrm>
          <a:prstGeom prst="rect">
            <a:avLst/>
          </a:prstGeom>
          <a:solidFill>
            <a:srgbClr val="FF33CC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atin typeface="Iskoola Pota" panose="020B0802040204020203" pitchFamily="34" charset="0"/>
              </a:rPr>
              <a:t>101 </a:t>
            </a:r>
            <a:r>
              <a:rPr lang="si-LK" sz="4000" dirty="0" smtClean="0">
                <a:latin typeface="Iskoola Pota" panose="020B0802040204020203" pitchFamily="34" charset="0"/>
              </a:rPr>
              <a:t>ව</a:t>
            </a:r>
            <a:r>
              <a:rPr lang="si-LK" sz="4000" dirty="0">
                <a:latin typeface="Iskoola Pota" panose="020B0802040204020203" pitchFamily="34" charset="0"/>
              </a:rPr>
              <a:t>ිහිදුවා දැක්වීම</a:t>
            </a:r>
          </a:p>
        </p:txBody>
      </p:sp>
      <p:sp>
        <p:nvSpPr>
          <p:cNvPr id="6" name="Rectangle 5"/>
          <p:cNvSpPr/>
          <p:nvPr/>
        </p:nvSpPr>
        <p:spPr>
          <a:xfrm>
            <a:off x="414111" y="1162410"/>
            <a:ext cx="4115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101 </a:t>
            </a:r>
            <a:r>
              <a:rPr lang="si-LK" sz="4000" dirty="0">
                <a:solidFill>
                  <a:srgbClr val="FF0066"/>
                </a:solidFill>
                <a:latin typeface="Iskoola Pota" panose="020B0802040204020203" pitchFamily="34" charset="0"/>
              </a:rPr>
              <a:t>ද්විමය</a:t>
            </a:r>
            <a:r>
              <a:rPr lang="en-US" sz="4000" dirty="0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</a:t>
            </a:r>
            <a:endParaRPr lang="en-US" sz="4000" dirty="0">
              <a:solidFill>
                <a:srgbClr val="FF0066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620" y="1516353"/>
            <a:ext cx="452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2</a:t>
            </a:r>
            <a:endParaRPr lang="en-US" sz="4000" dirty="0">
              <a:solidFill>
                <a:srgbClr val="FF0066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8" y="3429486"/>
            <a:ext cx="2991267" cy="321989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3362801"/>
            <a:ext cx="5382376" cy="3286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7472" y="2201520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2</a:t>
            </a:r>
            <a:endParaRPr lang="en-US" sz="28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2057" y="2942132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2</a:t>
            </a:r>
            <a:endParaRPr lang="en-US" sz="28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523734" y="268850"/>
            <a:ext cx="972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i-LK" sz="5400" dirty="0">
                <a:solidFill>
                  <a:srgbClr val="002060"/>
                </a:solidFill>
                <a:latin typeface="Iskoola Pota" panose="020B0802040204020203" pitchFamily="34" charset="0"/>
              </a:rPr>
              <a:t>ද්විමය</a:t>
            </a:r>
            <a:r>
              <a:rPr lang="en-US" sz="54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සංඛ්‍යාවක්</a:t>
            </a:r>
            <a:r>
              <a:rPr lang="en-US" sz="54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සෑද</a:t>
            </a:r>
            <a:r>
              <a:rPr lang="en-US" sz="5400" dirty="0" err="1" smtClean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ී</a:t>
            </a:r>
            <a:r>
              <a:rPr lang="en-US" sz="5400" dirty="0" smtClean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ඇත</a:t>
            </a:r>
            <a:r>
              <a:rPr lang="en-US" sz="54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ි</a:t>
            </a:r>
            <a:r>
              <a:rPr lang="en-US" sz="5400" dirty="0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ආකාරය</a:t>
            </a:r>
            <a:endParaRPr lang="en-US" sz="5400" dirty="0">
              <a:solidFill>
                <a:srgbClr val="00206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06" y="2274709"/>
            <a:ext cx="3324082" cy="24930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iamond 5"/>
          <p:cNvSpPr/>
          <p:nvPr/>
        </p:nvSpPr>
        <p:spPr>
          <a:xfrm>
            <a:off x="1610435" y="1210065"/>
            <a:ext cx="4244453" cy="4449171"/>
          </a:xfrm>
          <a:prstGeom prst="diamond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flipH="1">
            <a:off x="5364993" y="1360190"/>
            <a:ext cx="6590445" cy="41489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7500" dirty="0"/>
              <a:t>දශමය සංඛ්‍යා ද්විමය සංඛ්‍යා බවට හැරවීම</a:t>
            </a:r>
            <a:endParaRPr lang="en-US" sz="7500" dirty="0"/>
          </a:p>
        </p:txBody>
      </p:sp>
      <p:sp>
        <p:nvSpPr>
          <p:cNvPr id="11" name="Chevron 10"/>
          <p:cNvSpPr/>
          <p:nvPr/>
        </p:nvSpPr>
        <p:spPr>
          <a:xfrm flipH="1">
            <a:off x="820445" y="2561920"/>
            <a:ext cx="1325881" cy="17045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4308" y="849911"/>
            <a:ext cx="113719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දෙකෙන්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බෙදන්න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ඊළඟ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බෙදීම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සඳහා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පූර්ණ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සංඛ්‍යාමය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	</a:t>
            </a:r>
            <a:r>
              <a:rPr lang="en-US" sz="4800" dirty="0" err="1" smtClean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ලබ</a:t>
            </a:r>
            <a:r>
              <a:rPr lang="en-US" sz="4800" dirty="0" err="1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්ධි</a:t>
            </a:r>
            <a:r>
              <a:rPr lang="en-US" sz="4800" dirty="0" err="1" smtClean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ය</a:t>
            </a:r>
            <a:r>
              <a:rPr lang="en-US" sz="4800" dirty="0" smtClean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(</a:t>
            </a:r>
            <a:r>
              <a:rPr lang="en-US" sz="4800" dirty="0" err="1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පිළිතුර</a:t>
            </a:r>
            <a:r>
              <a:rPr lang="en-US" sz="4800" dirty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)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ලබා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ගන්න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සංඛ්‍යාවේ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ශේෂය</a:t>
            </a:r>
            <a:r>
              <a:rPr lang="en-US" sz="4800" dirty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 (</a:t>
            </a:r>
            <a:r>
              <a:rPr lang="en-US" sz="4800" dirty="0" err="1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ඉතිරිය</a:t>
            </a:r>
            <a:r>
              <a:rPr lang="en-US" sz="4800" dirty="0">
                <a:solidFill>
                  <a:srgbClr val="D60093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)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දකුණු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පසින්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	</a:t>
            </a:r>
            <a:r>
              <a:rPr lang="en-US" sz="48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සටහන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පිළිතුර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0 ට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සමාන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වන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තුරු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පියවර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නැවත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	</a:t>
            </a:r>
            <a:r>
              <a:rPr lang="en-US" sz="48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්‍ර</a:t>
            </a:r>
            <a:r>
              <a:rPr lang="en-US" sz="48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ිය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ාත්මක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0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89" y="1220302"/>
            <a:ext cx="11372652" cy="40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06" y="2274709"/>
            <a:ext cx="3324082" cy="24930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iamond 5"/>
          <p:cNvSpPr/>
          <p:nvPr/>
        </p:nvSpPr>
        <p:spPr>
          <a:xfrm>
            <a:off x="1610435" y="1210065"/>
            <a:ext cx="4244453" cy="4449171"/>
          </a:xfrm>
          <a:prstGeom prst="diamond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flipH="1">
            <a:off x="5364993" y="1360190"/>
            <a:ext cx="6590445" cy="41489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8000" dirty="0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</a:t>
            </a:r>
            <a:r>
              <a:rPr lang="en-US" sz="8000" dirty="0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වල</a:t>
            </a:r>
            <a:r>
              <a:rPr lang="en-US" sz="8000" dirty="0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</a:p>
          <a:p>
            <a:pPr algn="ctr"/>
            <a:r>
              <a:rPr lang="en-US" sz="8000" dirty="0" err="1">
                <a:solidFill>
                  <a:schemeClr val="bg1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අවශ්‍යතාව</a:t>
            </a:r>
            <a:endParaRPr lang="en-US" sz="8000" dirty="0">
              <a:solidFill>
                <a:schemeClr val="bg1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820445" y="2561920"/>
            <a:ext cx="1325881" cy="17045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" y="1061192"/>
            <a:ext cx="11344971" cy="456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1" y="1017683"/>
            <a:ext cx="11063657" cy="455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106" y="2274709"/>
            <a:ext cx="3324082" cy="24930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iamond 5"/>
          <p:cNvSpPr/>
          <p:nvPr/>
        </p:nvSpPr>
        <p:spPr>
          <a:xfrm>
            <a:off x="1610435" y="1210065"/>
            <a:ext cx="4244453" cy="4449171"/>
          </a:xfrm>
          <a:prstGeom prst="diamond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/>
          <p:cNvSpPr/>
          <p:nvPr/>
        </p:nvSpPr>
        <p:spPr>
          <a:xfrm flipH="1">
            <a:off x="5364993" y="1360190"/>
            <a:ext cx="6590445" cy="414892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i-LK" sz="7500" dirty="0" smtClean="0"/>
              <a:t>ද</a:t>
            </a:r>
            <a:r>
              <a:rPr lang="si-LK" sz="7500" dirty="0"/>
              <a:t>්විමය</a:t>
            </a:r>
            <a:r>
              <a:rPr lang="si-LK" sz="7500" dirty="0" smtClean="0"/>
              <a:t> </a:t>
            </a:r>
            <a:r>
              <a:rPr lang="si-LK" sz="7500" dirty="0"/>
              <a:t>සංඛ්‍යා දශමය </a:t>
            </a:r>
            <a:r>
              <a:rPr lang="si-LK" sz="7500" dirty="0" smtClean="0"/>
              <a:t>ස</a:t>
            </a:r>
            <a:r>
              <a:rPr lang="si-LK" sz="7500" dirty="0"/>
              <a:t>ංඛ්‍යා බවට හැරවීම</a:t>
            </a:r>
            <a:endParaRPr lang="en-US" sz="7500" dirty="0"/>
          </a:p>
        </p:txBody>
      </p:sp>
      <p:sp>
        <p:nvSpPr>
          <p:cNvPr id="11" name="Chevron 10"/>
          <p:cNvSpPr/>
          <p:nvPr/>
        </p:nvSpPr>
        <p:spPr>
          <a:xfrm flipH="1">
            <a:off x="820445" y="2561920"/>
            <a:ext cx="1325881" cy="170450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1479" y="897190"/>
            <a:ext cx="116449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ද්විමය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සටහන්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දෙකෙහි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බල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දකුණේ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සිට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වමට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සටහන්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ද්විමය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සංඛ්‍යාවේ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එක්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එක්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සංඛ්‍යාංකය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ඊට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අදාළ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බල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ඉදිරියෙන්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සටහන්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ද්විමය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ඒවායේ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අනුරූප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බලය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සමඟ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සම්බන්ධ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දෙකේ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බල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වල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අදාළ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අවසාන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අගය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සටහන්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කරන්න</a:t>
            </a:r>
            <a:r>
              <a:rPr lang="en-US" sz="4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54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object 3"/>
          <p:cNvSpPr>
            <a:spLocks noChangeArrowheads="1"/>
          </p:cNvSpPr>
          <p:nvPr/>
        </p:nvSpPr>
        <p:spPr bwMode="auto">
          <a:xfrm>
            <a:off x="709542" y="771999"/>
            <a:ext cx="6237168" cy="52739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bject 4"/>
          <p:cNvSpPr>
            <a:spLocks noChangeArrowheads="1"/>
          </p:cNvSpPr>
          <p:nvPr/>
        </p:nvSpPr>
        <p:spPr bwMode="auto">
          <a:xfrm>
            <a:off x="8109931" y="3260785"/>
            <a:ext cx="3517961" cy="27120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828127" y="5145206"/>
            <a:ext cx="4551598" cy="955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0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32" y="1192265"/>
            <a:ext cx="8446636" cy="38028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796" y="382626"/>
            <a:ext cx="1779788" cy="5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6" y="1142438"/>
            <a:ext cx="9539957" cy="4343962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877" y="503890"/>
            <a:ext cx="1779788" cy="5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7" y="1319216"/>
            <a:ext cx="9484892" cy="439919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53" y="489921"/>
            <a:ext cx="1779788" cy="562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7732" y="1214650"/>
            <a:ext cx="8816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14000" dirty="0">
                <a:solidFill>
                  <a:srgbClr val="00B0F0"/>
                </a:solidFill>
              </a:rPr>
              <a:t>ස්තූතිය</a:t>
            </a:r>
            <a:r>
              <a:rPr lang="si-LK" sz="14000" dirty="0" smtClean="0">
                <a:solidFill>
                  <a:srgbClr val="00B0F0"/>
                </a:solidFill>
              </a:rPr>
              <a:t>ි</a:t>
            </a:r>
            <a:r>
              <a:rPr lang="en-US" sz="14000" dirty="0" smtClean="0">
                <a:solidFill>
                  <a:srgbClr val="00B0F0"/>
                </a:solidFill>
              </a:rPr>
              <a:t> !</a:t>
            </a:r>
            <a:endParaRPr lang="en-US" sz="140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4841" y="4107976"/>
            <a:ext cx="9826388" cy="17543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si-LK" sz="3600" dirty="0">
                <a:solidFill>
                  <a:srgbClr val="3333FF"/>
                </a:solidFill>
              </a:rPr>
              <a:t>පාඩම මෙහෙයවීම : </a:t>
            </a:r>
            <a:r>
              <a:rPr lang="si-LK" sz="3600" dirty="0">
                <a:solidFill>
                  <a:srgbClr val="002060"/>
                </a:solidFill>
              </a:rPr>
              <a:t>ජී.එන්.ප්‍රසන්ති</a:t>
            </a:r>
          </a:p>
          <a:p>
            <a:r>
              <a:rPr lang="si-LK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si-LK" sz="3600" dirty="0" smtClean="0">
                <a:solidFill>
                  <a:srgbClr val="002060"/>
                </a:solidFill>
              </a:rPr>
              <a:t>ඒ.එම</a:t>
            </a:r>
            <a:r>
              <a:rPr lang="si-LK" sz="3600" dirty="0">
                <a:solidFill>
                  <a:srgbClr val="002060"/>
                </a:solidFill>
              </a:rPr>
              <a:t>්.අයි.යූ.අරම්පො</a:t>
            </a:r>
            <a:r>
              <a:rPr lang="si-LK" sz="3600" dirty="0" smtClean="0">
                <a:solidFill>
                  <a:srgbClr val="002060"/>
                </a:solidFill>
              </a:rPr>
              <a:t>ළ</a:t>
            </a:r>
            <a:endParaRPr lang="en-US" sz="3600" dirty="0" smtClean="0">
              <a:solidFill>
                <a:srgbClr val="002060"/>
              </a:solidFill>
            </a:endParaRPr>
          </a:p>
          <a:p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si-LK" sz="3600" dirty="0" smtClean="0">
                <a:solidFill>
                  <a:srgbClr val="002060"/>
                </a:solidFill>
              </a:rPr>
              <a:t>ක</a:t>
            </a:r>
            <a:r>
              <a:rPr lang="si-LK" sz="3600" dirty="0">
                <a:solidFill>
                  <a:srgbClr val="002060"/>
                </a:solidFill>
              </a:rPr>
              <a:t>ේ.ජී.ඔ.රූෂිකා (සීමාවාසි )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9954" y="78369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i-LK" sz="4800" dirty="0">
                <a:solidFill>
                  <a:srgbClr val="0070C0"/>
                </a:solidFill>
                <a:latin typeface="Iskoola Pota" panose="020B0802040204020203" pitchFamily="34" charset="0"/>
              </a:rPr>
              <a:t>මිනිසාට </a:t>
            </a:r>
            <a:r>
              <a:rPr lang="en-US" sz="48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ුපුරුදු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භාෂාවෙන්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පරිගණකයට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දත්ත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හා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උපදෙස්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ලබා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දුන්නද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ඒවා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ඒ </a:t>
            </a:r>
            <a:r>
              <a:rPr lang="si-LK" sz="4800" dirty="0">
                <a:solidFill>
                  <a:srgbClr val="0070C0"/>
                </a:solidFill>
                <a:latin typeface="Iskoola Pota" panose="020B0802040204020203" pitchFamily="34" charset="0"/>
              </a:rPr>
              <a:t>ආකාරයෙන් ම</a:t>
            </a:r>
            <a:r>
              <a:rPr lang="en-US" sz="4800" dirty="0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තේරුම්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ගැනීමේ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හැකියාවක්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පරිගණකයට</a:t>
            </a:r>
            <a:r>
              <a:rPr lang="en-US" sz="48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නොමැත</a:t>
            </a:r>
            <a:endParaRPr lang="en-US" sz="4800" dirty="0">
              <a:solidFill>
                <a:srgbClr val="0070C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70" y="783693"/>
            <a:ext cx="4177599" cy="51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6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742" y="1515709"/>
            <a:ext cx="111154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dirty="0" smtClean="0">
                <a:solidFill>
                  <a:srgbClr val="00CC0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         </a:t>
            </a:r>
            <a:r>
              <a:rPr lang="si-LK" sz="5400" dirty="0">
                <a:solidFill>
                  <a:srgbClr val="0070C0"/>
                </a:solidFill>
                <a:latin typeface="Iskoola Pota" panose="020B0802040204020203" pitchFamily="34" charset="0"/>
              </a:rPr>
              <a:t>ඒ අනු</a:t>
            </a:r>
            <a:r>
              <a:rPr lang="si-LK" sz="5400" dirty="0" smtClean="0">
                <a:solidFill>
                  <a:srgbClr val="0070C0"/>
                </a:solidFill>
                <a:latin typeface="Iskoola Pota" panose="020B0802040204020203" pitchFamily="34" charset="0"/>
              </a:rPr>
              <a:t>ව</a:t>
            </a:r>
            <a:r>
              <a:rPr lang="en-US" sz="5400" dirty="0" smtClean="0">
                <a:solidFill>
                  <a:srgbClr val="0070C0"/>
                </a:solidFill>
                <a:latin typeface="Iskoola Pota" panose="020B0802040204020203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ම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ිනිසා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විසින්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ලබා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දෙනු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ලබන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පාඨ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සංඛ්‍යා,රූප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ශබ්ද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සහ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වීඩියෝ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වැනි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සෑම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ආකාරයකම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දත්ත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සහ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උපදෙස්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පරිගණකය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සංඛ්‍යාත්මක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අගයයන්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ලෙස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හඳුනා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ගනීයි</a:t>
            </a:r>
            <a:r>
              <a:rPr lang="en-US" sz="54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240" y="811615"/>
            <a:ext cx="9860507" cy="5594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6638" y="305886"/>
            <a:ext cx="11142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විවිධ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දත්ත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පරිගණකය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තුළ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ද්විමය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ආකාරයෙන්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පවත්වා</a:t>
            </a:r>
            <a:r>
              <a:rPr lang="en-US" sz="36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36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ගැනීම</a:t>
            </a:r>
            <a:endParaRPr lang="en-US" sz="36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634" y="3513743"/>
            <a:ext cx="3290108" cy="2846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24410" y="884337"/>
            <a:ext cx="1044869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err="1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6600" dirty="0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600" dirty="0" err="1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පද්ධතියක්</a:t>
            </a:r>
            <a:r>
              <a:rPr lang="en-US" sz="6600" dirty="0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600" dirty="0" err="1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යනු</a:t>
            </a:r>
            <a:r>
              <a:rPr lang="en-US" sz="6600" dirty="0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600" dirty="0" err="1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කුමක්</a:t>
            </a:r>
            <a:r>
              <a:rPr lang="en-US" sz="6600" dirty="0">
                <a:solidFill>
                  <a:srgbClr val="FF33CC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ද?</a:t>
            </a:r>
          </a:p>
        </p:txBody>
      </p:sp>
      <p:sp>
        <p:nvSpPr>
          <p:cNvPr id="3" name="Rectangle 2"/>
          <p:cNvSpPr/>
          <p:nvPr/>
        </p:nvSpPr>
        <p:spPr>
          <a:xfrm>
            <a:off x="632476" y="2544247"/>
            <a:ext cx="1123256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පද්ධතියක්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යනු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ලිවීමට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endParaRPr lang="en-US" sz="6000" dirty="0" smtClean="0">
              <a:solidFill>
                <a:srgbClr val="0070C0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r>
              <a:rPr lang="en-US" sz="6000" dirty="0" err="1" smtClean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භ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ාවිත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කළ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හැකි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ක්‍රමවේදයකි</a:t>
            </a:r>
            <a:r>
              <a:rPr lang="en-US" sz="6000" dirty="0">
                <a:solidFill>
                  <a:srgbClr val="0070C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97" y="3483534"/>
            <a:ext cx="3029803" cy="30298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40708" y="473838"/>
            <a:ext cx="84753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8000" dirty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80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</a:t>
            </a:r>
            <a:r>
              <a:rPr lang="en-US" sz="8000" dirty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80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ආකාර</a:t>
            </a:r>
            <a:endParaRPr lang="en-US" sz="8000" dirty="0">
              <a:solidFill>
                <a:srgbClr val="FF0066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175" y="2160095"/>
            <a:ext cx="106134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ද්වි</a:t>
            </a:r>
            <a:r>
              <a:rPr lang="en-US" sz="6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මය</a:t>
            </a:r>
            <a:r>
              <a:rPr lang="en-US" sz="6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 (Binary)</a:t>
            </a:r>
            <a:endParaRPr lang="en-US" sz="6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අෂ්</a:t>
            </a:r>
            <a:r>
              <a:rPr lang="en-US" sz="6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ටමය</a:t>
            </a:r>
            <a:r>
              <a:rPr lang="en-US" sz="6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 (Octal)</a:t>
            </a:r>
            <a:endParaRPr lang="en-US" sz="6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6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 (Decimal)</a:t>
            </a:r>
            <a:endParaRPr lang="en-US" sz="6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6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ෂඩ්</a:t>
            </a:r>
            <a:r>
              <a:rPr lang="en-US" sz="60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 smtClean="0">
                <a:latin typeface="Iskoola Pota" panose="020B0802040204020203" pitchFamily="34" charset="0"/>
                <a:cs typeface="Iskoola Pota" panose="020B0802040204020203" pitchFamily="34" charset="0"/>
              </a:rPr>
              <a:t>දශමය</a:t>
            </a:r>
            <a:r>
              <a:rPr lang="en-US" sz="6000" dirty="0" smtClean="0">
                <a:latin typeface="Iskoola Pota" panose="020B0802040204020203" pitchFamily="34" charset="0"/>
                <a:cs typeface="Iskoola Pota" panose="020B0802040204020203" pitchFamily="34" charset="0"/>
              </a:rPr>
              <a:t> (Hexadecimal)</a:t>
            </a:r>
            <a:endParaRPr lang="en-US" sz="6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47" y="473838"/>
            <a:ext cx="2861722" cy="174684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9" y="2425625"/>
            <a:ext cx="11154720" cy="3142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995323" y="966382"/>
            <a:ext cx="58881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විවිධ</a:t>
            </a:r>
            <a:r>
              <a:rPr lang="en-US" sz="60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6000" dirty="0"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6000" dirty="0" err="1">
                <a:latin typeface="Iskoola Pota" panose="020B0802040204020203" pitchFamily="34" charset="0"/>
                <a:cs typeface="Iskoola Pota" panose="020B0802040204020203" pitchFamily="34" charset="0"/>
              </a:rPr>
              <a:t>පද්ධති</a:t>
            </a:r>
            <a:endParaRPr lang="en-US" sz="6000" dirty="0"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8" y="243552"/>
            <a:ext cx="2428165" cy="22824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18467" y="784626"/>
            <a:ext cx="7284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7200" dirty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පා</a:t>
            </a:r>
            <a:r>
              <a:rPr lang="en-US" sz="7200" dirty="0" err="1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දය</a:t>
            </a:r>
            <a:r>
              <a:rPr lang="en-US" sz="7200" dirty="0" smtClean="0">
                <a:solidFill>
                  <a:srgbClr val="FF0066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(base)</a:t>
            </a:r>
            <a:endParaRPr lang="en-US" sz="7200" dirty="0">
              <a:solidFill>
                <a:srgbClr val="FF0066"/>
              </a:solidFill>
              <a:latin typeface="Iskoola Pota" panose="020B0802040204020203" pitchFamily="34" charset="0"/>
              <a:cs typeface="Iskoola Pota" panose="020B08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316" y="2645374"/>
            <a:ext cx="66419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කිසියම්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සංඛ්‍යාවක්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අයත්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වන්නේ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කුමන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සංඛ්‍යා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පද්ධතියකට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දැයි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දැක්වීමට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එහි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පාදය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යොදා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ගනු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ලැබේ</a:t>
            </a:r>
            <a:r>
              <a:rPr lang="en-US" sz="4800" dirty="0">
                <a:solidFill>
                  <a:srgbClr val="7030A0"/>
                </a:solidFill>
                <a:latin typeface="Iskoola Pota" panose="020B0802040204020203" pitchFamily="34" charset="0"/>
                <a:cs typeface="Iskoola Pota" panose="020B0802040204020203" pitchFamily="34" charset="0"/>
              </a:rPr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53" y="3218580"/>
            <a:ext cx="4492441" cy="90660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08" y="4538200"/>
            <a:ext cx="4499086" cy="100280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i-LK" smtClean="0"/>
              <a:t>ර/ඇඹි/චන්ද්‍රිකාවැව ජයන්ති මහ විද්‍යාලය -  8 ශ්‍රේණිය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9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604</TotalTime>
  <Words>2051</Words>
  <Application>Microsoft Office PowerPoint</Application>
  <PresentationFormat>Widescreen</PresentationFormat>
  <Paragraphs>115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Hebrew</vt:lpstr>
      <vt:lpstr>Bernard MT Condensed</vt:lpstr>
      <vt:lpstr>Calibri</vt:lpstr>
      <vt:lpstr>Corbel</vt:lpstr>
      <vt:lpstr>Courier New</vt:lpstr>
      <vt:lpstr>Iskoola Pota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oshadhi rushika</dc:creator>
  <cp:lastModifiedBy>oshadhi rushika</cp:lastModifiedBy>
  <cp:revision>29</cp:revision>
  <dcterms:created xsi:type="dcterms:W3CDTF">2021-02-06T07:41:27Z</dcterms:created>
  <dcterms:modified xsi:type="dcterms:W3CDTF">2021-05-05T14:09:16Z</dcterms:modified>
</cp:coreProperties>
</file>