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91"/>
  </p:notesMasterIdLst>
  <p:handoutMasterIdLst>
    <p:handoutMasterId r:id="rId92"/>
  </p:handoutMasterIdLst>
  <p:sldIdLst>
    <p:sldId id="257" r:id="rId2"/>
    <p:sldId id="258" r:id="rId3"/>
    <p:sldId id="259" r:id="rId4"/>
    <p:sldId id="262" r:id="rId5"/>
    <p:sldId id="291" r:id="rId6"/>
    <p:sldId id="260" r:id="rId7"/>
    <p:sldId id="294" r:id="rId8"/>
    <p:sldId id="301" r:id="rId9"/>
    <p:sldId id="299" r:id="rId10"/>
    <p:sldId id="300" r:id="rId11"/>
    <p:sldId id="261" r:id="rId12"/>
    <p:sldId id="304" r:id="rId13"/>
    <p:sldId id="302" r:id="rId14"/>
    <p:sldId id="303" r:id="rId15"/>
    <p:sldId id="306" r:id="rId16"/>
    <p:sldId id="305" r:id="rId17"/>
    <p:sldId id="307" r:id="rId18"/>
    <p:sldId id="276" r:id="rId19"/>
    <p:sldId id="288" r:id="rId20"/>
    <p:sldId id="308" r:id="rId21"/>
    <p:sldId id="289" r:id="rId22"/>
    <p:sldId id="309" r:id="rId23"/>
    <p:sldId id="311" r:id="rId24"/>
    <p:sldId id="314" r:id="rId25"/>
    <p:sldId id="313" r:id="rId26"/>
    <p:sldId id="312" r:id="rId27"/>
    <p:sldId id="315" r:id="rId28"/>
    <p:sldId id="310" r:id="rId29"/>
    <p:sldId id="319" r:id="rId30"/>
    <p:sldId id="316" r:id="rId31"/>
    <p:sldId id="318" r:id="rId32"/>
    <p:sldId id="317" r:id="rId33"/>
    <p:sldId id="320" r:id="rId34"/>
    <p:sldId id="321" r:id="rId35"/>
    <p:sldId id="322" r:id="rId36"/>
    <p:sldId id="324" r:id="rId37"/>
    <p:sldId id="325" r:id="rId38"/>
    <p:sldId id="359" r:id="rId39"/>
    <p:sldId id="327" r:id="rId40"/>
    <p:sldId id="328" r:id="rId41"/>
    <p:sldId id="330" r:id="rId42"/>
    <p:sldId id="331" r:id="rId43"/>
    <p:sldId id="332" r:id="rId44"/>
    <p:sldId id="329" r:id="rId45"/>
    <p:sldId id="333" r:id="rId46"/>
    <p:sldId id="337" r:id="rId47"/>
    <p:sldId id="336" r:id="rId48"/>
    <p:sldId id="342" r:id="rId49"/>
    <p:sldId id="335" r:id="rId50"/>
    <p:sldId id="341" r:id="rId51"/>
    <p:sldId id="340" r:id="rId52"/>
    <p:sldId id="343" r:id="rId53"/>
    <p:sldId id="339" r:id="rId54"/>
    <p:sldId id="338" r:id="rId55"/>
    <p:sldId id="334" r:id="rId56"/>
    <p:sldId id="345" r:id="rId57"/>
    <p:sldId id="344" r:id="rId58"/>
    <p:sldId id="349" r:id="rId59"/>
    <p:sldId id="348" r:id="rId60"/>
    <p:sldId id="351" r:id="rId61"/>
    <p:sldId id="352" r:id="rId62"/>
    <p:sldId id="347" r:id="rId63"/>
    <p:sldId id="350" r:id="rId64"/>
    <p:sldId id="360" r:id="rId65"/>
    <p:sldId id="346" r:id="rId66"/>
    <p:sldId id="358" r:id="rId67"/>
    <p:sldId id="361" r:id="rId68"/>
    <p:sldId id="357" r:id="rId69"/>
    <p:sldId id="356" r:id="rId70"/>
    <p:sldId id="354" r:id="rId71"/>
    <p:sldId id="353" r:id="rId72"/>
    <p:sldId id="365" r:id="rId73"/>
    <p:sldId id="364" r:id="rId74"/>
    <p:sldId id="363" r:id="rId75"/>
    <p:sldId id="362" r:id="rId76"/>
    <p:sldId id="371" r:id="rId77"/>
    <p:sldId id="366" r:id="rId78"/>
    <p:sldId id="370" r:id="rId79"/>
    <p:sldId id="367" r:id="rId80"/>
    <p:sldId id="369" r:id="rId81"/>
    <p:sldId id="368" r:id="rId82"/>
    <p:sldId id="374" r:id="rId83"/>
    <p:sldId id="373" r:id="rId84"/>
    <p:sldId id="376" r:id="rId85"/>
    <p:sldId id="375" r:id="rId86"/>
    <p:sldId id="377" r:id="rId87"/>
    <p:sldId id="372" r:id="rId88"/>
    <p:sldId id="379" r:id="rId89"/>
    <p:sldId id="378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6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3880E-5D60-4B1A-9E6F-09513847CFFD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607F-5045-481A-9CEE-C60181F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14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A9D55-22C0-4714-A964-2EF68EBB77DC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FB44B-0EF1-4C5E-8698-6A6F96E4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0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8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1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9852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9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0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86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52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39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0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6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6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1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8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2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94A0028-92C8-4C61-8DD4-44BD06AE1F41}" type="datetimeFigureOut">
              <a:rPr lang="en-US" smtClean="0"/>
              <a:t>06-May-21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DFAFF80-5D03-4DE2-9DA9-C9E4C28E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7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5.wdp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tmp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1.wdp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tmp"/><Relationship Id="rId7" Type="http://schemas.microsoft.com/office/2007/relationships/hdphoto" Target="../media/hdphoto1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microsoft.com/office/2007/relationships/hdphoto" Target="../media/hdphoto12.wdp"/><Relationship Id="rId4" Type="http://schemas.openxmlformats.org/officeDocument/2006/relationships/image" Target="../media/image54.png"/><Relationship Id="rId9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18.xml"/><Relationship Id="rId4" Type="http://schemas.microsoft.com/office/2007/relationships/hdphoto" Target="../media/hdphoto18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tmp"/><Relationship Id="rId5" Type="http://schemas.openxmlformats.org/officeDocument/2006/relationships/image" Target="../media/image97.tmp"/><Relationship Id="rId4" Type="http://schemas.openxmlformats.org/officeDocument/2006/relationships/image" Target="../media/image96.tm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854" y="3909915"/>
            <a:ext cx="10918209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2.ම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ෙහෙයුම්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භාවිතයෙන්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පරිගණකයක්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වින්‍යාස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සිටුවම්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endParaRPr lang="en-US" sz="48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97" y="94203"/>
            <a:ext cx="4299580" cy="3407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79" y="771983"/>
            <a:ext cx="3524250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0746" y="5949455"/>
            <a:ext cx="10311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ර/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ඇඹි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/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චන්ද්‍රිකාවැව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ජයන්ති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මහ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විද්‍යාලය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 - 8 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ශ්‍රේණිය</a:t>
            </a:r>
            <a:endParaRPr lang="en-US" sz="3600" b="1" dirty="0"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endParaRPr lang="en-US" sz="3600" b="1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/>
        </p:nvSpPr>
        <p:spPr bwMode="auto">
          <a:xfrm>
            <a:off x="908975" y="433246"/>
            <a:ext cx="9872756" cy="604944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4"/>
          <p:cNvSpPr txBox="1"/>
          <p:nvPr/>
        </p:nvSpPr>
        <p:spPr>
          <a:xfrm>
            <a:off x="8782760" y="3457966"/>
            <a:ext cx="139846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00" spc="-20" dirty="0">
                <a:latin typeface="Arial"/>
                <a:cs typeface="Arial"/>
              </a:rPr>
              <a:t>03</a:t>
            </a:r>
            <a:endParaRPr sz="4400" dirty="0"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369792" y="1897040"/>
            <a:ext cx="1412968" cy="15609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5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2848" y="555275"/>
            <a:ext cx="8520281" cy="923330"/>
          </a:xfrm>
          <a:prstGeom prst="rect">
            <a:avLst/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si-LK" sz="5400" dirty="0">
                <a:latin typeface="Iskoola Pota" panose="020B0802040204020203" pitchFamily="34" charset="0"/>
              </a:rPr>
              <a:t>මුදල් ඒකක සහ ඒවායේ ආකෘති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868" y="2010867"/>
            <a:ext cx="71605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සාමාන්‍යයෙන්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සිටුවම්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ඇත්තේ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නිපද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වූ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රටේ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මුදල්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ඒකකයයි.එම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නිසා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අප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රටේ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භාවිතයට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අදාළ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මුදල්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ඒකකය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අප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සකසා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ගත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යුතුය</a:t>
            </a:r>
            <a:r>
              <a:rPr lang="en-US" sz="4800" dirty="0">
                <a:solidFill>
                  <a:srgbClr val="00B0F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/>
          <a:stretch/>
        </p:blipFill>
        <p:spPr>
          <a:xfrm>
            <a:off x="7498347" y="2573877"/>
            <a:ext cx="4475289" cy="315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88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>
            <a:spLocks noChangeArrowheads="1"/>
          </p:cNvSpPr>
          <p:nvPr/>
        </p:nvSpPr>
        <p:spPr bwMode="auto">
          <a:xfrm>
            <a:off x="408201" y="862130"/>
            <a:ext cx="11383464" cy="529300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06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/>
        </p:nvSpPr>
        <p:spPr bwMode="auto">
          <a:xfrm>
            <a:off x="1723339" y="311717"/>
            <a:ext cx="8280470" cy="617096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4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>
            <a:spLocks noChangeArrowheads="1"/>
          </p:cNvSpPr>
          <p:nvPr/>
        </p:nvSpPr>
        <p:spPr bwMode="auto">
          <a:xfrm>
            <a:off x="654594" y="571944"/>
            <a:ext cx="10754933" cy="586979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4"/>
          <p:cNvSpPr>
            <a:spLocks/>
          </p:cNvSpPr>
          <p:nvPr/>
        </p:nvSpPr>
        <p:spPr bwMode="auto">
          <a:xfrm>
            <a:off x="6998695" y="3855375"/>
            <a:ext cx="3046057" cy="334488"/>
          </a:xfrm>
          <a:custGeom>
            <a:avLst/>
            <a:gdLst>
              <a:gd name="T0" fmla="*/ 0 w 2520315"/>
              <a:gd name="T1" fmla="*/ 288035 h 288289"/>
              <a:gd name="T2" fmla="*/ 2520314 w 2520315"/>
              <a:gd name="T3" fmla="*/ 288035 h 288289"/>
              <a:gd name="T4" fmla="*/ 2520314 w 2520315"/>
              <a:gd name="T5" fmla="*/ 0 h 288289"/>
              <a:gd name="T6" fmla="*/ 0 w 2520315"/>
              <a:gd name="T7" fmla="*/ 0 h 288289"/>
              <a:gd name="T8" fmla="*/ 0 w 2520315"/>
              <a:gd name="T9" fmla="*/ 288035 h 288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0315" h="288289">
                <a:moveTo>
                  <a:pt x="0" y="288035"/>
                </a:moveTo>
                <a:lnTo>
                  <a:pt x="2520314" y="288035"/>
                </a:lnTo>
                <a:lnTo>
                  <a:pt x="252031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noFill/>
          <a:ln w="2539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/>
        </p:nvSpPr>
        <p:spPr bwMode="auto">
          <a:xfrm>
            <a:off x="596803" y="1567100"/>
            <a:ext cx="10867315" cy="331879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object 3"/>
          <p:cNvSpPr>
            <a:spLocks/>
          </p:cNvSpPr>
          <p:nvPr/>
        </p:nvSpPr>
        <p:spPr bwMode="auto">
          <a:xfrm>
            <a:off x="8112883" y="2609638"/>
            <a:ext cx="2519363" cy="433387"/>
          </a:xfrm>
          <a:custGeom>
            <a:avLst/>
            <a:gdLst>
              <a:gd name="T0" fmla="*/ 0 w 2520315"/>
              <a:gd name="T1" fmla="*/ 432053 h 432435"/>
              <a:gd name="T2" fmla="*/ 2520314 w 2520315"/>
              <a:gd name="T3" fmla="*/ 432053 h 432435"/>
              <a:gd name="T4" fmla="*/ 2520314 w 2520315"/>
              <a:gd name="T5" fmla="*/ 0 h 432435"/>
              <a:gd name="T6" fmla="*/ 0 w 2520315"/>
              <a:gd name="T7" fmla="*/ 0 h 432435"/>
              <a:gd name="T8" fmla="*/ 0 w 2520315"/>
              <a:gd name="T9" fmla="*/ 432053 h 432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0315" h="432435">
                <a:moveTo>
                  <a:pt x="0" y="432053"/>
                </a:moveTo>
                <a:lnTo>
                  <a:pt x="2520314" y="432053"/>
                </a:lnTo>
                <a:lnTo>
                  <a:pt x="2520314" y="0"/>
                </a:lnTo>
                <a:lnTo>
                  <a:pt x="0" y="0"/>
                </a:lnTo>
                <a:lnTo>
                  <a:pt x="0" y="432053"/>
                </a:lnTo>
                <a:close/>
              </a:path>
            </a:pathLst>
          </a:custGeom>
          <a:noFill/>
          <a:ln w="2539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/>
        </p:nvSpPr>
        <p:spPr bwMode="auto">
          <a:xfrm>
            <a:off x="573355" y="432267"/>
            <a:ext cx="5457137" cy="585935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4"/>
          <p:cNvSpPr>
            <a:spLocks noChangeArrowheads="1"/>
          </p:cNvSpPr>
          <p:nvPr/>
        </p:nvSpPr>
        <p:spPr bwMode="auto">
          <a:xfrm>
            <a:off x="6482686" y="432267"/>
            <a:ext cx="4995081" cy="5995829"/>
          </a:xfrm>
          <a:prstGeom prst="rect">
            <a:avLst/>
          </a:prstGeom>
          <a:blipFill dpi="0" rotWithShape="1">
            <a:blip r:embed="rId3"/>
            <a:srcRect/>
            <a:stretch>
              <a:fillRect l="-225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object 3"/>
          <p:cNvSpPr>
            <a:spLocks/>
          </p:cNvSpPr>
          <p:nvPr/>
        </p:nvSpPr>
        <p:spPr bwMode="auto">
          <a:xfrm>
            <a:off x="3344685" y="5466261"/>
            <a:ext cx="2233613" cy="360363"/>
          </a:xfrm>
          <a:custGeom>
            <a:avLst/>
            <a:gdLst>
              <a:gd name="T0" fmla="*/ 0 w 2232660"/>
              <a:gd name="T1" fmla="*/ 360044 h 360045"/>
              <a:gd name="T2" fmla="*/ 2232278 w 2232660"/>
              <a:gd name="T3" fmla="*/ 360044 h 360045"/>
              <a:gd name="T4" fmla="*/ 2232278 w 2232660"/>
              <a:gd name="T5" fmla="*/ 0 h 360045"/>
              <a:gd name="T6" fmla="*/ 0 w 2232660"/>
              <a:gd name="T7" fmla="*/ 0 h 360045"/>
              <a:gd name="T8" fmla="*/ 0 w 2232660"/>
              <a:gd name="T9" fmla="*/ 360044 h 360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2660" h="360045">
                <a:moveTo>
                  <a:pt x="0" y="360044"/>
                </a:moveTo>
                <a:lnTo>
                  <a:pt x="2232278" y="360044"/>
                </a:lnTo>
                <a:lnTo>
                  <a:pt x="2232278" y="0"/>
                </a:lnTo>
                <a:lnTo>
                  <a:pt x="0" y="0"/>
                </a:lnTo>
                <a:lnTo>
                  <a:pt x="0" y="360044"/>
                </a:lnTo>
                <a:close/>
              </a:path>
            </a:pathLst>
          </a:custGeom>
          <a:noFill/>
          <a:ln w="2539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3"/>
          <p:cNvSpPr>
            <a:spLocks/>
          </p:cNvSpPr>
          <p:nvPr/>
        </p:nvSpPr>
        <p:spPr bwMode="auto">
          <a:xfrm>
            <a:off x="8877395" y="2177149"/>
            <a:ext cx="2233613" cy="360363"/>
          </a:xfrm>
          <a:custGeom>
            <a:avLst/>
            <a:gdLst>
              <a:gd name="T0" fmla="*/ 0 w 2232660"/>
              <a:gd name="T1" fmla="*/ 360044 h 360045"/>
              <a:gd name="T2" fmla="*/ 2232278 w 2232660"/>
              <a:gd name="T3" fmla="*/ 360044 h 360045"/>
              <a:gd name="T4" fmla="*/ 2232278 w 2232660"/>
              <a:gd name="T5" fmla="*/ 0 h 360045"/>
              <a:gd name="T6" fmla="*/ 0 w 2232660"/>
              <a:gd name="T7" fmla="*/ 0 h 360045"/>
              <a:gd name="T8" fmla="*/ 0 w 2232660"/>
              <a:gd name="T9" fmla="*/ 360044 h 360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2660" h="360045">
                <a:moveTo>
                  <a:pt x="0" y="360044"/>
                </a:moveTo>
                <a:lnTo>
                  <a:pt x="2232278" y="360044"/>
                </a:lnTo>
                <a:lnTo>
                  <a:pt x="2232278" y="0"/>
                </a:lnTo>
                <a:lnTo>
                  <a:pt x="0" y="0"/>
                </a:lnTo>
                <a:lnTo>
                  <a:pt x="0" y="360044"/>
                </a:lnTo>
                <a:close/>
              </a:path>
            </a:pathLst>
          </a:custGeom>
          <a:noFill/>
          <a:ln w="2539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3"/>
          <p:cNvSpPr>
            <a:spLocks/>
          </p:cNvSpPr>
          <p:nvPr/>
        </p:nvSpPr>
        <p:spPr bwMode="auto">
          <a:xfrm>
            <a:off x="6980357" y="903401"/>
            <a:ext cx="812516" cy="365840"/>
          </a:xfrm>
          <a:custGeom>
            <a:avLst/>
            <a:gdLst>
              <a:gd name="T0" fmla="*/ 0 w 2232660"/>
              <a:gd name="T1" fmla="*/ 360044 h 360045"/>
              <a:gd name="T2" fmla="*/ 2232278 w 2232660"/>
              <a:gd name="T3" fmla="*/ 360044 h 360045"/>
              <a:gd name="T4" fmla="*/ 2232278 w 2232660"/>
              <a:gd name="T5" fmla="*/ 0 h 360045"/>
              <a:gd name="T6" fmla="*/ 0 w 2232660"/>
              <a:gd name="T7" fmla="*/ 0 h 360045"/>
              <a:gd name="T8" fmla="*/ 0 w 2232660"/>
              <a:gd name="T9" fmla="*/ 360044 h 360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2660" h="360045">
                <a:moveTo>
                  <a:pt x="0" y="360044"/>
                </a:moveTo>
                <a:lnTo>
                  <a:pt x="2232278" y="360044"/>
                </a:lnTo>
                <a:lnTo>
                  <a:pt x="2232278" y="0"/>
                </a:lnTo>
                <a:lnTo>
                  <a:pt x="0" y="0"/>
                </a:lnTo>
                <a:lnTo>
                  <a:pt x="0" y="360044"/>
                </a:lnTo>
                <a:close/>
              </a:path>
            </a:pathLst>
          </a:custGeom>
          <a:noFill/>
          <a:ln w="2539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3"/>
          <p:cNvSpPr>
            <a:spLocks/>
          </p:cNvSpPr>
          <p:nvPr/>
        </p:nvSpPr>
        <p:spPr bwMode="auto">
          <a:xfrm>
            <a:off x="8454315" y="5931255"/>
            <a:ext cx="1262892" cy="360363"/>
          </a:xfrm>
          <a:custGeom>
            <a:avLst/>
            <a:gdLst>
              <a:gd name="T0" fmla="*/ 0 w 2232660"/>
              <a:gd name="T1" fmla="*/ 360044 h 360045"/>
              <a:gd name="T2" fmla="*/ 2232278 w 2232660"/>
              <a:gd name="T3" fmla="*/ 360044 h 360045"/>
              <a:gd name="T4" fmla="*/ 2232278 w 2232660"/>
              <a:gd name="T5" fmla="*/ 0 h 360045"/>
              <a:gd name="T6" fmla="*/ 0 w 2232660"/>
              <a:gd name="T7" fmla="*/ 0 h 360045"/>
              <a:gd name="T8" fmla="*/ 0 w 2232660"/>
              <a:gd name="T9" fmla="*/ 360044 h 360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2660" h="360045">
                <a:moveTo>
                  <a:pt x="0" y="360044"/>
                </a:moveTo>
                <a:lnTo>
                  <a:pt x="2232278" y="360044"/>
                </a:lnTo>
                <a:lnTo>
                  <a:pt x="2232278" y="0"/>
                </a:lnTo>
                <a:lnTo>
                  <a:pt x="0" y="0"/>
                </a:lnTo>
                <a:lnTo>
                  <a:pt x="0" y="360044"/>
                </a:lnTo>
                <a:close/>
              </a:path>
            </a:pathLst>
          </a:custGeom>
          <a:noFill/>
          <a:ln w="2539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mond 8"/>
          <p:cNvSpPr/>
          <p:nvPr/>
        </p:nvSpPr>
        <p:spPr>
          <a:xfrm>
            <a:off x="1846997" y="1196418"/>
            <a:ext cx="4244453" cy="4449171"/>
          </a:xfrm>
          <a:prstGeom prst="diamond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 flipH="1">
            <a:off x="5227092" y="968933"/>
            <a:ext cx="6964907" cy="4863188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 sz="8000" dirty="0">
                <a:solidFill>
                  <a:schemeClr val="bg1"/>
                </a:solidFill>
                <a:latin typeface="Iskoola Pota" panose="020B0802040204020203" pitchFamily="34" charset="0"/>
              </a:rPr>
              <a:t>පරිගණකයක ගොනු ගුණාංග</a:t>
            </a:r>
            <a:endParaRPr lang="en-US" sz="8000" dirty="0">
              <a:solidFill>
                <a:schemeClr val="bg1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1057007" y="2548273"/>
            <a:ext cx="1325881" cy="1704508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1" t="1756" r="42475" b="82584"/>
          <a:stretch/>
        </p:blipFill>
        <p:spPr>
          <a:xfrm>
            <a:off x="3616495" y="3245999"/>
            <a:ext cx="1296537" cy="1392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9" t="42079" r="42875" b="42233"/>
          <a:stretch/>
        </p:blipFill>
        <p:spPr>
          <a:xfrm>
            <a:off x="2620774" y="2727983"/>
            <a:ext cx="1241946" cy="1364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36" y="2116035"/>
            <a:ext cx="1251461" cy="12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5651" y="299799"/>
            <a:ext cx="60912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ගොනුවක්</a:t>
            </a:r>
            <a:r>
              <a:rPr lang="en-US" sz="8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යනු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6723" y="1951007"/>
            <a:ext cx="57810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ිගණකය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තුල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සුරකිනු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ලබන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ලිපියක්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,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ගීත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කොටසක්,පින්තූරයක්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වැනි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ඕනෑම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දෙයක්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ගොනුවක්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ලෙස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හැදින්විය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හැකිය</a:t>
            </a:r>
            <a:r>
              <a:rPr lang="en-US" sz="4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4504">
            <a:off x="949712" y="295974"/>
            <a:ext cx="2834135" cy="1713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71" y="2498665"/>
            <a:ext cx="3429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882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6" y="1373893"/>
            <a:ext cx="2438400" cy="2438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37170" y="2761533"/>
            <a:ext cx="2934269" cy="154219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 sz="4400" dirty="0">
                <a:solidFill>
                  <a:schemeClr val="tx1"/>
                </a:solidFill>
              </a:rPr>
              <a:t>ගොනු ගුණාංග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3180" y="361862"/>
            <a:ext cx="9046567" cy="707886"/>
          </a:xfrm>
          <a:prstGeom prst="rect">
            <a:avLst/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ගොනුවේ</a:t>
            </a:r>
            <a:r>
              <a:rPr lang="en-US" sz="4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ප්‍රවර්ගය,ගොනු</a:t>
            </a:r>
            <a:r>
              <a:rPr lang="en-US" sz="4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නාමය,ගොනු</a:t>
            </a:r>
            <a:r>
              <a:rPr lang="en-US" sz="4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දිගුව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0935" y="3743272"/>
            <a:ext cx="5143309" cy="707886"/>
          </a:xfrm>
          <a:prstGeom prst="rect">
            <a:avLst/>
          </a:prstGeom>
          <a:solidFill>
            <a:srgbClr val="CC00FF"/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ගොනුවේ විශාලත්වය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9004" y="4751264"/>
            <a:ext cx="5864365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ගොනුව සුරැකි ඇති ස්ථානය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8130" y="1369854"/>
            <a:ext cx="632611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ගොනුව නිර්මාණය කළ දිනය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3180" y="5759256"/>
            <a:ext cx="9831315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අවසන් වරට ගොනුවෙහි වෙනස්කම් කළ දිනය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0935" y="2435174"/>
            <a:ext cx="5143309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ගොනුවේ අයිතිවාසිකම්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93075" y="1208735"/>
            <a:ext cx="68239" cy="1397990"/>
          </a:xfrm>
          <a:prstGeom prst="straightConnector1">
            <a:avLst/>
          </a:prstGeom>
          <a:ln w="76200">
            <a:solidFill>
              <a:srgbClr val="00CC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52884" y="1723797"/>
            <a:ext cx="1645515" cy="1096102"/>
          </a:xfrm>
          <a:prstGeom prst="straightConnector1">
            <a:avLst/>
          </a:prstGeom>
          <a:ln w="76200">
            <a:solidFill>
              <a:srgbClr val="FF339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856453" y="2819899"/>
            <a:ext cx="2441989" cy="476474"/>
          </a:xfrm>
          <a:prstGeom prst="straightConnector1">
            <a:avLst/>
          </a:prstGeom>
          <a:ln w="762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56453" y="3787202"/>
            <a:ext cx="2530700" cy="435078"/>
          </a:xfrm>
          <a:prstGeom prst="straightConnector1">
            <a:avLst/>
          </a:prstGeom>
          <a:ln w="76200">
            <a:solidFill>
              <a:srgbClr val="CC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27429" y="4222280"/>
            <a:ext cx="2209326" cy="956286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483622" y="4328852"/>
            <a:ext cx="0" cy="1348618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65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mond 8"/>
          <p:cNvSpPr/>
          <p:nvPr/>
        </p:nvSpPr>
        <p:spPr>
          <a:xfrm>
            <a:off x="1846997" y="1196418"/>
            <a:ext cx="4244453" cy="4449171"/>
          </a:xfrm>
          <a:prstGeom prst="diamond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 flipH="1">
            <a:off x="5227092" y="968933"/>
            <a:ext cx="6964907" cy="4863188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</a:t>
            </a:r>
            <a:r>
              <a:rPr lang="en-US" sz="5400" dirty="0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දිනය,වේලාව,වේලා</a:t>
            </a:r>
            <a:r>
              <a:rPr lang="en-US" sz="5400" dirty="0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කලාපය</a:t>
            </a:r>
            <a:r>
              <a:rPr lang="en-US" sz="5400" dirty="0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5400" dirty="0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මුදල්</a:t>
            </a:r>
            <a:r>
              <a:rPr lang="en-US" sz="5400" dirty="0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ඒකක</a:t>
            </a:r>
            <a:r>
              <a:rPr lang="en-US" sz="5400" dirty="0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සිටුවම්</a:t>
            </a:r>
            <a:r>
              <a:rPr lang="en-US" sz="5400" dirty="0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endParaRPr lang="en-US" sz="5400" dirty="0">
              <a:solidFill>
                <a:schemeClr val="bg1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1057007" y="2548273"/>
            <a:ext cx="1325881" cy="1704508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88889" l="0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44" y="2185667"/>
            <a:ext cx="2805787" cy="28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2796" y="158234"/>
            <a:ext cx="880080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ගුණාංග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endParaRPr lang="en-US" sz="6000" dirty="0" smtClean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algn="ctr"/>
            <a:r>
              <a:rPr lang="en-US" sz="60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ිවෘත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ගැනීම</a:t>
            </a:r>
            <a:endParaRPr lang="en-US" sz="6000" dirty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826" y="2562910"/>
            <a:ext cx="61531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අදාල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ගොනුව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මතට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මුසිකය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ගෙන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එහි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දකුණු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බොත්තම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යොදන්න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ඉන්පසු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දිස්වන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මෙනුවේ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යන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විධානය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දෙන්න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008792"/>
            <a:ext cx="5343525" cy="479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36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/>
        </p:blipFill>
        <p:spPr>
          <a:xfrm>
            <a:off x="3318018" y="332329"/>
            <a:ext cx="5443845" cy="61879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16265" y="345279"/>
            <a:ext cx="2934647" cy="3170099"/>
          </a:xfrm>
          <a:prstGeom prst="rect">
            <a:avLst/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ගොනුවේ</a:t>
            </a:r>
            <a:r>
              <a:rPr lang="en-US" sz="4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ප්‍රවර්ගය,ගොනු</a:t>
            </a:r>
            <a:r>
              <a:rPr lang="en-US" sz="4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නාමය,ගොනු</a:t>
            </a:r>
            <a:r>
              <a:rPr lang="en-US" sz="4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දිගුව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219" y="511987"/>
            <a:ext cx="2410344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ගොනුව සුරැකි ඇති ස්ථානය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219" y="2651451"/>
            <a:ext cx="2645391" cy="1323439"/>
          </a:xfrm>
          <a:prstGeom prst="rect">
            <a:avLst/>
          </a:prstGeom>
          <a:solidFill>
            <a:srgbClr val="CC00FF"/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ගොනුවේ විශාලත්වය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117" y="4467896"/>
            <a:ext cx="2777697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ගොනුව නිර්මාණය කළ දිනය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0166" y="3955490"/>
            <a:ext cx="3535148" cy="255454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si-LK" sz="4000" dirty="0">
                <a:latin typeface="Iskoola Pota" panose="020B0802040204020203" pitchFamily="34" charset="0"/>
              </a:rPr>
              <a:t>අවසන් වරට ගොනුවෙහි වෙනස්කම් කළ දිනය</a:t>
            </a:r>
            <a:endParaRPr lang="en-US" sz="4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3232814" y="4735774"/>
            <a:ext cx="405455" cy="701618"/>
          </a:xfrm>
          <a:prstGeom prst="straightConnector1">
            <a:avLst/>
          </a:prstGeom>
          <a:ln w="76200">
            <a:solidFill>
              <a:srgbClr val="FF339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12563" y="1507870"/>
            <a:ext cx="826924" cy="1877127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028598" y="1930329"/>
            <a:ext cx="1787667" cy="520650"/>
          </a:xfrm>
          <a:prstGeom prst="straightConnector1">
            <a:avLst/>
          </a:prstGeom>
          <a:ln w="76200">
            <a:solidFill>
              <a:srgbClr val="00CC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837528" y="5086583"/>
            <a:ext cx="1432638" cy="481704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47610" y="3515378"/>
            <a:ext cx="490659" cy="237756"/>
          </a:xfrm>
          <a:prstGeom prst="straightConnector1">
            <a:avLst/>
          </a:prstGeom>
          <a:ln w="76200">
            <a:solidFill>
              <a:srgbClr val="CC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7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9054" y="146292"/>
            <a:ext cx="827983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සෙවී</a:t>
            </a:r>
            <a:r>
              <a:rPr lang="en-US" sz="60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endParaRPr lang="en-US" sz="6000" dirty="0" smtClean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algn="ctr"/>
            <a:r>
              <a:rPr lang="en-US" sz="6000" dirty="0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File Search</a:t>
            </a:r>
            <a:endParaRPr lang="en-US" sz="6000" dirty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11" y="2256320"/>
            <a:ext cx="7831716" cy="42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003" y="358259"/>
            <a:ext cx="101825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ගුණාංගවල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ප්‍රයෝජන</a:t>
            </a:r>
            <a:endParaRPr lang="en-US" sz="7200" dirty="0">
              <a:solidFill>
                <a:schemeClr val="accent1">
                  <a:lumMod val="75000"/>
                </a:schemeClr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713" y="2114459"/>
            <a:ext cx="111872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ගොනුව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දර්ශනය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නොවී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සඟවා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තබා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ගැනීම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කළ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හැකිය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ගොනුව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ආරක්ෂා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කරැ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ගැනීමේ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ක්‍රියාවක්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ලෙස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අන්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අයට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ගොනුව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දර්ශනය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වුව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ද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සංස්කරණය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කිරීමේ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හැකියාව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වැළැක්වීම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කළ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හැකි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ය. </a:t>
            </a:r>
          </a:p>
        </p:txBody>
      </p:sp>
    </p:spTree>
    <p:extLst>
      <p:ext uri="{BB962C8B-B14F-4D97-AF65-F5344CB8AC3E}">
        <p14:creationId xmlns:p14="http://schemas.microsoft.com/office/powerpoint/2010/main" val="40244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mond 8"/>
          <p:cNvSpPr/>
          <p:nvPr/>
        </p:nvSpPr>
        <p:spPr>
          <a:xfrm>
            <a:off x="1846997" y="1196418"/>
            <a:ext cx="4244453" cy="4449171"/>
          </a:xfrm>
          <a:prstGeom prst="diamond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 flipH="1">
            <a:off x="5227092" y="968933"/>
            <a:ext cx="6964907" cy="4863188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 sz="9600" dirty="0">
                <a:solidFill>
                  <a:schemeClr val="bg1"/>
                </a:solidFill>
                <a:latin typeface="Iskoola Pota" panose="020B0802040204020203" pitchFamily="34" charset="0"/>
              </a:rPr>
              <a:t>පරිගණක කෙවෙනි</a:t>
            </a:r>
            <a:endParaRPr lang="en-US" sz="9600" dirty="0">
              <a:solidFill>
                <a:schemeClr val="bg1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1057007" y="2548273"/>
            <a:ext cx="1325881" cy="1704508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92" y="1885341"/>
            <a:ext cx="3225328" cy="30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2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92" y="1879525"/>
            <a:ext cx="1986453" cy="855278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3" r="99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765" y="4403956"/>
            <a:ext cx="1635171" cy="122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54" y="5476086"/>
            <a:ext cx="1600200" cy="106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9154" y="417126"/>
            <a:ext cx="2089285" cy="158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urved Connector 5"/>
          <p:cNvCxnSpPr/>
          <p:nvPr/>
        </p:nvCxnSpPr>
        <p:spPr>
          <a:xfrm rot="5400000" flipH="1" flipV="1">
            <a:off x="6728791" y="1476927"/>
            <a:ext cx="916924" cy="381000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0800000" flipV="1">
            <a:off x="6996753" y="2197181"/>
            <a:ext cx="2438400" cy="459583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3" b="89943" l="19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006" r="44983"/>
          <a:stretch/>
        </p:blipFill>
        <p:spPr>
          <a:xfrm rot="20748760">
            <a:off x="1944558" y="4586758"/>
            <a:ext cx="1442434" cy="1101039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53" y="599366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7" b="99582" l="9953" r="8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90" y="1818566"/>
            <a:ext cx="20097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urved Connector 10"/>
          <p:cNvCxnSpPr/>
          <p:nvPr/>
        </p:nvCxnSpPr>
        <p:spPr>
          <a:xfrm rot="16200000" flipH="1">
            <a:off x="4141635" y="1549483"/>
            <a:ext cx="1519237" cy="1295401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 flipV="1">
            <a:off x="3415354" y="3266366"/>
            <a:ext cx="2133601" cy="1870912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>
            <a:off x="6996753" y="3037766"/>
            <a:ext cx="1905000" cy="1676400"/>
          </a:xfrm>
          <a:prstGeom prst="curvedConnector3">
            <a:avLst>
              <a:gd name="adj1" fmla="val 3332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>
            <a:off x="5208208" y="4673913"/>
            <a:ext cx="2129293" cy="685802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2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45" y="1538785"/>
            <a:ext cx="4392304" cy="4917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332307" y="163773"/>
            <a:ext cx="116413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පාලන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ඒකකය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- Control Unit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7475" y="180836"/>
            <a:ext cx="1028358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පරිගණකයක්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බාහිර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උපාංග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සමග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 </a:t>
            </a:r>
            <a:endParaRPr lang="en-US" sz="6000" dirty="0" smtClean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algn="ctr"/>
            <a:r>
              <a:rPr lang="en-US" sz="60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්බන්ධ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</a:t>
            </a:r>
            <a:r>
              <a:rPr lang="en-US" sz="60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කෙවෙනි</a:t>
            </a:r>
            <a:endParaRPr lang="en-US" sz="6000" dirty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8" r="6264"/>
          <a:stretch/>
        </p:blipFill>
        <p:spPr bwMode="auto">
          <a:xfrm>
            <a:off x="1687855" y="2375847"/>
            <a:ext cx="8962824" cy="4229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899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2503" y="74749"/>
            <a:ext cx="5692584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PS2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88" y="4145797"/>
            <a:ext cx="3933825" cy="262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20" y="2759562"/>
            <a:ext cx="1143160" cy="116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64" y="4291506"/>
            <a:ext cx="3760120" cy="247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96" y="2851769"/>
            <a:ext cx="1190791" cy="120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339327" y="1612209"/>
            <a:ext cx="3772186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මුසිකය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සඳහා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98795" y="1689020"/>
            <a:ext cx="5192447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si-LK" sz="5400" dirty="0">
                <a:latin typeface="Iskoola Pota" panose="020B0802040204020203" pitchFamily="34" charset="0"/>
              </a:rPr>
              <a:t>යතුරුපුවරුව සඳහා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5032" y="211226"/>
            <a:ext cx="6154570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VGA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4"/>
          <a:stretch/>
        </p:blipFill>
        <p:spPr>
          <a:xfrm>
            <a:off x="599155" y="2313263"/>
            <a:ext cx="2667000" cy="134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77" y="1914291"/>
            <a:ext cx="3512024" cy="2926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26" y="1616271"/>
            <a:ext cx="3932292" cy="393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2677" y="5589634"/>
            <a:ext cx="11250452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en-US" sz="5400" dirty="0" smtClean="0">
                <a:latin typeface="Iskoola Pota" panose="020B0802040204020203" pitchFamily="34" charset="0"/>
              </a:rPr>
              <a:t>VGA </a:t>
            </a:r>
            <a:r>
              <a:rPr lang="si-LK" sz="5400" dirty="0" smtClean="0">
                <a:latin typeface="Iskoola Pota" panose="020B0802040204020203" pitchFamily="34" charset="0"/>
              </a:rPr>
              <a:t>සම</a:t>
            </a:r>
            <a:r>
              <a:rPr lang="si-LK" sz="5400" dirty="0">
                <a:latin typeface="Iskoola Pota" panose="020B0802040204020203" pitchFamily="34" charset="0"/>
              </a:rPr>
              <a:t>්බන්ධකය සහිත සංදර්ශක සඳහා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7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 b="11415"/>
          <a:stretch/>
        </p:blipFill>
        <p:spPr>
          <a:xfrm>
            <a:off x="6772322" y="2336782"/>
            <a:ext cx="4978400" cy="4012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50460" y="463431"/>
            <a:ext cx="113230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දිනය,වේලාව,වේලා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කලාපය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මුදල්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ඒකක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සිටුවම්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කිරීමේ</a:t>
            </a:r>
            <a:r>
              <a:rPr lang="en-US" sz="48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වැදගත්කම</a:t>
            </a:r>
            <a:endParaRPr lang="en-US" sz="48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460" y="2265511"/>
            <a:ext cx="69967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ස්ථාපනය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හෝ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යාවත්කාලීන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යාවත්කාලීන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බලපත්‍ර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සක්‍රිය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2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7069" y="265817"/>
            <a:ext cx="5846472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DVI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7" b="46446"/>
          <a:stretch/>
        </p:blipFill>
        <p:spPr>
          <a:xfrm>
            <a:off x="676701" y="2454748"/>
            <a:ext cx="3649639" cy="203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31" y="2254096"/>
            <a:ext cx="2692400" cy="2416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52" y="2254096"/>
            <a:ext cx="2438405" cy="243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76701" y="5480452"/>
            <a:ext cx="11011348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en-US" sz="5400" dirty="0" smtClean="0">
                <a:latin typeface="Iskoola Pota" panose="020B0802040204020203" pitchFamily="34" charset="0"/>
              </a:rPr>
              <a:t>DVI </a:t>
            </a:r>
            <a:r>
              <a:rPr lang="si-LK" sz="5400" dirty="0" smtClean="0">
                <a:latin typeface="Iskoola Pota" panose="020B0802040204020203" pitchFamily="34" charset="0"/>
              </a:rPr>
              <a:t>සම</a:t>
            </a:r>
            <a:r>
              <a:rPr lang="si-LK" sz="5400" dirty="0">
                <a:latin typeface="Iskoola Pota" panose="020B0802040204020203" pitchFamily="34" charset="0"/>
              </a:rPr>
              <a:t>්බන්ධකය සහිත සංදර්ශක සඳහා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9656" y="197579"/>
            <a:ext cx="6667211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HDMI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7515"/>
          <a:stretch/>
        </p:blipFill>
        <p:spPr>
          <a:xfrm>
            <a:off x="544061" y="1500232"/>
            <a:ext cx="3548418" cy="2492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24" y="1630873"/>
            <a:ext cx="3329959" cy="2231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15" y="1500232"/>
            <a:ext cx="216377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43475" y="4331312"/>
            <a:ext cx="11861251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341313" indent="-341313">
              <a:buFont typeface="Arial" panose="020B0604020202020204" pitchFamily="34" charset="0"/>
              <a:buChar char="•"/>
            </a:pPr>
            <a:r>
              <a:rPr lang="si-LK" sz="3600" dirty="0">
                <a:latin typeface="Iskoola Pota" panose="020B0802040204020203" pitchFamily="34" charset="0"/>
              </a:rPr>
              <a:t>සංදර්ශකය සඳහා රූපවාහිනියක් සම්බන්ධ කරන විට යොදා </a:t>
            </a:r>
            <a:endParaRPr lang="en-US" sz="3600" dirty="0" smtClean="0">
              <a:latin typeface="Iskoola Pota" panose="020B0802040204020203" pitchFamily="34" charset="0"/>
            </a:endParaRPr>
          </a:p>
          <a:p>
            <a:pPr marL="341313" indent="-341313">
              <a:buFont typeface="Arial" panose="020B0604020202020204" pitchFamily="34" charset="0"/>
              <a:buChar char="•"/>
            </a:pPr>
            <a:r>
              <a:rPr lang="si-LK" sz="3600" dirty="0" smtClean="0">
                <a:latin typeface="Iskoola Pota" panose="020B0802040204020203" pitchFamily="34" charset="0"/>
              </a:rPr>
              <a:t>ගත </a:t>
            </a:r>
            <a:r>
              <a:rPr lang="si-LK" sz="3600" dirty="0">
                <a:latin typeface="Iskoola Pota" panose="020B0802040204020203" pitchFamily="34" charset="0"/>
              </a:rPr>
              <a:t>හැකිය.</a:t>
            </a:r>
          </a:p>
          <a:p>
            <a:pPr marL="341313" indent="-341313">
              <a:buFont typeface="Arial" panose="020B0604020202020204" pitchFamily="34" charset="0"/>
              <a:buChar char="•"/>
            </a:pPr>
            <a:r>
              <a:rPr lang="si-LK" sz="3600" dirty="0">
                <a:latin typeface="Iskoola Pota" panose="020B0802040204020203" pitchFamily="34" charset="0"/>
              </a:rPr>
              <a:t>මෙම රැහැන් මඟින් ශ්‍රව්‍ය සහ දෘශ්‍ය ආදාන සහ ප්‍රතිදාන කළ හැකිය.</a:t>
            </a:r>
            <a:endParaRPr lang="en-US" sz="36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3081" y="183931"/>
            <a:ext cx="6000361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USB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icture 2" descr="C:\Users\PCZ\Desktop\New folder (2)\akka\notes\grade 8\Lesson  02\2819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10" y="1538766"/>
            <a:ext cx="2255991" cy="1943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59" y="1647198"/>
            <a:ext cx="2895439" cy="173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" b="89810" l="3896" r="92907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9" y="4664957"/>
            <a:ext cx="2586838" cy="2586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9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84" y="5192678"/>
            <a:ext cx="1297841" cy="1665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00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06" y="4522971"/>
            <a:ext cx="2568321" cy="25683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3078" y="3591754"/>
            <a:ext cx="10618613" cy="14465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si-LK" sz="4400" dirty="0">
                <a:latin typeface="Iskoola Pota" panose="020B0802040204020203" pitchFamily="34" charset="0"/>
              </a:rPr>
              <a:t>පරිගණකයට සම්බන්ධ කළ හැකි </a:t>
            </a:r>
            <a:r>
              <a:rPr lang="en-US" sz="4400" dirty="0" smtClean="0">
                <a:latin typeface="Iskoola Pota" panose="020B0802040204020203" pitchFamily="34" charset="0"/>
              </a:rPr>
              <a:t>USB </a:t>
            </a:r>
            <a:r>
              <a:rPr lang="si-LK" sz="4400" dirty="0" smtClean="0">
                <a:latin typeface="Iskoola Pota" panose="020B0802040204020203" pitchFamily="34" charset="0"/>
              </a:rPr>
              <a:t>වර</a:t>
            </a:r>
            <a:r>
              <a:rPr lang="si-LK" sz="4400" dirty="0">
                <a:latin typeface="Iskoola Pota" panose="020B0802040204020203" pitchFamily="34" charset="0"/>
              </a:rPr>
              <a:t>්ගයේ </a:t>
            </a:r>
            <a:endParaRPr lang="en-US" sz="4400" dirty="0" smtClean="0">
              <a:latin typeface="Iskoola Pota" panose="020B0802040204020203" pitchFamily="34" charset="0"/>
            </a:endParaRPr>
          </a:p>
          <a:p>
            <a:pPr algn="ctr"/>
            <a:r>
              <a:rPr lang="si-LK" sz="4400" dirty="0" smtClean="0">
                <a:latin typeface="Iskoola Pota" panose="020B0802040204020203" pitchFamily="34" charset="0"/>
              </a:rPr>
              <a:t>සම</a:t>
            </a:r>
            <a:r>
              <a:rPr lang="si-LK" sz="4400" dirty="0">
                <a:latin typeface="Iskoola Pota" panose="020B0802040204020203" pitchFamily="34" charset="0"/>
              </a:rPr>
              <a:t>්බන්ධක සහිත උපාංග සඳහා</a:t>
            </a:r>
            <a:endParaRPr lang="en-US" sz="4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5655" y="74749"/>
            <a:ext cx="7026283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Parallel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2" r="6572"/>
          <a:stretch/>
        </p:blipFill>
        <p:spPr bwMode="auto">
          <a:xfrm>
            <a:off x="3218595" y="1528550"/>
            <a:ext cx="5870813" cy="214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1406" y="3929334"/>
            <a:ext cx="11405686" cy="280076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si-LK" sz="4400" dirty="0" smtClean="0">
                <a:latin typeface="Iskoola Pota" panose="020B0802040204020203" pitchFamily="34" charset="0"/>
              </a:rPr>
              <a:t>ම</a:t>
            </a:r>
            <a:r>
              <a:rPr lang="si-LK" sz="4400" dirty="0">
                <a:latin typeface="Iskoola Pota" panose="020B0802040204020203" pitchFamily="34" charset="0"/>
              </a:rPr>
              <a:t>ුද්‍රකය සඳහා බොහෝ විට භාවිත වේ.</a:t>
            </a:r>
          </a:p>
          <a:p>
            <a:r>
              <a:rPr lang="si-LK" sz="4400" dirty="0">
                <a:latin typeface="Iskoola Pota" panose="020B0802040204020203" pitchFamily="34" charset="0"/>
              </a:rPr>
              <a:t>එහෙත් නවීන මුද්‍රකවල ඇත්තේ </a:t>
            </a:r>
            <a:r>
              <a:rPr lang="en-US" sz="4400" dirty="0" smtClean="0">
                <a:latin typeface="Iskoola Pota" panose="020B0802040204020203" pitchFamily="34" charset="0"/>
              </a:rPr>
              <a:t>USB </a:t>
            </a:r>
            <a:r>
              <a:rPr lang="si-LK" sz="4400" dirty="0" smtClean="0">
                <a:latin typeface="Iskoola Pota" panose="020B0802040204020203" pitchFamily="34" charset="0"/>
              </a:rPr>
              <a:t>සම</a:t>
            </a:r>
            <a:r>
              <a:rPr lang="si-LK" sz="4400" dirty="0">
                <a:latin typeface="Iskoola Pota" panose="020B0802040204020203" pitchFamily="34" charset="0"/>
              </a:rPr>
              <a:t>්බන්ධක </a:t>
            </a:r>
            <a:endParaRPr lang="en-US" sz="4400" dirty="0" smtClean="0">
              <a:latin typeface="Iskoola Pota" panose="020B0802040204020203" pitchFamily="34" charset="0"/>
            </a:endParaRPr>
          </a:p>
          <a:p>
            <a:r>
              <a:rPr lang="si-LK" sz="4400" dirty="0" smtClean="0">
                <a:latin typeface="Iskoola Pota" panose="020B0802040204020203" pitchFamily="34" charset="0"/>
              </a:rPr>
              <a:t>ර</a:t>
            </a:r>
            <a:r>
              <a:rPr lang="si-LK" sz="4400" dirty="0">
                <a:latin typeface="Iskoola Pota" panose="020B0802040204020203" pitchFamily="34" charset="0"/>
              </a:rPr>
              <a:t>ැහැන් නිසා නවීන පරිගණකවලින</a:t>
            </a:r>
            <a:r>
              <a:rPr lang="si-LK" sz="4400" dirty="0" smtClean="0">
                <a:latin typeface="Iskoola Pota" panose="020B0802040204020203" pitchFamily="34" charset="0"/>
              </a:rPr>
              <a:t>් </a:t>
            </a:r>
            <a:r>
              <a:rPr lang="si-LK" sz="4400" dirty="0">
                <a:latin typeface="Iskoola Pota" panose="020B0802040204020203" pitchFamily="34" charset="0"/>
              </a:rPr>
              <a:t>මෙම කෙවෙනිය </a:t>
            </a:r>
            <a:endParaRPr lang="en-US" sz="4400" dirty="0" smtClean="0">
              <a:latin typeface="Iskoola Pota" panose="020B0802040204020203" pitchFamily="34" charset="0"/>
            </a:endParaRPr>
          </a:p>
          <a:p>
            <a:r>
              <a:rPr lang="si-LK" sz="4400" dirty="0">
                <a:latin typeface="Iskoola Pota" panose="020B0802040204020203" pitchFamily="34" charset="0"/>
              </a:rPr>
              <a:t>ඉවත් </a:t>
            </a:r>
            <a:r>
              <a:rPr lang="si-LK" sz="4400" dirty="0" smtClean="0">
                <a:latin typeface="Iskoola Pota" panose="020B0802040204020203" pitchFamily="34" charset="0"/>
              </a:rPr>
              <a:t>කර </a:t>
            </a:r>
            <a:r>
              <a:rPr lang="si-LK" sz="4400" dirty="0">
                <a:latin typeface="Iskoola Pota" panose="020B0802040204020203" pitchFamily="34" charset="0"/>
              </a:rPr>
              <a:t>ඇත.</a:t>
            </a:r>
            <a:endParaRPr lang="en-US" sz="4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123" y="170283"/>
            <a:ext cx="9385904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RJ45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ඊතනෙට්</a:t>
            </a:r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02" y="1546543"/>
            <a:ext cx="2895600" cy="28956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538" y="1930174"/>
            <a:ext cx="3819525" cy="217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31" y="2414999"/>
            <a:ext cx="2209800" cy="150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8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766" y="1463564"/>
            <a:ext cx="3837860" cy="287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4945" y="4964337"/>
            <a:ext cx="10525637" cy="14465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si-LK" sz="4400" dirty="0">
                <a:latin typeface="Iskoola Pota" panose="020B0802040204020203" pitchFamily="34" charset="0"/>
              </a:rPr>
              <a:t> පරිගණක ජාලගත කිරීමට යොදා ගන්නා </a:t>
            </a:r>
            <a:r>
              <a:rPr lang="en-US" sz="4400" dirty="0" smtClean="0">
                <a:latin typeface="Iskoola Pota" panose="020B0802040204020203" pitchFamily="34" charset="0"/>
              </a:rPr>
              <a:t>RJ45 </a:t>
            </a:r>
          </a:p>
          <a:p>
            <a:pPr algn="ctr"/>
            <a:r>
              <a:rPr lang="si-LK" sz="4400" dirty="0" smtClean="0">
                <a:latin typeface="Iskoola Pota" panose="020B0802040204020203" pitchFamily="34" charset="0"/>
              </a:rPr>
              <a:t>සම</a:t>
            </a:r>
            <a:r>
              <a:rPr lang="si-LK" sz="4400" dirty="0">
                <a:latin typeface="Iskoola Pota" panose="020B0802040204020203" pitchFamily="34" charset="0"/>
              </a:rPr>
              <a:t>්බන්ධක සහිත රැහැන් සඳහා</a:t>
            </a:r>
            <a:endParaRPr lang="en-US" sz="4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0641" y="252169"/>
            <a:ext cx="8026877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HD Audio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5"/>
          <a:stretch/>
        </p:blipFill>
        <p:spPr bwMode="auto">
          <a:xfrm>
            <a:off x="2073168" y="1671850"/>
            <a:ext cx="8134350" cy="283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0144" y="5201570"/>
            <a:ext cx="2454518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si-LK" sz="5400" dirty="0">
                <a:latin typeface="Iskoola Pota" panose="020B0802040204020203" pitchFamily="34" charset="0"/>
              </a:rPr>
              <a:t>ස්පීකරය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64729" y="5081015"/>
            <a:ext cx="4442242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si-LK" sz="5400" dirty="0">
                <a:latin typeface="Iskoola Pota" panose="020B0802040204020203" pitchFamily="34" charset="0"/>
              </a:rPr>
              <a:t>මයික්‍රොෆෝනය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6261" y="487807"/>
            <a:ext cx="10257936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000">
                  <a:noFill/>
                  <a:prstDash val="solid"/>
                  <a:miter lim="800000"/>
                </a:ln>
                <a:latin typeface="Times New Roman"/>
              </a:rPr>
              <a:t>SD Card Reader </a:t>
            </a:r>
            <a:r>
              <a:rPr lang="si-LK" sz="7200" dirty="0">
                <a:ln w="18000">
                  <a:noFill/>
                  <a:prstDash val="solid"/>
                  <a:miter lim="800000"/>
                </a:ln>
                <a:latin typeface="Times New Roman"/>
              </a:rPr>
              <a:t>කෙවෙනිය</a:t>
            </a:r>
            <a:endParaRPr lang="en-US" sz="7200" dirty="0">
              <a:ln w="18000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29" y="2357936"/>
            <a:ext cx="3657600" cy="204716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70" y="2148386"/>
            <a:ext cx="2922872" cy="292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8726" y="4865351"/>
            <a:ext cx="10435869" cy="14465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latin typeface="Iskoola Pota" panose="020B0802040204020203" pitchFamily="34" charset="0"/>
              </a:rPr>
              <a:t>SD Card </a:t>
            </a:r>
            <a:r>
              <a:rPr lang="si-LK" sz="4400" dirty="0" smtClean="0">
                <a:latin typeface="Iskoola Pota" panose="020B0802040204020203" pitchFamily="34" charset="0"/>
              </a:rPr>
              <a:t>ක</a:t>
            </a:r>
            <a:r>
              <a:rPr lang="si-LK" sz="4400" dirty="0">
                <a:latin typeface="Iskoola Pota" panose="020B0802040204020203" pitchFamily="34" charset="0"/>
              </a:rPr>
              <a:t>ියවීම සඳහා භාවිත කෙරේ.උකුළු </a:t>
            </a:r>
            <a:endParaRPr lang="en-US" sz="4400" dirty="0" smtClean="0">
              <a:latin typeface="Iskoola Pota" panose="020B0802040204020203" pitchFamily="34" charset="0"/>
            </a:endParaRPr>
          </a:p>
          <a:p>
            <a:pPr algn="ctr"/>
            <a:r>
              <a:rPr lang="si-LK" sz="4400" dirty="0" smtClean="0">
                <a:latin typeface="Iskoola Pota" panose="020B0802040204020203" pitchFamily="34" charset="0"/>
              </a:rPr>
              <a:t>පර</a:t>
            </a:r>
            <a:r>
              <a:rPr lang="si-LK" sz="4400" dirty="0">
                <a:latin typeface="Iskoola Pota" panose="020B0802040204020203" pitchFamily="34" charset="0"/>
              </a:rPr>
              <a:t>ිගණක ටැබ් වැනි උපකරණවල දක්නට ලැබේ</a:t>
            </a:r>
            <a:endParaRPr lang="en-US" sz="4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mond 8"/>
          <p:cNvSpPr/>
          <p:nvPr/>
        </p:nvSpPr>
        <p:spPr>
          <a:xfrm>
            <a:off x="1846997" y="1196418"/>
            <a:ext cx="4244453" cy="4449171"/>
          </a:xfrm>
          <a:prstGeom prst="diamond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 flipH="1">
            <a:off x="5227092" y="968933"/>
            <a:ext cx="6964907" cy="4863188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 sz="6600" dirty="0" smtClean="0">
                <a:solidFill>
                  <a:schemeClr val="bg1"/>
                </a:solidFill>
                <a:latin typeface="Iskoola Pota" panose="020B0802040204020203" pitchFamily="34" charset="0"/>
              </a:rPr>
              <a:t>පරිගණකවල මූලික දෝෂාවේක්ෂණය සහ නඩත්තුව</a:t>
            </a:r>
            <a:endParaRPr lang="en-US" sz="6600" dirty="0">
              <a:solidFill>
                <a:schemeClr val="bg1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1057007" y="2548273"/>
            <a:ext cx="1325881" cy="1704508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92" y="1885341"/>
            <a:ext cx="3225328" cy="30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9904" y="573205"/>
            <a:ext cx="5766180" cy="543181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5" name="Rectangle 4"/>
          <p:cNvSpPr/>
          <p:nvPr/>
        </p:nvSpPr>
        <p:spPr>
          <a:xfrm>
            <a:off x="5622877" y="1903862"/>
            <a:ext cx="5813947" cy="31389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 sz="9600" dirty="0"/>
              <a:t>දෘඪාංග</a:t>
            </a:r>
            <a:r>
              <a:rPr lang="en-US" sz="9600" dirty="0"/>
              <a:t> </a:t>
            </a:r>
            <a:r>
              <a:rPr lang="si-LK" sz="9600" dirty="0"/>
              <a:t>දෝෂ</a:t>
            </a:r>
            <a:endParaRPr lang="en-US" sz="9600" dirty="0"/>
          </a:p>
        </p:txBody>
      </p:sp>
      <p:sp>
        <p:nvSpPr>
          <p:cNvPr id="8" name="Oval 7"/>
          <p:cNvSpPr/>
          <p:nvPr/>
        </p:nvSpPr>
        <p:spPr>
          <a:xfrm>
            <a:off x="873456" y="1132764"/>
            <a:ext cx="4954138" cy="43536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4868"/>
          <a:stretch/>
        </p:blipFill>
        <p:spPr bwMode="auto">
          <a:xfrm>
            <a:off x="1255593" y="1965278"/>
            <a:ext cx="4069955" cy="2833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27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4269" y="655093"/>
            <a:ext cx="590948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4800" dirty="0"/>
              <a:t>පරිගණක ආශ්‍රිත දෝෂ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612712" y="2404280"/>
            <a:ext cx="3368721" cy="830997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4800" dirty="0"/>
              <a:t>දෘඪාංග දෝෂ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6516805" y="2404280"/>
            <a:ext cx="3871414" cy="830997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4800" dirty="0"/>
              <a:t>මෘදුකාංග දෝෂ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2629469" y="4335270"/>
            <a:ext cx="388733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4800" dirty="0"/>
              <a:t>යෙදුම් මෘදුකාංග දෝෂ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7579058" y="4335270"/>
            <a:ext cx="437638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4800" dirty="0"/>
              <a:t>මෙහෙයුම් මෘදුකාංග දෝෂ</a:t>
            </a:r>
            <a:endParaRPr lang="en-US" sz="4800" dirty="0"/>
          </a:p>
        </p:txBody>
      </p:sp>
      <p:cxnSp>
        <p:nvCxnSpPr>
          <p:cNvPr id="10" name="Straight Arrow Connector 9"/>
          <p:cNvCxnSpPr>
            <a:stCxn id="4" idx="2"/>
            <a:endCxn id="5" idx="0"/>
          </p:cNvCxnSpPr>
          <p:nvPr/>
        </p:nvCxnSpPr>
        <p:spPr>
          <a:xfrm flipH="1">
            <a:off x="3297073" y="1486090"/>
            <a:ext cx="2591936" cy="918190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</p:cNvCxnSpPr>
          <p:nvPr/>
        </p:nvCxnSpPr>
        <p:spPr>
          <a:xfrm>
            <a:off x="5889009" y="1486090"/>
            <a:ext cx="2695433" cy="965495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  <a:endCxn id="7" idx="0"/>
          </p:cNvCxnSpPr>
          <p:nvPr/>
        </p:nvCxnSpPr>
        <p:spPr>
          <a:xfrm flipH="1">
            <a:off x="4573137" y="3235277"/>
            <a:ext cx="3879375" cy="1099993"/>
          </a:xfrm>
          <a:prstGeom prst="straightConnector1">
            <a:avLst/>
          </a:prstGeom>
          <a:ln w="5715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  <a:endCxn id="8" idx="0"/>
          </p:cNvCxnSpPr>
          <p:nvPr/>
        </p:nvCxnSpPr>
        <p:spPr>
          <a:xfrm>
            <a:off x="8452512" y="3235277"/>
            <a:ext cx="1314737" cy="1099993"/>
          </a:xfrm>
          <a:prstGeom prst="straightConnector1">
            <a:avLst/>
          </a:prstGeom>
          <a:ln w="5715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" y="4582236"/>
            <a:ext cx="2617061" cy="187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100000" l="2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28" y="234593"/>
            <a:ext cx="2852518" cy="2139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3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7565" y="432894"/>
            <a:ext cx="8465779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දිනය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වේලාව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857" y="1518652"/>
            <a:ext cx="735159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        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ෙහෙයුම්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විසින්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සුරැකීම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,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ගොනු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සෙවීම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,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සිහි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කැඳවීම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,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ව්‍යාපාර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ලිපි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යැවීම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යනාදියේ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දී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පරිගණකයේ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දිනය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වේලාව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භාවිත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බැවින්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පරිගණකයේ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දිනය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වේලාව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නිවැරදිව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සකස්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පවත්වා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ගෙන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යාම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වැදගත්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ය.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37" y="2612408"/>
            <a:ext cx="2789014" cy="2655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87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9441" y="439005"/>
            <a:ext cx="8268266" cy="1015663"/>
          </a:xfrm>
          <a:prstGeom prst="rect">
            <a:avLst/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si-LK" sz="6000" dirty="0"/>
              <a:t>දෘඪාං</a:t>
            </a:r>
            <a:r>
              <a:rPr lang="si-LK" sz="6000" dirty="0" smtClean="0"/>
              <a:t>ග</a:t>
            </a:r>
            <a:r>
              <a:rPr lang="en-US" sz="6000" dirty="0" smtClean="0"/>
              <a:t> (Hardware)</a:t>
            </a:r>
            <a:r>
              <a:rPr lang="si-LK" sz="6000" dirty="0" smtClean="0"/>
              <a:t> </a:t>
            </a:r>
            <a:r>
              <a:rPr lang="si-LK" sz="6000" dirty="0"/>
              <a:t>දෝෂ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87574" y="1768354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පරිගණකයට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විවිධ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උපාංගවල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දෝෂ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ගවේෂණය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කරනු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ලබයි</a:t>
            </a:r>
            <a:r>
              <a:rPr lang="en-US" sz="6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85" y="2459339"/>
            <a:ext cx="5029200" cy="3327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7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6440" y="241827"/>
            <a:ext cx="89017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3399"/>
                </a:solidFill>
              </a:rPr>
              <a:t>දෘඪාංග</a:t>
            </a:r>
            <a:r>
              <a:rPr lang="en-US" sz="6000" dirty="0">
                <a:solidFill>
                  <a:srgbClr val="FF3399"/>
                </a:solidFill>
              </a:rPr>
              <a:t> </a:t>
            </a:r>
            <a:r>
              <a:rPr lang="en-US" sz="6000" dirty="0" err="1">
                <a:solidFill>
                  <a:srgbClr val="FF3399"/>
                </a:solidFill>
              </a:rPr>
              <a:t>දෝෂ</a:t>
            </a:r>
            <a:r>
              <a:rPr lang="en-US" sz="6000" dirty="0">
                <a:solidFill>
                  <a:srgbClr val="FF3399"/>
                </a:solidFill>
              </a:rPr>
              <a:t> </a:t>
            </a:r>
            <a:r>
              <a:rPr lang="en-US" sz="6000" dirty="0" err="1">
                <a:solidFill>
                  <a:srgbClr val="FF3399"/>
                </a:solidFill>
              </a:rPr>
              <a:t>සඳහා</a:t>
            </a:r>
            <a:r>
              <a:rPr lang="en-US" sz="6000" dirty="0">
                <a:solidFill>
                  <a:srgbClr val="FF3399"/>
                </a:solidFill>
              </a:rPr>
              <a:t> </a:t>
            </a:r>
            <a:r>
              <a:rPr lang="en-US" sz="6000" dirty="0" err="1">
                <a:solidFill>
                  <a:srgbClr val="FF3399"/>
                </a:solidFill>
              </a:rPr>
              <a:t>උදාහරණ</a:t>
            </a:r>
            <a:endParaRPr lang="en-US" sz="6000" dirty="0">
              <a:solidFill>
                <a:srgbClr val="FF33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547" y="1939878"/>
            <a:ext cx="116915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4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යතුරුපුවරුව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(Keyboard) </a:t>
            </a:r>
            <a:r>
              <a:rPr lang="en-US" sz="44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්‍රියාත්මක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4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මුසි</a:t>
            </a:r>
            <a:r>
              <a:rPr lang="en-US" sz="44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කය</a:t>
            </a:r>
            <a:r>
              <a:rPr lang="en-US" sz="44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(Mouse)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4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(Monitor) </a:t>
            </a:r>
            <a:r>
              <a:rPr lang="en-US" sz="44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්‍රියාත්මක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4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නා</a:t>
            </a:r>
            <a:r>
              <a:rPr lang="en-US" sz="44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දකය</a:t>
            </a:r>
            <a:r>
              <a:rPr lang="en-US" sz="44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(Speakers)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4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ජාලය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හා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4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4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3140" y="600500"/>
            <a:ext cx="4790366" cy="113939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2931" y="416453"/>
            <a:ext cx="4011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දෝ</a:t>
            </a:r>
            <a:r>
              <a:rPr lang="en-US" sz="8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ෂය</a:t>
            </a:r>
            <a:r>
              <a:rPr lang="en-US" sz="8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 </a:t>
            </a:r>
            <a:endParaRPr lang="en-US" sz="8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314" y="2655458"/>
            <a:ext cx="10420793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6000" dirty="0" err="1"/>
              <a:t>පරිගණකය</a:t>
            </a:r>
            <a:r>
              <a:rPr lang="en-US" sz="6000" dirty="0"/>
              <a:t> </a:t>
            </a:r>
            <a:r>
              <a:rPr lang="en-US" sz="6000" dirty="0" err="1"/>
              <a:t>බල</a:t>
            </a:r>
            <a:r>
              <a:rPr lang="en-US" sz="6000" dirty="0"/>
              <a:t> </a:t>
            </a:r>
            <a:r>
              <a:rPr lang="en-US" sz="6000" dirty="0" err="1"/>
              <a:t>ගැන්වීමේ</a:t>
            </a:r>
            <a:r>
              <a:rPr lang="en-US" sz="6000" dirty="0"/>
              <a:t> </a:t>
            </a:r>
            <a:r>
              <a:rPr lang="en-US" sz="6000" dirty="0" err="1"/>
              <a:t>බොත්තම</a:t>
            </a:r>
            <a:r>
              <a:rPr lang="en-US" sz="6000" dirty="0"/>
              <a:t> </a:t>
            </a:r>
            <a:r>
              <a:rPr lang="en-US" sz="6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(Power Button) </a:t>
            </a:r>
            <a:r>
              <a:rPr lang="en-US" sz="6000" dirty="0" err="1" smtClean="0"/>
              <a:t>එබ</a:t>
            </a:r>
            <a:r>
              <a:rPr lang="en-US" sz="6000" dirty="0" err="1"/>
              <a:t>ූ</a:t>
            </a:r>
            <a:r>
              <a:rPr lang="en-US" sz="6000" dirty="0"/>
              <a:t> </a:t>
            </a:r>
            <a:r>
              <a:rPr lang="en-US" sz="6000" dirty="0" err="1"/>
              <a:t>විට</a:t>
            </a:r>
            <a:r>
              <a:rPr lang="en-US" sz="6000" dirty="0"/>
              <a:t> </a:t>
            </a:r>
            <a:r>
              <a:rPr lang="en-US" sz="6000" dirty="0" err="1"/>
              <a:t>පරිගණකය</a:t>
            </a:r>
            <a:r>
              <a:rPr lang="en-US" sz="6000" dirty="0"/>
              <a:t> </a:t>
            </a:r>
            <a:r>
              <a:rPr lang="si-LK" sz="6000" dirty="0"/>
              <a:t>ක්‍රියාත්මක </a:t>
            </a:r>
            <a:r>
              <a:rPr lang="en-US" sz="6000" dirty="0" err="1" smtClean="0"/>
              <a:t>න</a:t>
            </a:r>
            <a:r>
              <a:rPr lang="en-US" sz="6000" dirty="0" err="1"/>
              <a:t>ොවීම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255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1134"/>
            <a:ext cx="121920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36" y="2523698"/>
            <a:ext cx="5166264" cy="28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73087" y="1851589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පරිගණකයට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විදුලිය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සපයන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ප්‍රධාන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කෙවෙනියේ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සිට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දක්වා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විදුලිය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සපයන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රැහැන්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නිවැරදිව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පරික්ෂා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02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4228" y="296417"/>
            <a:ext cx="6330579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අනු</a:t>
            </a:r>
            <a:r>
              <a:rPr lang="en-US" sz="48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ගමනය</a:t>
            </a:r>
            <a:r>
              <a:rPr lang="en-US" sz="48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කළයුතු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endParaRPr lang="en-US" sz="48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5815" y="1633899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3" y="3225084"/>
            <a:ext cx="4260899" cy="3379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064967" y="3803893"/>
            <a:ext cx="68980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බිත්තියේ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ප්‍රධාන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සැපයුමෙන්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endParaRPr lang="en-US" sz="4800" dirty="0" smtClean="0"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algn="ctr"/>
            <a:r>
              <a:rPr lang="en-US" sz="48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ව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ිදුලිය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විසන්ධි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64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929" y="310066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2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66" y="1458054"/>
            <a:ext cx="3376684" cy="243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41" y="1458054"/>
            <a:ext cx="3027527" cy="2288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403929" y="3893164"/>
            <a:ext cx="115242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ප්‍රධාන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සැපයුමෙන්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එන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රැහැන්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,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පරිගණකයට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සංදර්ශකයට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හොඳින්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වී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පරීක්ෂා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කරන්න.එසේ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නොමැති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හොඳින්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56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929" y="310066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3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9" y="1760560"/>
            <a:ext cx="5259892" cy="4157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832143" y="238250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ඉහත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සඳහන්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සියල්ල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ප්‍රධාන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සැපයුමෙන්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විදුලිය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සන්ධි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1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633" y="432896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4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8" y="1819702"/>
            <a:ext cx="4102290" cy="4369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13278" y="1657150"/>
            <a:ext cx="68739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ඉන්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පසුව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බල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ගන්වන්න.බොහෝ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විට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හැකිය.තව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දුරටත්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බල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ගැන්වීම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කළ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නොහැකි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කාර්මික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ශිල්පියෙකුගේ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සහය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ලබා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ගන්න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04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3140" y="600500"/>
            <a:ext cx="4790366" cy="113939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2931" y="457397"/>
            <a:ext cx="4011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දෝ</a:t>
            </a:r>
            <a:r>
              <a:rPr lang="en-US" sz="8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ෂය</a:t>
            </a:r>
            <a:r>
              <a:rPr lang="en-US" sz="8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2 </a:t>
            </a:r>
            <a:endParaRPr lang="en-US" sz="8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314" y="2655458"/>
            <a:ext cx="10420793" cy="34163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si-LK" sz="7200" dirty="0">
                <a:cs typeface="+mj-cs"/>
              </a:rPr>
              <a:t>යතුරුපුවරු</a:t>
            </a:r>
            <a:r>
              <a:rPr lang="si-LK" sz="7200" dirty="0" smtClean="0">
                <a:cs typeface="+mj-cs"/>
              </a:rPr>
              <a:t>ව</a:t>
            </a:r>
            <a:r>
              <a:rPr lang="en-US" sz="7200" dirty="0" smtClean="0">
                <a:cs typeface="+mj-cs"/>
              </a:rPr>
              <a:t>(Keyboard)</a:t>
            </a:r>
            <a:r>
              <a:rPr lang="si-LK" sz="7200" dirty="0" smtClean="0">
                <a:cs typeface="+mj-cs"/>
              </a:rPr>
              <a:t> </a:t>
            </a:r>
            <a:r>
              <a:rPr lang="si-LK" sz="7200" dirty="0">
                <a:cs typeface="+mj-cs"/>
              </a:rPr>
              <a:t>හෝ මුසි</a:t>
            </a:r>
            <a:r>
              <a:rPr lang="si-LK" sz="7200" dirty="0" smtClean="0">
                <a:cs typeface="+mj-cs"/>
              </a:rPr>
              <a:t>කය</a:t>
            </a:r>
            <a:r>
              <a:rPr lang="en-US" sz="7200" dirty="0" smtClean="0">
                <a:cs typeface="+mj-cs"/>
              </a:rPr>
              <a:t>(Mouse)</a:t>
            </a:r>
            <a:r>
              <a:rPr lang="si-LK" sz="7200" dirty="0" smtClean="0">
                <a:cs typeface="+mj-cs"/>
              </a:rPr>
              <a:t> </a:t>
            </a:r>
            <a:r>
              <a:rPr lang="si-LK" sz="7200" dirty="0">
                <a:cs typeface="+mj-cs"/>
              </a:rPr>
              <a:t>ක්‍රියාත්මක නොවීම</a:t>
            </a:r>
            <a:endParaRPr lang="en-US" sz="7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58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1134"/>
            <a:ext cx="121920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471" y="2214687"/>
            <a:ext cx="112548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නැවත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ආරම්භ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නව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ඇරඹුමේ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දී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අක්‍රිය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වී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තිබූ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යතුරුපුවරුව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හෝ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මුසිකය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ක්‍රියාතමක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බලන්න.බොහෝ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විට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ක්‍රියාතමක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එසේ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නොමැති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පහත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ක්‍රියාකාරකම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938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2839" y="583021"/>
            <a:ext cx="106442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පරිගණකයේ</a:t>
            </a:r>
            <a:r>
              <a:rPr lang="en-US" sz="4800" dirty="0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දිනය</a:t>
            </a:r>
            <a:r>
              <a:rPr lang="en-US" sz="4800" dirty="0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800" dirty="0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වේලාව</a:t>
            </a:r>
            <a:r>
              <a:rPr lang="en-US" sz="4800" dirty="0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වෙනස්</a:t>
            </a:r>
            <a:r>
              <a:rPr lang="en-US" sz="4800" dirty="0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</a:t>
            </a:r>
            <a:r>
              <a:rPr lang="en-US" sz="4800" dirty="0" err="1" smtClean="0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endParaRPr lang="en-US" sz="4800" dirty="0" smtClean="0">
              <a:solidFill>
                <a:srgbClr val="C0000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algn="ctr"/>
            <a:r>
              <a:rPr lang="en-US" sz="4800" dirty="0" smtClean="0">
                <a:solidFill>
                  <a:srgbClr val="C0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Change Date and Time</a:t>
            </a:r>
            <a:endParaRPr lang="en-US" sz="4800" dirty="0">
              <a:solidFill>
                <a:srgbClr val="C0000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object 4"/>
          <p:cNvSpPr>
            <a:spLocks noChangeArrowheads="1"/>
          </p:cNvSpPr>
          <p:nvPr/>
        </p:nvSpPr>
        <p:spPr bwMode="auto">
          <a:xfrm>
            <a:off x="626874" y="2474083"/>
            <a:ext cx="10890226" cy="417237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object 5"/>
          <p:cNvSpPr txBox="1"/>
          <p:nvPr/>
        </p:nvSpPr>
        <p:spPr>
          <a:xfrm>
            <a:off x="4708477" y="5600155"/>
            <a:ext cx="711048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spc="-5" dirty="0">
                <a:latin typeface="Arial"/>
                <a:cs typeface="Arial"/>
              </a:rPr>
              <a:t>(</a:t>
            </a:r>
            <a:r>
              <a:rPr sz="2800" b="1" spc="-10" dirty="0">
                <a:latin typeface="Arial"/>
                <a:cs typeface="Arial"/>
              </a:rPr>
              <a:t>Start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spc="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&gt;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Arial"/>
                <a:cs typeface="Arial"/>
              </a:rPr>
              <a:t>Settings</a:t>
            </a:r>
            <a:r>
              <a:rPr sz="2800" b="1" dirty="0">
                <a:latin typeface="Times New Roman"/>
                <a:cs typeface="Times New Roman"/>
              </a:rPr>
              <a:t> </a:t>
            </a:r>
            <a:r>
              <a:rPr sz="2800" b="1" spc="5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&gt;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Arial"/>
                <a:cs typeface="Arial"/>
              </a:rPr>
              <a:t>Time</a:t>
            </a:r>
            <a:r>
              <a:rPr sz="2800" b="1" spc="35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Arial"/>
                <a:cs typeface="Arial"/>
              </a:rPr>
              <a:t>&amp;</a:t>
            </a:r>
            <a:r>
              <a:rPr sz="2800" b="1" spc="3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Arial"/>
                <a:cs typeface="Arial"/>
              </a:rPr>
              <a:t>la</a:t>
            </a:r>
            <a:r>
              <a:rPr sz="2800" b="1" spc="-10" dirty="0">
                <a:latin typeface="Arial"/>
                <a:cs typeface="Arial"/>
              </a:rPr>
              <a:t>n</a:t>
            </a:r>
            <a:r>
              <a:rPr sz="2800" b="1" spc="-15" dirty="0">
                <a:latin typeface="Arial"/>
                <a:cs typeface="Arial"/>
              </a:rPr>
              <a:t>g</a:t>
            </a:r>
            <a:r>
              <a:rPr sz="2800" b="1" spc="-10" dirty="0">
                <a:latin typeface="Arial"/>
                <a:cs typeface="Arial"/>
              </a:rPr>
              <a:t>uage</a:t>
            </a:r>
            <a:r>
              <a:rPr sz="2800" b="1" spc="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&gt;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Arial"/>
                <a:cs typeface="Arial"/>
              </a:rPr>
              <a:t>Dat</a:t>
            </a:r>
            <a:r>
              <a:rPr sz="2800" b="1" spc="-10" dirty="0">
                <a:latin typeface="Arial"/>
                <a:cs typeface="Arial"/>
              </a:rPr>
              <a:t>e</a:t>
            </a:r>
            <a:r>
              <a:rPr sz="2800" b="1" spc="3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Arial"/>
                <a:cs typeface="Arial"/>
              </a:rPr>
              <a:t>&amp;</a:t>
            </a:r>
            <a:r>
              <a:rPr sz="2800" b="1" spc="4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Arial"/>
                <a:cs typeface="Arial"/>
              </a:rPr>
              <a:t>tim</a:t>
            </a:r>
            <a:r>
              <a:rPr sz="2800" b="1" spc="-5" dirty="0">
                <a:latin typeface="Arial"/>
                <a:cs typeface="Arial"/>
              </a:rPr>
              <a:t>e)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3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4228" y="296417"/>
            <a:ext cx="6330579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අනු</a:t>
            </a:r>
            <a:r>
              <a:rPr lang="en-US" sz="48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ගමනය</a:t>
            </a:r>
            <a:r>
              <a:rPr lang="en-US" sz="48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කළයුතු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endParaRPr lang="en-US" sz="48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5815" y="1780191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</a:p>
        </p:txBody>
      </p:sp>
      <p:sp>
        <p:nvSpPr>
          <p:cNvPr id="4" name="Rectangle 3"/>
          <p:cNvSpPr/>
          <p:nvPr/>
        </p:nvSpPr>
        <p:spPr>
          <a:xfrm>
            <a:off x="6139163" y="3336669"/>
            <a:ext cx="60105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Shutdown </a:t>
            </a:r>
            <a:r>
              <a:rPr lang="en-US" sz="6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කරන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්න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00" b="10297"/>
          <a:stretch/>
        </p:blipFill>
        <p:spPr bwMode="auto">
          <a:xfrm>
            <a:off x="963486" y="3336669"/>
            <a:ext cx="5653348" cy="295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5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985" y="483653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2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4055" y="4202515"/>
            <a:ext cx="112512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යතුරුපුවරුවේ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මුසිකයේ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පේනු,කෙවෙනිවලට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නිසියාකාරව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වී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පරීක්ෂා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7" y="2581570"/>
            <a:ext cx="4639322" cy="142894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38" y="2305306"/>
            <a:ext cx="4344006" cy="17052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3259" y="1661062"/>
            <a:ext cx="43252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USB </a:t>
            </a:r>
            <a:r>
              <a:rPr lang="en-US" sz="44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ආක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ාරය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endParaRPr lang="en-US" sz="4400" dirty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1429" y="1535865"/>
            <a:ext cx="42482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PS 2 </a:t>
            </a:r>
            <a:r>
              <a:rPr lang="en-US" sz="44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ආක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ාරය</a:t>
            </a:r>
            <a:r>
              <a:rPr lang="en-US" sz="44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endParaRPr lang="en-US" sz="4400" dirty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6663" y="887103"/>
            <a:ext cx="4790366" cy="113939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6454" y="744000"/>
            <a:ext cx="4011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දෝ</a:t>
            </a:r>
            <a:r>
              <a:rPr lang="en-US" sz="8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ෂය</a:t>
            </a:r>
            <a:r>
              <a:rPr lang="en-US" sz="8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3 </a:t>
            </a:r>
            <a:endParaRPr lang="en-US" sz="8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962" y="3037596"/>
            <a:ext cx="10420793" cy="23083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 (Monitor) </a:t>
            </a:r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1" b="98941" l="2033" r="99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79" y="887103"/>
            <a:ext cx="3048000" cy="194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2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1134"/>
            <a:ext cx="121920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5046" y="1906853"/>
            <a:ext cx="6330579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අනු</a:t>
            </a:r>
            <a:r>
              <a:rPr lang="en-US" sz="48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ගමනය</a:t>
            </a:r>
            <a:r>
              <a:rPr lang="en-US" sz="48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කළයුතු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endParaRPr lang="en-US" sz="48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633" y="3390627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301" y="4427014"/>
            <a:ext cx="11633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පණගැන්වීමේ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බොත්තම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ක්‍රියාතමක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තිබේ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බලන්න.එසේ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නොමැති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ක්‍රියාතමක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කරන්න.එවිට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ද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නොවේ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පහත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පියවරට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යන්න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0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690" y="470006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2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0" y="2267519"/>
            <a:ext cx="3790096" cy="189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17241" y="1093785"/>
            <a:ext cx="76518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නැවත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ආරම්භ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කරන්න.නව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ඇරඹුමේ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දී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අක්‍රිය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වී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තිබූ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බලන්න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එස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නොමැති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පරීක්ෂා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කිරීමට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පහත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අනුගමනය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71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690" y="470006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-159224" y="1672820"/>
            <a:ext cx="50724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සංදර්ශකයට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දත්ත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සපයන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රැහැන්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වර්ගය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හඳුනාගෙන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කෙවෙනියට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හොඳින්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කරන්න.ඒව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ා</a:t>
            </a:r>
            <a:r>
              <a:rPr lang="en-US" sz="4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VGA,DVI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හෝ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HDMIව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ිය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හැක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2" y="238819"/>
            <a:ext cx="7083188" cy="64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6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690" y="470006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4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3678" y="3692688"/>
            <a:ext cx="109932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සංදර්ශකයට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විදුලිය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සපයන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රැහැන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පහත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දැක්වෙන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ආකාරයට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නිවැරදිව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වී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පරීක්ෂා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බලන්න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51" y="1636351"/>
            <a:ext cx="5950388" cy="181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042" y="524597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4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1" y="2055125"/>
            <a:ext cx="4240687" cy="393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740323" y="1119117"/>
            <a:ext cx="73242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ඉහත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සියල්ල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නිවැරදිව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අවසන්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කළේ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නැවත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පණ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ගැන්වූ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විට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බොහෝ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දුරට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ක්‍රියාතමක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වනු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ඇත.එසේ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නොවුණහොත්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ඔබේ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දොෂයක්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තිබේ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දැන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ගැනීම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සඳහා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වෙනත්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සංදර්ශකයක්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බලන්න.එවිට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ද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නොවන්නේ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කාර්මික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ශිල්පියෙකුගේ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සහාය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ලබා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ගත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යුතු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4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6663" y="887103"/>
            <a:ext cx="4790366" cy="113939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6454" y="744000"/>
            <a:ext cx="4011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දෝ</a:t>
            </a:r>
            <a:r>
              <a:rPr lang="en-US" sz="8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ෂය</a:t>
            </a:r>
            <a:r>
              <a:rPr lang="en-US" sz="8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4 </a:t>
            </a:r>
            <a:endParaRPr lang="en-US" sz="8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2334" y="3351494"/>
            <a:ext cx="10420793" cy="23083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නාදකය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 (Speakers) </a:t>
            </a:r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803" y="887103"/>
            <a:ext cx="2874043" cy="215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4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7797"/>
            <a:ext cx="121920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5893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නාදකවල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ශබ්ද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පාලකය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මඟින්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ශබ්දය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අවම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බලා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එය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උපරිමය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දෙසට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කරකවන්න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15" y="2668712"/>
            <a:ext cx="5024517" cy="2919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144621" y="1656865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624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4042" y="527980"/>
            <a:ext cx="7742825" cy="923330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si-LK" sz="5400" dirty="0">
                <a:latin typeface="Iskoola Pota" panose="020B0802040204020203" pitchFamily="34" charset="0"/>
              </a:rPr>
              <a:t>පරිගණකයක වේලා කලාපය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522" y="1588237"/>
            <a:ext cx="54255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   </a:t>
            </a:r>
            <a:r>
              <a:rPr lang="en-US" sz="4000" dirty="0" err="1" smtClean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ජ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ාත්‍යන්තර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සම්මතයට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අනුව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ලෝකයේ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රටවල්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කලාපවලට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බෙදා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ඇත.වේලා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කලාප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නීතිමය,වාණිජ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සමාජ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අරමුණු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සඳහා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අනන්‍ය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වූ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සම්මත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වේලාවන්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පවත්වාගේන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යයි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67" y="1878785"/>
            <a:ext cx="3352800" cy="1897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995916" y="391352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උදා</a:t>
            </a:r>
            <a:r>
              <a:rPr lang="en-US" sz="4000" dirty="0">
                <a:solidFill>
                  <a:srgbClr val="FF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:</a:t>
            </a:r>
          </a:p>
          <a:p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ශ්‍රී</a:t>
            </a:r>
            <a:r>
              <a:rPr lang="en-US" sz="4000" dirty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ලංකාවේ</a:t>
            </a:r>
            <a:r>
              <a:rPr lang="en-US" sz="4000" dirty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වේලාව</a:t>
            </a:r>
            <a:r>
              <a:rPr lang="en-US" sz="4000" dirty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පෙ.</a:t>
            </a:r>
            <a:r>
              <a:rPr lang="en-US" sz="4000" dirty="0" err="1" smtClean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</a:t>
            </a:r>
            <a:r>
              <a:rPr lang="en-US" sz="4000" dirty="0" smtClean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6.00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වන</a:t>
            </a:r>
            <a:r>
              <a:rPr lang="en-US" sz="4000" dirty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විට</a:t>
            </a:r>
            <a:r>
              <a:rPr lang="en-US" sz="4000" dirty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එංගලන්තයේ</a:t>
            </a:r>
            <a:r>
              <a:rPr lang="en-US" sz="4000" dirty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වේලාව</a:t>
            </a:r>
            <a:r>
              <a:rPr lang="en-US" sz="4000" dirty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පෙ.</a:t>
            </a:r>
            <a:r>
              <a:rPr lang="en-US" sz="4000" dirty="0" err="1" smtClean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</a:t>
            </a:r>
            <a:r>
              <a:rPr lang="en-US" sz="4000" dirty="0" smtClean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1.30 </a:t>
            </a:r>
            <a:r>
              <a:rPr lang="en-US" sz="4000" dirty="0" err="1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</a:t>
            </a:r>
            <a:r>
              <a:rPr lang="en-US" sz="4000" dirty="0">
                <a:solidFill>
                  <a:srgbClr val="00CC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8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40408"/>
            <a:ext cx="119226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මඟින්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ශබ්දය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අවම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හෝ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අක්‍රිය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හෝ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බැලීම</a:t>
            </a:r>
            <a:endParaRPr lang="en-US" sz="4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8" y="4764922"/>
            <a:ext cx="4456413" cy="914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985029" y="3184227"/>
            <a:ext cx="72069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ඔබගේ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තිරයේ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යට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කෙළවරේ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Task </a:t>
            </a:r>
            <a:r>
              <a:rPr lang="en-US" sz="4000" dirty="0" err="1" smtClean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Barඑක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ෙහි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දකුණු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කෙළවරේ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නාදකයක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රූපය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මත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දෙවරක්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ක්ලික්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කිරීමෙන්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හඬ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පාලකය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ලබාගත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හැකි</a:t>
            </a:r>
            <a:r>
              <a:rPr lang="en-US" sz="40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ය.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041" y="485665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2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1129" y="465606"/>
            <a:ext cx="4790366" cy="113939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0920" y="322503"/>
            <a:ext cx="4011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දෝ</a:t>
            </a:r>
            <a:r>
              <a:rPr lang="en-US" sz="8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ෂය</a:t>
            </a:r>
            <a:r>
              <a:rPr lang="en-US" sz="8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5 </a:t>
            </a:r>
            <a:endParaRPr lang="en-US" sz="8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920" y="5023802"/>
            <a:ext cx="10420793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ජාලය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හා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6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11" y="1789044"/>
            <a:ext cx="3059395" cy="305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1" y="1771035"/>
            <a:ext cx="2934270" cy="307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8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7797"/>
            <a:ext cx="121920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59" y="1601356"/>
            <a:ext cx="5027281" cy="21898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847" y="3687901"/>
            <a:ext cx="115005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RJ45 </a:t>
            </a:r>
            <a:r>
              <a:rPr lang="en-US" sz="4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සම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්බන්ධකය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ව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සිදු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වී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දැයි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පරීක්ෂා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බලන්න.ඒසේ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නොමැති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නැවත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නිවැරදිව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සමබන්ධ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නිවැරදිව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වූ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විට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ඊතනෙට්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කවුළුවෙහි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කුඩා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විදුලි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බුබුළක්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දැල්වෙනු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</a:t>
            </a:r>
            <a:r>
              <a:rPr lang="en-US" sz="40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1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7797"/>
            <a:ext cx="1219200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2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6" y="1588561"/>
            <a:ext cx="10314525" cy="13830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887682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ඉහත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අනුගමනය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කළ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විට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ද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ජාලය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සමබන්ධ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නොවේ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,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ඔබේ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තිරයේ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යට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කෙළවයේ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Task Bar </a:t>
            </a:r>
            <a:r>
              <a:rPr lang="en-US" sz="36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එක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ෙහි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දකුණු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කෙළවරේ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පරිගණකයක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රූපය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මත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Right </a:t>
            </a:r>
            <a:r>
              <a:rPr lang="en-US" sz="36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ක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්ලික්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කිරීමෙන්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ලැබෙන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මෙනුව</a:t>
            </a:r>
            <a:r>
              <a:rPr lang="en-US" sz="36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ේ</a:t>
            </a:r>
            <a:r>
              <a:rPr lang="en-US" sz="36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“Troubleshoot </a:t>
            </a:r>
            <a:r>
              <a:rPr lang="en-US" sz="36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Broblems</a:t>
            </a:r>
            <a:r>
              <a:rPr lang="en-US" sz="36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”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මත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ක්ලික්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36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  <a:endParaRPr lang="en-US" sz="36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එවිට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මගින්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දෝෂාවේක්ෂණය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ජාල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සම්බන්ධය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නිවැරදි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දෙනු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</a:t>
            </a:r>
            <a:r>
              <a:rPr lang="en-US" sz="36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7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9904" y="573205"/>
            <a:ext cx="5766180" cy="543181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5" name="Rectangle 4"/>
          <p:cNvSpPr/>
          <p:nvPr/>
        </p:nvSpPr>
        <p:spPr>
          <a:xfrm>
            <a:off x="5622877" y="1903862"/>
            <a:ext cx="5813947" cy="31389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 sz="9600" dirty="0"/>
              <a:t>මෘදුකාංග දෝෂ</a:t>
            </a:r>
            <a:endParaRPr lang="en-US" sz="9600" dirty="0"/>
          </a:p>
        </p:txBody>
      </p:sp>
      <p:sp>
        <p:nvSpPr>
          <p:cNvPr id="8" name="Oval 7"/>
          <p:cNvSpPr/>
          <p:nvPr/>
        </p:nvSpPr>
        <p:spPr>
          <a:xfrm>
            <a:off x="873456" y="1132764"/>
            <a:ext cx="4954138" cy="43536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63" y="1808328"/>
            <a:ext cx="3621580" cy="29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770" y="943970"/>
            <a:ext cx="6735171" cy="1200329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7200" dirty="0"/>
              <a:t>මෘදුකාංග දෝෂ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377588" y="3871246"/>
            <a:ext cx="462681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6000" dirty="0"/>
              <a:t>යෙදුම් මෘදුකාංග දෝෂ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6582773" y="3871246"/>
            <a:ext cx="5208894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6000" dirty="0"/>
              <a:t>මෙහෙයුම් මෘදුකාංග දෝෂ</a:t>
            </a:r>
            <a:endParaRPr lang="en-US" sz="6000" dirty="0"/>
          </a:p>
        </p:txBody>
      </p:sp>
      <p:cxnSp>
        <p:nvCxnSpPr>
          <p:cNvPr id="5" name="Straight Arrow Connector 4"/>
          <p:cNvCxnSpPr>
            <a:stCxn id="2" idx="2"/>
            <a:endCxn id="3" idx="0"/>
          </p:cNvCxnSpPr>
          <p:nvPr/>
        </p:nvCxnSpPr>
        <p:spPr>
          <a:xfrm flipH="1">
            <a:off x="2690998" y="2144299"/>
            <a:ext cx="3531358" cy="1726947"/>
          </a:xfrm>
          <a:prstGeom prst="straightConnector1">
            <a:avLst/>
          </a:prstGeom>
          <a:ln w="5715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2"/>
            <a:endCxn id="4" idx="0"/>
          </p:cNvCxnSpPr>
          <p:nvPr/>
        </p:nvCxnSpPr>
        <p:spPr>
          <a:xfrm>
            <a:off x="6222356" y="2144299"/>
            <a:ext cx="2964864" cy="1726947"/>
          </a:xfrm>
          <a:prstGeom prst="straightConnector1">
            <a:avLst/>
          </a:prstGeom>
          <a:ln w="5715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0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5749" y="0"/>
            <a:ext cx="854804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i-LK" sz="8000" dirty="0">
                <a:solidFill>
                  <a:srgbClr val="FF3399"/>
                </a:solidFill>
              </a:rPr>
              <a:t>යෙදුම් මෘදුකාං</a:t>
            </a:r>
            <a:r>
              <a:rPr lang="si-LK" sz="8000" dirty="0" smtClean="0">
                <a:solidFill>
                  <a:srgbClr val="FF3399"/>
                </a:solidFill>
              </a:rPr>
              <a:t>ග</a:t>
            </a:r>
            <a:endParaRPr lang="en-US" sz="8000" dirty="0">
              <a:solidFill>
                <a:srgbClr val="FF33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334" y="1377636"/>
            <a:ext cx="1147321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    </a:t>
            </a:r>
            <a:r>
              <a:rPr lang="en-US" sz="4400" dirty="0" err="1" smtClean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යම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්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කිසි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කාර්යයල්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ආශ්‍රිතව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ඉටු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ගැනීම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සඳහා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යොදා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ගන්නා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යෙදුම්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</a:t>
            </a:r>
            <a:r>
              <a:rPr lang="en-US" sz="44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</a:t>
            </a:r>
            <a:r>
              <a:rPr lang="en-US" sz="4400" dirty="0" smtClean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  <a:endParaRPr lang="en-US" sz="28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උදා</a:t>
            </a:r>
            <a:r>
              <a:rPr lang="en-US" sz="4000" dirty="0">
                <a:solidFill>
                  <a:srgbClr val="FF000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: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වදන්</a:t>
            </a:r>
            <a:r>
              <a:rPr lang="en-US" sz="36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සැකසීමේ</a:t>
            </a:r>
            <a:r>
              <a:rPr lang="en-US" sz="36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</a:t>
            </a:r>
            <a:r>
              <a:rPr lang="en-US" sz="36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</a:t>
            </a:r>
            <a:r>
              <a:rPr lang="en-US" sz="36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(Word Processing Software)</a:t>
            </a:r>
            <a:endParaRPr lang="en-US" sz="36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පැතුරුම්පත්</a:t>
            </a:r>
            <a:r>
              <a:rPr lang="en-US" sz="36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</a:t>
            </a:r>
            <a:r>
              <a:rPr lang="en-US" sz="36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</a:t>
            </a:r>
            <a:r>
              <a:rPr lang="en-US" sz="36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(Spreadsheet Software)</a:t>
            </a:r>
            <a:endParaRPr lang="en-US" sz="36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වෙබ්</a:t>
            </a:r>
            <a:r>
              <a:rPr lang="en-US" sz="36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අතික්සු</a:t>
            </a:r>
            <a:r>
              <a:rPr lang="en-US" sz="36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</a:t>
            </a:r>
            <a:r>
              <a:rPr lang="en-US" sz="36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(Web Browser)</a:t>
            </a:r>
            <a:endParaRPr lang="en-US" sz="36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රූප</a:t>
            </a:r>
            <a:r>
              <a:rPr lang="en-US" sz="36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සකස්</a:t>
            </a:r>
            <a:r>
              <a:rPr lang="en-US" sz="36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කිරීමේ</a:t>
            </a:r>
            <a:r>
              <a:rPr lang="en-US" sz="36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</a:t>
            </a:r>
            <a:r>
              <a:rPr lang="en-US" sz="36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ගය</a:t>
            </a:r>
            <a:r>
              <a:rPr lang="en-US" sz="36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(Photo editing Software)</a:t>
            </a:r>
            <a:endParaRPr lang="en-US" sz="36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42" y="558392"/>
            <a:ext cx="2723367" cy="2663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55" y="3791093"/>
            <a:ext cx="2545948" cy="248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90" y="558392"/>
            <a:ext cx="6666667" cy="4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0979" y="336477"/>
            <a:ext cx="722421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6000" dirty="0"/>
              <a:t>යෙදුම් මෘදුකාංග දෝෂ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0" y="1549990"/>
            <a:ext cx="674199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පරිගණකයේ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ස්ථාපිත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යෙදුම්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ආශ්‍රිතව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ඇතිවන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ගැටළු</a:t>
            </a:r>
            <a:r>
              <a:rPr lang="en-US" sz="66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5"/>
          <a:stretch/>
        </p:blipFill>
        <p:spPr>
          <a:xfrm>
            <a:off x="7172441" y="2968192"/>
            <a:ext cx="4625505" cy="30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1335" y="0"/>
            <a:ext cx="751840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යෙදුම්</a:t>
            </a:r>
            <a:r>
              <a:rPr lang="en-US" sz="66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</a:t>
            </a:r>
            <a:r>
              <a:rPr lang="en-US" sz="66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දෝෂ</a:t>
            </a:r>
            <a:r>
              <a:rPr lang="en-US" sz="66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endParaRPr lang="en-US" sz="6600" dirty="0" smtClean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algn="ctr"/>
            <a:r>
              <a:rPr lang="en-US" sz="66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සඳහ</a:t>
            </a:r>
            <a:r>
              <a:rPr lang="en-US" sz="66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ා</a:t>
            </a:r>
            <a:r>
              <a:rPr lang="en-US" sz="66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උදාහරණ</a:t>
            </a:r>
            <a:endParaRPr lang="en-US" sz="6600" dirty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123658"/>
            <a:ext cx="117052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ක්‍රියාත්මක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කිරීමට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නොහැකි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වීම</a:t>
            </a:r>
            <a:endParaRPr lang="en-US" sz="40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විවෘත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වුවද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ප්‍රතිචාර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නොදැක්වීම</a:t>
            </a:r>
            <a:endParaRPr lang="en-US" sz="40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සම්පූර්ණ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අතුරු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මුහුණත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නොපෙනීම</a:t>
            </a:r>
            <a:endParaRPr lang="en-US" sz="40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විවෘත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වීමට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බොහෝ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වේලාවක්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ගැනීම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ඉතා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මන්දගාමී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වීම</a:t>
            </a:r>
            <a:endParaRPr lang="en-US" sz="40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පරිශීලක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විධාන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මත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si-LK" sz="4000" dirty="0">
                <a:solidFill>
                  <a:srgbClr val="002060"/>
                </a:solidFill>
                <a:latin typeface="Iskoola Pota" panose="020B0802040204020203" pitchFamily="34" charset="0"/>
              </a:rPr>
              <a:t>ක්‍රියාත්</a:t>
            </a:r>
            <a:r>
              <a:rPr lang="si-LK" sz="4000" dirty="0" smtClean="0">
                <a:solidFill>
                  <a:srgbClr val="002060"/>
                </a:solidFill>
                <a:latin typeface="Iskoola Pota" panose="020B0802040204020203" pitchFamily="34" charset="0"/>
              </a:rPr>
              <a:t>මක</a:t>
            </a:r>
            <a:r>
              <a:rPr lang="en-US" sz="4000" dirty="0" smtClean="0">
                <a:solidFill>
                  <a:srgbClr val="002060"/>
                </a:solidFill>
                <a:latin typeface="Iskoola Pota" panose="020B08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ොවීම</a:t>
            </a:r>
            <a:endParaRPr lang="en-US" sz="40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නිසියාකාරව</a:t>
            </a:r>
            <a:r>
              <a:rPr lang="en-US" sz="40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si-LK" sz="4000" dirty="0">
                <a:solidFill>
                  <a:srgbClr val="002060"/>
                </a:solidFill>
                <a:latin typeface="Iskoola Pota" panose="020B0802040204020203" pitchFamily="34" charset="0"/>
              </a:rPr>
              <a:t>ක්‍රියාත්</a:t>
            </a:r>
            <a:r>
              <a:rPr lang="si-LK" sz="4000" dirty="0" smtClean="0">
                <a:solidFill>
                  <a:srgbClr val="002060"/>
                </a:solidFill>
                <a:latin typeface="Iskoola Pota" panose="020B0802040204020203" pitchFamily="34" charset="0"/>
              </a:rPr>
              <a:t>මක</a:t>
            </a:r>
            <a:r>
              <a:rPr lang="en-US" sz="4000" dirty="0" smtClean="0">
                <a:solidFill>
                  <a:srgbClr val="002060"/>
                </a:solidFill>
                <a:latin typeface="Iskoola Pota" panose="020B08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</a:t>
            </a:r>
            <a:r>
              <a:rPr lang="en-US" sz="40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ොවීම</a:t>
            </a:r>
            <a:endParaRPr lang="en-US" sz="40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4335" y="545910"/>
            <a:ext cx="8543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 and Language Setting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>
            <a:spLocks noChangeArrowheads="1"/>
          </p:cNvSpPr>
          <p:nvPr/>
        </p:nvSpPr>
        <p:spPr bwMode="auto">
          <a:xfrm>
            <a:off x="615133" y="2164047"/>
            <a:ext cx="11161902" cy="410027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0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8259" y="2688402"/>
            <a:ext cx="106354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වසා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දම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ා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(Close)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නැ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වත</a:t>
            </a:r>
            <a:endParaRPr lang="en-US" sz="6600" dirty="0" smtClean="0">
              <a:solidFill>
                <a:schemeClr val="accent1">
                  <a:lumMod val="75000"/>
                </a:schemeClr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algn="ctr"/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විවෘ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ත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සිදු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කිරීම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2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561" y="2173743"/>
            <a:ext cx="116915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ඔබගේ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පරිගණකයේ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පිරිවිතරවලට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පද්ධතියට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අනුකූල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දැය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ි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(Compatible)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විමසා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බලන්න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ිගණකවල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සමහර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එක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පරිසරයකට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අනුකූල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විය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හැකි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අතර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වෙනත්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පරිසරයකට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අනුකූල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නොවිය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හැකිය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40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3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674" y="2435072"/>
            <a:ext cx="115551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බලපත්‍ර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සහිත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මෘදුකාංගයක්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ද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යන්න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විමසා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බලන්න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54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බලපත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්‍ර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නැති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හෝ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බලපත්‍ර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කාලය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නිම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වූ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භාවිතයේ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දී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ගැටළු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25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4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510" y="1981491"/>
            <a:ext cx="114049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යෙදුම්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පිළි</a:t>
            </a:r>
            <a:r>
              <a:rPr lang="en-US" sz="60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සකර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(Repair)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60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ඉන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්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පසු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නැවත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ආරම්</a:t>
            </a:r>
            <a:r>
              <a:rPr lang="en-US" sz="60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භ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(Restart)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විවෘත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බලන්න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23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ුම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5 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516" y="2289583"/>
            <a:ext cx="115141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පරිගණකයේ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ස්ථාපිත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අක්‍රිය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වූ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අස්ථා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පනය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(Uninstall)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නැවත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ස්ථා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පනය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(Install)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62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4692"/>
            <a:ext cx="12192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විසඳු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6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95021"/>
            <a:ext cx="117052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ෛරස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මගින්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බලපෑම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මත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ද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දෝෂ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විය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හැකිය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ඒ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සඳහා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ප්‍රතිවයි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රස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(Anti-Virus)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මෘදුකාංගයක්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මගින්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සුපරීක්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ෂණය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(Scan)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ඉන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්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පසු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නැවත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ආරම්භ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(Restart)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විවෘත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බලන්න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764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9904" y="573205"/>
            <a:ext cx="5766180" cy="543181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5" name="Rectangle 4"/>
          <p:cNvSpPr/>
          <p:nvPr/>
        </p:nvSpPr>
        <p:spPr>
          <a:xfrm>
            <a:off x="5595582" y="1744353"/>
            <a:ext cx="5813947" cy="34827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i-LK" sz="8000" dirty="0"/>
              <a:t>මෙහෙයුම් මෘදුකාංග දෝෂ</a:t>
            </a:r>
            <a:endParaRPr lang="en-US" sz="8000" dirty="0"/>
          </a:p>
        </p:txBody>
      </p:sp>
      <p:sp>
        <p:nvSpPr>
          <p:cNvPr id="8" name="Oval 7"/>
          <p:cNvSpPr/>
          <p:nvPr/>
        </p:nvSpPr>
        <p:spPr>
          <a:xfrm>
            <a:off x="873456" y="1132764"/>
            <a:ext cx="4954138" cy="43536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4868"/>
          <a:stretch/>
        </p:blipFill>
        <p:spPr bwMode="auto">
          <a:xfrm>
            <a:off x="1255593" y="1965278"/>
            <a:ext cx="4069955" cy="2833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4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3230" y="132645"/>
            <a:ext cx="840967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88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88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endParaRPr lang="en-US" sz="8800" dirty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107" y="1945777"/>
            <a:ext cx="54818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යනු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පරිශීලකයා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හා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අතර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සම්බන්ධතාව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කරන</a:t>
            </a:r>
            <a:r>
              <a:rPr lang="en-US" sz="4800" dirty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මෘදුකාංගයක</a:t>
            </a:r>
            <a:r>
              <a:rPr lang="en-US" sz="4800" dirty="0" err="1" smtClean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ි</a:t>
            </a:r>
            <a:r>
              <a:rPr lang="en-US" sz="4800" dirty="0" smtClean="0">
                <a:solidFill>
                  <a:srgbClr val="0070C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(Software).</a:t>
            </a:r>
            <a:endParaRPr lang="en-US" sz="4800" dirty="0">
              <a:solidFill>
                <a:srgbClr val="0070C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58" y="2365611"/>
            <a:ext cx="5711693" cy="324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2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2" y="610459"/>
            <a:ext cx="4824057" cy="231443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3530675"/>
            <a:ext cx="4415103" cy="226887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r="12436" b="4945"/>
          <a:stretch/>
        </p:blipFill>
        <p:spPr>
          <a:xfrm>
            <a:off x="9244085" y="4112625"/>
            <a:ext cx="2799286" cy="24473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4" y="3270863"/>
            <a:ext cx="4013747" cy="278849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61" y="524300"/>
            <a:ext cx="4212267" cy="23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1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6181" y="391067"/>
            <a:ext cx="8511651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i-LK" sz="6000" dirty="0"/>
              <a:t>මෙහෙයුම් මෘදුකාංග දෝෂ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116006" y="1863888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පරිගණකයේ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ස්ථාපිත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ආශ්‍රිතව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ඇතිවන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ගැටළු</a:t>
            </a:r>
            <a:endParaRPr lang="en-US" sz="6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06" y="1863888"/>
            <a:ext cx="6191441" cy="4631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305" y="2107248"/>
            <a:ext cx="1665313" cy="16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/>
        </p:nvSpPr>
        <p:spPr bwMode="auto">
          <a:xfrm>
            <a:off x="544679" y="904804"/>
            <a:ext cx="11110509" cy="507291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8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8902" y="122830"/>
            <a:ext cx="877836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i-LK" sz="6600" dirty="0">
                <a:solidFill>
                  <a:srgbClr val="FF3399"/>
                </a:solidFill>
              </a:rPr>
              <a:t>මෙහෙයුම් මෘදුකාංග </a:t>
            </a:r>
            <a:r>
              <a:rPr lang="en-US" sz="66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ද</a:t>
            </a:r>
            <a:r>
              <a:rPr lang="en-US" sz="66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ෝෂ</a:t>
            </a:r>
            <a:r>
              <a:rPr lang="en-US" sz="66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endParaRPr lang="en-US" sz="6600" dirty="0" smtClean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algn="ctr"/>
            <a:r>
              <a:rPr lang="en-US" sz="6600" dirty="0" err="1" smtClean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සඳහ</a:t>
            </a:r>
            <a:r>
              <a:rPr lang="en-US" sz="66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ා</a:t>
            </a:r>
            <a:r>
              <a:rPr lang="en-US" sz="6600" dirty="0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උදාහරණ</a:t>
            </a:r>
            <a:endParaRPr lang="en-US" sz="6600" dirty="0">
              <a:solidFill>
                <a:srgbClr val="FF3399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629" y="2392108"/>
            <a:ext cx="112821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ආරම්භ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වීමට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බොහෝ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වේලාවක්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ගතවීම</a:t>
            </a:r>
            <a:endParaRPr lang="en-US" sz="5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සියලු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ම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කාර්යයන්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ඉතා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මන්දගාමී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වීම</a:t>
            </a:r>
            <a:endParaRPr lang="en-US" sz="5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පරිශීලක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විධාන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මත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ක්‍රියාතමක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නොවීම</a:t>
            </a:r>
            <a:endParaRPr lang="en-US" sz="5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ආරම්භක</a:t>
            </a:r>
            <a:r>
              <a:rPr lang="en-US" sz="5400" dirty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ති</a:t>
            </a:r>
            <a:r>
              <a:rPr lang="en-US" sz="5400" dirty="0" err="1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රය</a:t>
            </a:r>
            <a:r>
              <a:rPr lang="en-US" sz="5400" dirty="0" smtClean="0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 (Desktop) </a:t>
            </a:r>
            <a:r>
              <a:rPr lang="en-US" sz="5400" dirty="0" err="1">
                <a:solidFill>
                  <a:srgbClr val="002060"/>
                </a:solidFill>
                <a:latin typeface="Iskoola Pota" panose="020B0802040204020203" pitchFamily="34" charset="0"/>
                <a:cs typeface="Iskoola Pota" panose="020B0802040204020203" pitchFamily="34" charset="0"/>
              </a:rPr>
              <a:t>හිස්වීම</a:t>
            </a:r>
            <a:endParaRPr lang="en-US" sz="5400" dirty="0">
              <a:solidFill>
                <a:srgbClr val="002060"/>
              </a:solidFill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1129" y="465606"/>
            <a:ext cx="4790366" cy="113939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0920" y="322503"/>
            <a:ext cx="4011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දෝ</a:t>
            </a:r>
            <a:r>
              <a:rPr lang="en-US" sz="8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ෂය</a:t>
            </a:r>
            <a:r>
              <a:rPr lang="en-US" sz="8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 </a:t>
            </a:r>
            <a:endParaRPr lang="en-US" sz="8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3750" y="5356072"/>
            <a:ext cx="10420793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si-LK" sz="7200" dirty="0">
                <a:latin typeface="Iskoola Pota" panose="020B0802040204020203" pitchFamily="34" charset="0"/>
              </a:rPr>
              <a:t>පරිගණකය මන්දගාමී වීම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05" y="465606"/>
            <a:ext cx="4215632" cy="4890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075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ුම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1 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459" y="2259673"/>
            <a:ext cx="66828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ආරම්භක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වැඩසටහන්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(Startup Program)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අතරින්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අවශ්‍ය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නොවන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වැඩසටහන්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ඉවත්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කරන්න.එවිට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පරිගණකය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ආරම්භවීමේ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වේගය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වැඩි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වේ</a:t>
            </a:r>
            <a:r>
              <a:rPr 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  <a:endParaRPr lang="en-US" sz="4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7"/>
          <a:stretch/>
        </p:blipFill>
        <p:spPr>
          <a:xfrm>
            <a:off x="7791734" y="2572887"/>
            <a:ext cx="4138795" cy="384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89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ුම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2 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447" y="1710137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අනවශ්‍ය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ගොනු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ඉවත්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කරන්න.මේ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සඳහා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පද්ධතියේ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ඇති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Disk Cleanup </a:t>
            </a:r>
            <a:r>
              <a:rPr lang="en-US" sz="54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ෙවලම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භාවිත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කල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හැකි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ය.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5" y="3269804"/>
            <a:ext cx="5016285" cy="22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ුම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3 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785" y="262069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ඉහත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සියල්ල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කළ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පසුත්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ප්‍රතිඵලයක්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නොලැබේ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නම්,මෙහෙයුම්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පිළි</a:t>
            </a:r>
            <a:r>
              <a:rPr lang="en-US" sz="48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සකර</a:t>
            </a:r>
            <a:r>
              <a:rPr lang="en-US" sz="48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(Repair) </a:t>
            </a:r>
            <a:r>
              <a:rPr lang="en-US" sz="48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කරන්න</a:t>
            </a:r>
            <a:r>
              <a:rPr lang="en-US" sz="48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55" y="2273047"/>
            <a:ext cx="4302386" cy="41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ුම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4 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448" y="1964644"/>
            <a:ext cx="599555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එය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ද 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අසාර්ථ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නම්</a:t>
            </a:r>
            <a:r>
              <a:rPr lang="en-US" sz="6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</a:p>
          <a:p>
            <a:pPr algn="ctr"/>
            <a:r>
              <a:rPr lang="en-US" sz="6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මෙහෙයුම්</a:t>
            </a:r>
            <a:r>
              <a:rPr lang="en-US" sz="6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6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පද්ධතිය</a:t>
            </a:r>
            <a:r>
              <a:rPr lang="en-US" sz="6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</a:p>
          <a:p>
            <a:pPr algn="ctr"/>
            <a:r>
              <a:rPr lang="en-US" sz="6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ප්‍රතිස්ථාපනය</a:t>
            </a:r>
            <a:r>
              <a:rPr lang="en-US" sz="6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</a:p>
          <a:p>
            <a:pPr algn="ctr"/>
            <a:r>
              <a:rPr lang="en-US" sz="6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(Re-install)</a:t>
            </a:r>
          </a:p>
          <a:p>
            <a:pPr algn="ctr"/>
            <a:r>
              <a:rPr lang="en-US" sz="6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කරන</a:t>
            </a:r>
            <a:r>
              <a:rPr lang="en-US" sz="6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්න</a:t>
            </a:r>
            <a:r>
              <a:rPr lang="en-US" sz="6000" dirty="0">
                <a:latin typeface="Iskoola Pota" panose="020B0802040204020203" pitchFamily="34" charset="0"/>
                <a:cs typeface="Iskoola Pota" panose="020B0802040204020203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41" y="2548363"/>
            <a:ext cx="5937845" cy="36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1129" y="465606"/>
            <a:ext cx="4790366" cy="113939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0920" y="322503"/>
            <a:ext cx="4011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දෝ</a:t>
            </a:r>
            <a:r>
              <a:rPr lang="en-US" sz="80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ෂය</a:t>
            </a:r>
            <a:r>
              <a:rPr lang="en-US" sz="80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2 </a:t>
            </a:r>
            <a:endParaRPr lang="en-US" sz="80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3524" y="5356072"/>
            <a:ext cx="10420793" cy="9233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ආරම්භක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තිරය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(Desktop) </a:t>
            </a:r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හිස්වීම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40"/>
          <a:stretch/>
        </p:blipFill>
        <p:spPr bwMode="auto">
          <a:xfrm>
            <a:off x="995914" y="1978585"/>
            <a:ext cx="4984295" cy="246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698" y="1978584"/>
            <a:ext cx="4378441" cy="2462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7645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6" y="3055349"/>
            <a:ext cx="11534387" cy="3249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9808"/>
            <a:ext cx="1219200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විසඳ</a:t>
            </a:r>
            <a:r>
              <a:rPr lang="en-US" sz="7200" dirty="0" err="1" smtClean="0">
                <a:latin typeface="Iskoola Pota" panose="020B0802040204020203" pitchFamily="34" charset="0"/>
                <a:cs typeface="Iskoola Pota" panose="020B0802040204020203" pitchFamily="34" charset="0"/>
              </a:rPr>
              <a:t>ුම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7200" dirty="0">
                <a:latin typeface="Iskoola Pota" panose="020B0802040204020203" pitchFamily="34" charset="0"/>
                <a:cs typeface="Iskoola Pota" panose="020B0802040204020203" pitchFamily="34" charset="0"/>
              </a:rPr>
              <a:t>1</a:t>
            </a:r>
            <a:r>
              <a:rPr lang="en-US" sz="72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endParaRPr lang="en-US" sz="72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861" y="1921078"/>
            <a:ext cx="2398413" cy="923330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1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7" y="1203617"/>
            <a:ext cx="10998096" cy="5147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861" y="326454"/>
            <a:ext cx="2025372" cy="1754326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පියවර</a:t>
            </a:r>
            <a:r>
              <a:rPr lang="en-US" sz="5400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5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2</a:t>
            </a:r>
            <a:endParaRPr lang="en-US" sz="5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6663" y="818865"/>
            <a:ext cx="88164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i-LK" sz="14000" dirty="0">
                <a:solidFill>
                  <a:srgbClr val="002060"/>
                </a:solidFill>
              </a:rPr>
              <a:t>ස්තූතිය</a:t>
            </a:r>
            <a:r>
              <a:rPr lang="si-LK" sz="14000" dirty="0" smtClean="0">
                <a:solidFill>
                  <a:srgbClr val="002060"/>
                </a:solidFill>
              </a:rPr>
              <a:t>ි</a:t>
            </a:r>
            <a:r>
              <a:rPr lang="en-US" sz="14000" dirty="0" smtClean="0">
                <a:solidFill>
                  <a:srgbClr val="002060"/>
                </a:solidFill>
              </a:rPr>
              <a:t> !</a:t>
            </a:r>
            <a:endParaRPr lang="en-US" sz="14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2011" y="3903259"/>
            <a:ext cx="9826388" cy="17543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si-LK" sz="3600" dirty="0">
                <a:solidFill>
                  <a:srgbClr val="3333FF"/>
                </a:solidFill>
              </a:rPr>
              <a:t>පාඩම මෙහෙයවීම : </a:t>
            </a:r>
            <a:r>
              <a:rPr lang="si-LK" sz="3600" dirty="0">
                <a:solidFill>
                  <a:srgbClr val="002060"/>
                </a:solidFill>
              </a:rPr>
              <a:t>ජී.එන්.ප්‍රසන්ති</a:t>
            </a:r>
          </a:p>
          <a:p>
            <a:r>
              <a:rPr lang="si-LK" sz="3600" dirty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                            </a:t>
            </a:r>
            <a:r>
              <a:rPr lang="si-LK" sz="3600" dirty="0" smtClean="0">
                <a:solidFill>
                  <a:srgbClr val="002060"/>
                </a:solidFill>
              </a:rPr>
              <a:t>ඒ.එම</a:t>
            </a:r>
            <a:r>
              <a:rPr lang="si-LK" sz="3600" dirty="0">
                <a:solidFill>
                  <a:srgbClr val="002060"/>
                </a:solidFill>
              </a:rPr>
              <a:t>්.අයි.යූ.අරම්පො</a:t>
            </a:r>
            <a:r>
              <a:rPr lang="si-LK" sz="3600" dirty="0" smtClean="0">
                <a:solidFill>
                  <a:srgbClr val="002060"/>
                </a:solidFill>
              </a:rPr>
              <a:t>ළ</a:t>
            </a:r>
            <a:endParaRPr lang="en-US" sz="3600" dirty="0" smtClean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                            </a:t>
            </a:r>
            <a:r>
              <a:rPr lang="si-LK" sz="3600" dirty="0" smtClean="0">
                <a:solidFill>
                  <a:srgbClr val="002060"/>
                </a:solidFill>
              </a:rPr>
              <a:t>ක</a:t>
            </a:r>
            <a:r>
              <a:rPr lang="si-LK" sz="3600" dirty="0">
                <a:solidFill>
                  <a:srgbClr val="002060"/>
                </a:solidFill>
              </a:rPr>
              <a:t>ේ.ජී.ඔ.රූෂිකා (සීමාවාසි )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2011" y="6126876"/>
            <a:ext cx="10311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ර/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ඇඹි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/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චන්ද්‍රිකාවැව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ජයන්ති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මහ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 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විද්‍යාලය</a:t>
            </a:r>
            <a:r>
              <a:rPr lang="en-US" sz="3600" b="1" dirty="0">
                <a:latin typeface="Iskoola Pota" panose="020B0802040204020203" pitchFamily="34" charset="0"/>
                <a:cs typeface="Iskoola Pota" panose="020B0802040204020203" pitchFamily="34" charset="0"/>
              </a:rPr>
              <a:t> - 8 </a:t>
            </a:r>
            <a:r>
              <a:rPr lang="en-US" sz="3600" b="1" dirty="0" err="1">
                <a:latin typeface="Iskoola Pota" panose="020B0802040204020203" pitchFamily="34" charset="0"/>
                <a:cs typeface="Iskoola Pota" panose="020B0802040204020203" pitchFamily="34" charset="0"/>
              </a:rPr>
              <a:t>ශ්‍රේණිය</a:t>
            </a:r>
            <a:endParaRPr lang="en-US" sz="3600" b="1" dirty="0">
              <a:latin typeface="Iskoola Pota" panose="020B0802040204020203" pitchFamily="34" charset="0"/>
              <a:cs typeface="Iskoola Pota" panose="020B0802040204020203" pitchFamily="34" charset="0"/>
            </a:endParaRPr>
          </a:p>
          <a:p>
            <a:endParaRPr lang="en-US" sz="3600" b="1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/>
        </p:nvSpPr>
        <p:spPr bwMode="auto">
          <a:xfrm>
            <a:off x="1242042" y="253643"/>
            <a:ext cx="9184849" cy="626998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>
            <a:spLocks/>
          </p:cNvSpPr>
          <p:nvPr/>
        </p:nvSpPr>
        <p:spPr bwMode="auto">
          <a:xfrm>
            <a:off x="2617367" y="3165106"/>
            <a:ext cx="674891" cy="837087"/>
          </a:xfrm>
          <a:custGeom>
            <a:avLst/>
            <a:gdLst>
              <a:gd name="T0" fmla="*/ 11605 w 508000"/>
              <a:gd name="T1" fmla="*/ 14841 h 651510"/>
              <a:gd name="T2" fmla="*/ 12878 w 508000"/>
              <a:gd name="T3" fmla="*/ 24354 h 651510"/>
              <a:gd name="T4" fmla="*/ 500384 w 508000"/>
              <a:gd name="T5" fmla="*/ 650997 h 651510"/>
              <a:gd name="T6" fmla="*/ 507872 w 508000"/>
              <a:gd name="T7" fmla="*/ 645164 h 651510"/>
              <a:gd name="T8" fmla="*/ 20198 w 508000"/>
              <a:gd name="T9" fmla="*/ 18292 h 651510"/>
              <a:gd name="T10" fmla="*/ 11605 w 508000"/>
              <a:gd name="T11" fmla="*/ 14841 h 651510"/>
              <a:gd name="T12" fmla="*/ 0 w 508000"/>
              <a:gd name="T13" fmla="*/ 0 h 651510"/>
              <a:gd name="T14" fmla="*/ 12822 w 508000"/>
              <a:gd name="T15" fmla="*/ 95499 h 651510"/>
              <a:gd name="T16" fmla="*/ 13203 w 508000"/>
              <a:gd name="T17" fmla="*/ 98166 h 651510"/>
              <a:gd name="T18" fmla="*/ 15489 w 508000"/>
              <a:gd name="T19" fmla="*/ 99953 h 651510"/>
              <a:gd name="T20" fmla="*/ 18156 w 508000"/>
              <a:gd name="T21" fmla="*/ 99572 h 651510"/>
              <a:gd name="T22" fmla="*/ 20705 w 508000"/>
              <a:gd name="T23" fmla="*/ 99309 h 651510"/>
              <a:gd name="T24" fmla="*/ 22610 w 508000"/>
              <a:gd name="T25" fmla="*/ 96905 h 651510"/>
              <a:gd name="T26" fmla="*/ 22229 w 508000"/>
              <a:gd name="T27" fmla="*/ 94238 h 651510"/>
              <a:gd name="T28" fmla="*/ 12878 w 508000"/>
              <a:gd name="T29" fmla="*/ 24354 h 651510"/>
              <a:gd name="T30" fmla="*/ 2036 w 508000"/>
              <a:gd name="T31" fmla="*/ 10418 h 651510"/>
              <a:gd name="T32" fmla="*/ 9524 w 508000"/>
              <a:gd name="T33" fmla="*/ 4571 h 651510"/>
              <a:gd name="T34" fmla="*/ 11371 w 508000"/>
              <a:gd name="T35" fmla="*/ 4571 h 651510"/>
              <a:gd name="T36" fmla="*/ 0 w 508000"/>
              <a:gd name="T37" fmla="*/ 0 h 651510"/>
              <a:gd name="T38" fmla="*/ 11371 w 508000"/>
              <a:gd name="T39" fmla="*/ 4571 h 651510"/>
              <a:gd name="T40" fmla="*/ 9524 w 508000"/>
              <a:gd name="T41" fmla="*/ 4571 h 651510"/>
              <a:gd name="T42" fmla="*/ 20198 w 508000"/>
              <a:gd name="T43" fmla="*/ 18292 h 651510"/>
              <a:gd name="T44" fmla="*/ 85974 w 508000"/>
              <a:gd name="T45" fmla="*/ 44708 h 651510"/>
              <a:gd name="T46" fmla="*/ 88391 w 508000"/>
              <a:gd name="T47" fmla="*/ 45719 h 651510"/>
              <a:gd name="T48" fmla="*/ 91190 w 508000"/>
              <a:gd name="T49" fmla="*/ 44576 h 651510"/>
              <a:gd name="T50" fmla="*/ 92070 w 508000"/>
              <a:gd name="T51" fmla="*/ 42041 h 651510"/>
              <a:gd name="T52" fmla="*/ 93095 w 508000"/>
              <a:gd name="T53" fmla="*/ 39623 h 651510"/>
              <a:gd name="T54" fmla="*/ 91952 w 508000"/>
              <a:gd name="T55" fmla="*/ 36825 h 651510"/>
              <a:gd name="T56" fmla="*/ 89403 w 508000"/>
              <a:gd name="T57" fmla="*/ 35945 h 651510"/>
              <a:gd name="T58" fmla="*/ 11371 w 508000"/>
              <a:gd name="T59" fmla="*/ 4571 h 651510"/>
              <a:gd name="T60" fmla="*/ 9524 w 508000"/>
              <a:gd name="T61" fmla="*/ 4571 h 651510"/>
              <a:gd name="T62" fmla="*/ 2036 w 508000"/>
              <a:gd name="T63" fmla="*/ 10418 h 651510"/>
              <a:gd name="T64" fmla="*/ 12878 w 508000"/>
              <a:gd name="T65" fmla="*/ 24354 h 651510"/>
              <a:gd name="T66" fmla="*/ 11605 w 508000"/>
              <a:gd name="T67" fmla="*/ 14841 h 651510"/>
              <a:gd name="T68" fmla="*/ 4059 w 508000"/>
              <a:gd name="T69" fmla="*/ 11810 h 651510"/>
              <a:gd name="T70" fmla="*/ 10536 w 508000"/>
              <a:gd name="T71" fmla="*/ 6857 h 651510"/>
              <a:gd name="T72" fmla="*/ 11303 w 508000"/>
              <a:gd name="T73" fmla="*/ 6857 h 651510"/>
              <a:gd name="T74" fmla="*/ 9524 w 508000"/>
              <a:gd name="T75" fmla="*/ 4571 h 651510"/>
              <a:gd name="T76" fmla="*/ 11303 w 508000"/>
              <a:gd name="T77" fmla="*/ 6857 h 651510"/>
              <a:gd name="T78" fmla="*/ 10536 w 508000"/>
              <a:gd name="T79" fmla="*/ 6857 h 651510"/>
              <a:gd name="T80" fmla="*/ 11605 w 508000"/>
              <a:gd name="T81" fmla="*/ 14841 h 651510"/>
              <a:gd name="T82" fmla="*/ 20198 w 508000"/>
              <a:gd name="T83" fmla="*/ 18292 h 651510"/>
              <a:gd name="T84" fmla="*/ 11303 w 508000"/>
              <a:gd name="T85" fmla="*/ 6857 h 651510"/>
              <a:gd name="T86" fmla="*/ 10536 w 508000"/>
              <a:gd name="T87" fmla="*/ 6857 h 651510"/>
              <a:gd name="T88" fmla="*/ 4059 w 508000"/>
              <a:gd name="T89" fmla="*/ 11810 h 651510"/>
              <a:gd name="T90" fmla="*/ 11605 w 508000"/>
              <a:gd name="T91" fmla="*/ 14841 h 651510"/>
              <a:gd name="T92" fmla="*/ 10536 w 508000"/>
              <a:gd name="T93" fmla="*/ 6857 h 651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08000" h="651510">
                <a:moveTo>
                  <a:pt x="11605" y="14841"/>
                </a:moveTo>
                <a:lnTo>
                  <a:pt x="12878" y="24354"/>
                </a:lnTo>
                <a:lnTo>
                  <a:pt x="500384" y="650997"/>
                </a:lnTo>
                <a:lnTo>
                  <a:pt x="507872" y="645164"/>
                </a:lnTo>
                <a:lnTo>
                  <a:pt x="20198" y="18292"/>
                </a:lnTo>
                <a:lnTo>
                  <a:pt x="11605" y="14841"/>
                </a:lnTo>
                <a:close/>
              </a:path>
              <a:path w="508000" h="651510">
                <a:moveTo>
                  <a:pt x="0" y="0"/>
                </a:moveTo>
                <a:lnTo>
                  <a:pt x="12822" y="95499"/>
                </a:lnTo>
                <a:lnTo>
                  <a:pt x="13203" y="98166"/>
                </a:lnTo>
                <a:lnTo>
                  <a:pt x="15489" y="99953"/>
                </a:lnTo>
                <a:lnTo>
                  <a:pt x="18156" y="99572"/>
                </a:lnTo>
                <a:lnTo>
                  <a:pt x="20705" y="99309"/>
                </a:lnTo>
                <a:lnTo>
                  <a:pt x="22610" y="96905"/>
                </a:lnTo>
                <a:lnTo>
                  <a:pt x="22229" y="94238"/>
                </a:lnTo>
                <a:lnTo>
                  <a:pt x="12878" y="24354"/>
                </a:lnTo>
                <a:lnTo>
                  <a:pt x="2036" y="10418"/>
                </a:lnTo>
                <a:lnTo>
                  <a:pt x="9524" y="4571"/>
                </a:lnTo>
                <a:lnTo>
                  <a:pt x="11371" y="4571"/>
                </a:lnTo>
                <a:lnTo>
                  <a:pt x="0" y="0"/>
                </a:lnTo>
                <a:close/>
              </a:path>
              <a:path w="508000" h="651510">
                <a:moveTo>
                  <a:pt x="11371" y="4571"/>
                </a:moveTo>
                <a:lnTo>
                  <a:pt x="9524" y="4571"/>
                </a:lnTo>
                <a:lnTo>
                  <a:pt x="20198" y="18292"/>
                </a:lnTo>
                <a:lnTo>
                  <a:pt x="85974" y="44708"/>
                </a:lnTo>
                <a:lnTo>
                  <a:pt x="88391" y="45719"/>
                </a:lnTo>
                <a:lnTo>
                  <a:pt x="91190" y="44576"/>
                </a:lnTo>
                <a:lnTo>
                  <a:pt x="92070" y="42041"/>
                </a:lnTo>
                <a:lnTo>
                  <a:pt x="93095" y="39623"/>
                </a:lnTo>
                <a:lnTo>
                  <a:pt x="91952" y="36825"/>
                </a:lnTo>
                <a:lnTo>
                  <a:pt x="89403" y="35945"/>
                </a:lnTo>
                <a:lnTo>
                  <a:pt x="11371" y="4571"/>
                </a:lnTo>
                <a:close/>
              </a:path>
              <a:path w="508000" h="651510">
                <a:moveTo>
                  <a:pt x="9524" y="4571"/>
                </a:moveTo>
                <a:lnTo>
                  <a:pt x="2036" y="10418"/>
                </a:lnTo>
                <a:lnTo>
                  <a:pt x="12878" y="24354"/>
                </a:lnTo>
                <a:lnTo>
                  <a:pt x="11605" y="14841"/>
                </a:lnTo>
                <a:lnTo>
                  <a:pt x="4059" y="11810"/>
                </a:lnTo>
                <a:lnTo>
                  <a:pt x="10536" y="6857"/>
                </a:lnTo>
                <a:lnTo>
                  <a:pt x="11303" y="6857"/>
                </a:lnTo>
                <a:lnTo>
                  <a:pt x="9524" y="4571"/>
                </a:lnTo>
                <a:close/>
              </a:path>
              <a:path w="508000" h="651510">
                <a:moveTo>
                  <a:pt x="11303" y="6857"/>
                </a:moveTo>
                <a:lnTo>
                  <a:pt x="10536" y="6857"/>
                </a:lnTo>
                <a:lnTo>
                  <a:pt x="11605" y="14841"/>
                </a:lnTo>
                <a:lnTo>
                  <a:pt x="20198" y="18292"/>
                </a:lnTo>
                <a:lnTo>
                  <a:pt x="11303" y="6857"/>
                </a:lnTo>
                <a:close/>
              </a:path>
              <a:path w="508000" h="651510">
                <a:moveTo>
                  <a:pt x="10536" y="6857"/>
                </a:moveTo>
                <a:lnTo>
                  <a:pt x="4059" y="11810"/>
                </a:lnTo>
                <a:lnTo>
                  <a:pt x="11605" y="14841"/>
                </a:lnTo>
                <a:lnTo>
                  <a:pt x="10536" y="6857"/>
                </a:lnTo>
                <a:close/>
              </a:path>
            </a:pathLst>
          </a:custGeom>
          <a:solidFill>
            <a:srgbClr val="008E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object 5"/>
          <p:cNvSpPr txBox="1"/>
          <p:nvPr/>
        </p:nvSpPr>
        <p:spPr>
          <a:xfrm>
            <a:off x="3241031" y="3817455"/>
            <a:ext cx="7929972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63"/>
              </a:spcBef>
            </a:pPr>
            <a:r>
              <a:rPr lang="en-US" altLang="en-US" sz="4400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01</a:t>
            </a:r>
            <a:endParaRPr lang="en-US" altLang="en-US" sz="4400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  <p:sp>
        <p:nvSpPr>
          <p:cNvPr id="5" name="object 3"/>
          <p:cNvSpPr>
            <a:spLocks/>
          </p:cNvSpPr>
          <p:nvPr/>
        </p:nvSpPr>
        <p:spPr bwMode="auto">
          <a:xfrm>
            <a:off x="6582353" y="2020969"/>
            <a:ext cx="787438" cy="831414"/>
          </a:xfrm>
          <a:custGeom>
            <a:avLst/>
            <a:gdLst>
              <a:gd name="T0" fmla="*/ 11605 w 508000"/>
              <a:gd name="T1" fmla="*/ 14841 h 651510"/>
              <a:gd name="T2" fmla="*/ 12878 w 508000"/>
              <a:gd name="T3" fmla="*/ 24354 h 651510"/>
              <a:gd name="T4" fmla="*/ 500384 w 508000"/>
              <a:gd name="T5" fmla="*/ 650997 h 651510"/>
              <a:gd name="T6" fmla="*/ 507872 w 508000"/>
              <a:gd name="T7" fmla="*/ 645164 h 651510"/>
              <a:gd name="T8" fmla="*/ 20198 w 508000"/>
              <a:gd name="T9" fmla="*/ 18292 h 651510"/>
              <a:gd name="T10" fmla="*/ 11605 w 508000"/>
              <a:gd name="T11" fmla="*/ 14841 h 651510"/>
              <a:gd name="T12" fmla="*/ 0 w 508000"/>
              <a:gd name="T13" fmla="*/ 0 h 651510"/>
              <a:gd name="T14" fmla="*/ 12822 w 508000"/>
              <a:gd name="T15" fmla="*/ 95499 h 651510"/>
              <a:gd name="T16" fmla="*/ 13203 w 508000"/>
              <a:gd name="T17" fmla="*/ 98166 h 651510"/>
              <a:gd name="T18" fmla="*/ 15489 w 508000"/>
              <a:gd name="T19" fmla="*/ 99953 h 651510"/>
              <a:gd name="T20" fmla="*/ 18156 w 508000"/>
              <a:gd name="T21" fmla="*/ 99572 h 651510"/>
              <a:gd name="T22" fmla="*/ 20705 w 508000"/>
              <a:gd name="T23" fmla="*/ 99309 h 651510"/>
              <a:gd name="T24" fmla="*/ 22610 w 508000"/>
              <a:gd name="T25" fmla="*/ 96905 h 651510"/>
              <a:gd name="T26" fmla="*/ 22229 w 508000"/>
              <a:gd name="T27" fmla="*/ 94238 h 651510"/>
              <a:gd name="T28" fmla="*/ 12878 w 508000"/>
              <a:gd name="T29" fmla="*/ 24354 h 651510"/>
              <a:gd name="T30" fmla="*/ 2036 w 508000"/>
              <a:gd name="T31" fmla="*/ 10418 h 651510"/>
              <a:gd name="T32" fmla="*/ 9524 w 508000"/>
              <a:gd name="T33" fmla="*/ 4571 h 651510"/>
              <a:gd name="T34" fmla="*/ 11371 w 508000"/>
              <a:gd name="T35" fmla="*/ 4571 h 651510"/>
              <a:gd name="T36" fmla="*/ 0 w 508000"/>
              <a:gd name="T37" fmla="*/ 0 h 651510"/>
              <a:gd name="T38" fmla="*/ 11371 w 508000"/>
              <a:gd name="T39" fmla="*/ 4571 h 651510"/>
              <a:gd name="T40" fmla="*/ 9524 w 508000"/>
              <a:gd name="T41" fmla="*/ 4571 h 651510"/>
              <a:gd name="T42" fmla="*/ 20198 w 508000"/>
              <a:gd name="T43" fmla="*/ 18292 h 651510"/>
              <a:gd name="T44" fmla="*/ 85974 w 508000"/>
              <a:gd name="T45" fmla="*/ 44708 h 651510"/>
              <a:gd name="T46" fmla="*/ 88391 w 508000"/>
              <a:gd name="T47" fmla="*/ 45719 h 651510"/>
              <a:gd name="T48" fmla="*/ 91190 w 508000"/>
              <a:gd name="T49" fmla="*/ 44576 h 651510"/>
              <a:gd name="T50" fmla="*/ 92070 w 508000"/>
              <a:gd name="T51" fmla="*/ 42041 h 651510"/>
              <a:gd name="T52" fmla="*/ 93095 w 508000"/>
              <a:gd name="T53" fmla="*/ 39623 h 651510"/>
              <a:gd name="T54" fmla="*/ 91952 w 508000"/>
              <a:gd name="T55" fmla="*/ 36825 h 651510"/>
              <a:gd name="T56" fmla="*/ 89403 w 508000"/>
              <a:gd name="T57" fmla="*/ 35945 h 651510"/>
              <a:gd name="T58" fmla="*/ 11371 w 508000"/>
              <a:gd name="T59" fmla="*/ 4571 h 651510"/>
              <a:gd name="T60" fmla="*/ 9524 w 508000"/>
              <a:gd name="T61" fmla="*/ 4571 h 651510"/>
              <a:gd name="T62" fmla="*/ 2036 w 508000"/>
              <a:gd name="T63" fmla="*/ 10418 h 651510"/>
              <a:gd name="T64" fmla="*/ 12878 w 508000"/>
              <a:gd name="T65" fmla="*/ 24354 h 651510"/>
              <a:gd name="T66" fmla="*/ 11605 w 508000"/>
              <a:gd name="T67" fmla="*/ 14841 h 651510"/>
              <a:gd name="T68" fmla="*/ 4059 w 508000"/>
              <a:gd name="T69" fmla="*/ 11810 h 651510"/>
              <a:gd name="T70" fmla="*/ 10536 w 508000"/>
              <a:gd name="T71" fmla="*/ 6857 h 651510"/>
              <a:gd name="T72" fmla="*/ 11303 w 508000"/>
              <a:gd name="T73" fmla="*/ 6857 h 651510"/>
              <a:gd name="T74" fmla="*/ 9524 w 508000"/>
              <a:gd name="T75" fmla="*/ 4571 h 651510"/>
              <a:gd name="T76" fmla="*/ 11303 w 508000"/>
              <a:gd name="T77" fmla="*/ 6857 h 651510"/>
              <a:gd name="T78" fmla="*/ 10536 w 508000"/>
              <a:gd name="T79" fmla="*/ 6857 h 651510"/>
              <a:gd name="T80" fmla="*/ 11605 w 508000"/>
              <a:gd name="T81" fmla="*/ 14841 h 651510"/>
              <a:gd name="T82" fmla="*/ 20198 w 508000"/>
              <a:gd name="T83" fmla="*/ 18292 h 651510"/>
              <a:gd name="T84" fmla="*/ 11303 w 508000"/>
              <a:gd name="T85" fmla="*/ 6857 h 651510"/>
              <a:gd name="T86" fmla="*/ 10536 w 508000"/>
              <a:gd name="T87" fmla="*/ 6857 h 651510"/>
              <a:gd name="T88" fmla="*/ 4059 w 508000"/>
              <a:gd name="T89" fmla="*/ 11810 h 651510"/>
              <a:gd name="T90" fmla="*/ 11605 w 508000"/>
              <a:gd name="T91" fmla="*/ 14841 h 651510"/>
              <a:gd name="T92" fmla="*/ 10536 w 508000"/>
              <a:gd name="T93" fmla="*/ 6857 h 651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08000" h="651510">
                <a:moveTo>
                  <a:pt x="11605" y="14841"/>
                </a:moveTo>
                <a:lnTo>
                  <a:pt x="12878" y="24354"/>
                </a:lnTo>
                <a:lnTo>
                  <a:pt x="500384" y="650997"/>
                </a:lnTo>
                <a:lnTo>
                  <a:pt x="507872" y="645164"/>
                </a:lnTo>
                <a:lnTo>
                  <a:pt x="20198" y="18292"/>
                </a:lnTo>
                <a:lnTo>
                  <a:pt x="11605" y="14841"/>
                </a:lnTo>
                <a:close/>
              </a:path>
              <a:path w="508000" h="651510">
                <a:moveTo>
                  <a:pt x="0" y="0"/>
                </a:moveTo>
                <a:lnTo>
                  <a:pt x="12822" y="95499"/>
                </a:lnTo>
                <a:lnTo>
                  <a:pt x="13203" y="98166"/>
                </a:lnTo>
                <a:lnTo>
                  <a:pt x="15489" y="99953"/>
                </a:lnTo>
                <a:lnTo>
                  <a:pt x="18156" y="99572"/>
                </a:lnTo>
                <a:lnTo>
                  <a:pt x="20705" y="99309"/>
                </a:lnTo>
                <a:lnTo>
                  <a:pt x="22610" y="96905"/>
                </a:lnTo>
                <a:lnTo>
                  <a:pt x="22229" y="94238"/>
                </a:lnTo>
                <a:lnTo>
                  <a:pt x="12878" y="24354"/>
                </a:lnTo>
                <a:lnTo>
                  <a:pt x="2036" y="10418"/>
                </a:lnTo>
                <a:lnTo>
                  <a:pt x="9524" y="4571"/>
                </a:lnTo>
                <a:lnTo>
                  <a:pt x="11371" y="4571"/>
                </a:lnTo>
                <a:lnTo>
                  <a:pt x="0" y="0"/>
                </a:lnTo>
                <a:close/>
              </a:path>
              <a:path w="508000" h="651510">
                <a:moveTo>
                  <a:pt x="11371" y="4571"/>
                </a:moveTo>
                <a:lnTo>
                  <a:pt x="9524" y="4571"/>
                </a:lnTo>
                <a:lnTo>
                  <a:pt x="20198" y="18292"/>
                </a:lnTo>
                <a:lnTo>
                  <a:pt x="85974" y="44708"/>
                </a:lnTo>
                <a:lnTo>
                  <a:pt x="88391" y="45719"/>
                </a:lnTo>
                <a:lnTo>
                  <a:pt x="91190" y="44576"/>
                </a:lnTo>
                <a:lnTo>
                  <a:pt x="92070" y="42041"/>
                </a:lnTo>
                <a:lnTo>
                  <a:pt x="93095" y="39623"/>
                </a:lnTo>
                <a:lnTo>
                  <a:pt x="91952" y="36825"/>
                </a:lnTo>
                <a:lnTo>
                  <a:pt x="89403" y="35945"/>
                </a:lnTo>
                <a:lnTo>
                  <a:pt x="11371" y="4571"/>
                </a:lnTo>
                <a:close/>
              </a:path>
              <a:path w="508000" h="651510">
                <a:moveTo>
                  <a:pt x="9524" y="4571"/>
                </a:moveTo>
                <a:lnTo>
                  <a:pt x="2036" y="10418"/>
                </a:lnTo>
                <a:lnTo>
                  <a:pt x="12878" y="24354"/>
                </a:lnTo>
                <a:lnTo>
                  <a:pt x="11605" y="14841"/>
                </a:lnTo>
                <a:lnTo>
                  <a:pt x="4059" y="11810"/>
                </a:lnTo>
                <a:lnTo>
                  <a:pt x="10536" y="6857"/>
                </a:lnTo>
                <a:lnTo>
                  <a:pt x="11303" y="6857"/>
                </a:lnTo>
                <a:lnTo>
                  <a:pt x="9524" y="4571"/>
                </a:lnTo>
                <a:close/>
              </a:path>
              <a:path w="508000" h="651510">
                <a:moveTo>
                  <a:pt x="11303" y="6857"/>
                </a:moveTo>
                <a:lnTo>
                  <a:pt x="10536" y="6857"/>
                </a:lnTo>
                <a:lnTo>
                  <a:pt x="11605" y="14841"/>
                </a:lnTo>
                <a:lnTo>
                  <a:pt x="20198" y="18292"/>
                </a:lnTo>
                <a:lnTo>
                  <a:pt x="11303" y="6857"/>
                </a:lnTo>
                <a:close/>
              </a:path>
              <a:path w="508000" h="651510">
                <a:moveTo>
                  <a:pt x="10536" y="6857"/>
                </a:moveTo>
                <a:lnTo>
                  <a:pt x="4059" y="11810"/>
                </a:lnTo>
                <a:lnTo>
                  <a:pt x="11605" y="14841"/>
                </a:lnTo>
                <a:lnTo>
                  <a:pt x="10536" y="6857"/>
                </a:lnTo>
                <a:close/>
              </a:path>
            </a:pathLst>
          </a:custGeom>
          <a:solidFill>
            <a:srgbClr val="008E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06017" y="2852383"/>
            <a:ext cx="1323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Iskoola Pota" panose="020B0802040204020203" pitchFamily="34" charset="0"/>
                <a:cs typeface="Iskoola Pota" panose="020B0802040204020203" pitchFamily="34" charset="0"/>
              </a:rPr>
              <a:t>02</a:t>
            </a:r>
            <a:endParaRPr lang="en-US" sz="4400" b="1" dirty="0">
              <a:latin typeface="Iskoola Pota" panose="020B0802040204020203" pitchFamily="34" charset="0"/>
              <a:cs typeface="Iskoola Pota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1327</TotalTime>
  <Words>5153</Words>
  <Application>Microsoft Office PowerPoint</Application>
  <PresentationFormat>Widescreen</PresentationFormat>
  <Paragraphs>226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Arial</vt:lpstr>
      <vt:lpstr>Calibri</vt:lpstr>
      <vt:lpstr>Courier New</vt:lpstr>
      <vt:lpstr>Iskoola Pota</vt:lpstr>
      <vt:lpstr>Times New Roman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oshadhi rushika</dc:creator>
  <cp:lastModifiedBy>oshadhi rushika</cp:lastModifiedBy>
  <cp:revision>70</cp:revision>
  <dcterms:created xsi:type="dcterms:W3CDTF">2021-03-28T16:27:12Z</dcterms:created>
  <dcterms:modified xsi:type="dcterms:W3CDTF">2021-05-06T15:16:54Z</dcterms:modified>
</cp:coreProperties>
</file>