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C180EF-1D0C-41A8-9319-75CCCCABD096}"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2112-7A50-4CA5-A647-DFFE766296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180EF-1D0C-41A8-9319-75CCCCABD096}"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2112-7A50-4CA5-A647-DFFE766296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C180EF-1D0C-41A8-9319-75CCCCABD096}"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2112-7A50-4CA5-A647-DFFE7662969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180EF-1D0C-41A8-9319-75CCCCABD096}"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2112-7A50-4CA5-A647-DFFE7662969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180EF-1D0C-41A8-9319-75CCCCABD096}"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2112-7A50-4CA5-A647-DFFE766296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DC180EF-1D0C-41A8-9319-75CCCCABD096}"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2112-7A50-4CA5-A647-DFFE7662969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C180EF-1D0C-41A8-9319-75CCCCABD096}"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52112-7A50-4CA5-A647-DFFE766296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180EF-1D0C-41A8-9319-75CCCCABD096}"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52112-7A50-4CA5-A647-DFFE766296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DC180EF-1D0C-41A8-9319-75CCCCABD096}"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52112-7A50-4CA5-A647-DFFE766296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C180EF-1D0C-41A8-9319-75CCCCABD096}"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2112-7A50-4CA5-A647-DFFE7662969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180EF-1D0C-41A8-9319-75CCCCABD096}"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2112-7A50-4CA5-A647-DFFE7662969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DC180EF-1D0C-41A8-9319-75CCCCABD096}" type="datetimeFigureOut">
              <a:rPr lang="en-US" smtClean="0"/>
              <a:t>5/12/2021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3A52112-7A50-4CA5-A647-DFFE7662969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14400"/>
          </a:xfrm>
        </p:spPr>
        <p:txBody>
          <a:bodyPr>
            <a:normAutofit/>
          </a:bodyPr>
          <a:lstStyle/>
          <a:p>
            <a:pPr algn="ctr"/>
            <a:r>
              <a:rPr lang="si-LK" sz="5400" b="1" u="sng" dirty="0"/>
              <a:t>නිපුණතාවය 02</a:t>
            </a:r>
            <a:endParaRPr lang="en-US" sz="5400" dirty="0"/>
          </a:p>
        </p:txBody>
      </p:sp>
      <p:sp>
        <p:nvSpPr>
          <p:cNvPr id="3" name="Subtitle 2"/>
          <p:cNvSpPr>
            <a:spLocks noGrp="1"/>
          </p:cNvSpPr>
          <p:nvPr>
            <p:ph type="subTitle" idx="1"/>
          </p:nvPr>
        </p:nvSpPr>
        <p:spPr>
          <a:xfrm>
            <a:off x="1399309" y="1981200"/>
            <a:ext cx="6400800" cy="1676400"/>
          </a:xfrm>
        </p:spPr>
        <p:txBody>
          <a:bodyPr>
            <a:normAutofit/>
          </a:bodyPr>
          <a:lstStyle/>
          <a:p>
            <a:pPr algn="ctr"/>
            <a:r>
              <a:rPr lang="si-LK" sz="4400" b="1" dirty="0">
                <a:solidFill>
                  <a:schemeClr val="tx1"/>
                </a:solidFill>
              </a:rPr>
              <a:t>ළමා වියේ සංවර්ධන අවධි පිළිබඳ දැනුවත් වෙමු</a:t>
            </a:r>
            <a:endParaRPr lang="en-US" sz="4400" b="1" dirty="0">
              <a:solidFill>
                <a:schemeClr val="tx1"/>
              </a:solidFill>
            </a:endParaRPr>
          </a:p>
        </p:txBody>
      </p:sp>
      <p:pic>
        <p:nvPicPr>
          <p:cNvPr id="1026" name="Picture 2" descr="C:\Users\Luvis\Desktop\p1b8rkga1n1hl71ii21usk5ntjsu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759" y="4343400"/>
            <a:ext cx="7951842" cy="2459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099727"/>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a:bodyPr>
          <a:lstStyle/>
          <a:p>
            <a:r>
              <a:rPr lang="si-LK" dirty="0" smtClean="0">
                <a:solidFill>
                  <a:schemeClr val="tx1"/>
                </a:solidFill>
              </a:rPr>
              <a:t>ඉහත </a:t>
            </a:r>
            <a:r>
              <a:rPr lang="si-LK" dirty="0">
                <a:solidFill>
                  <a:schemeClr val="tx1"/>
                </a:solidFill>
              </a:rPr>
              <a:t>සඳහන් කල ළමා වියේ ප්‍රධාන අවධි වල කායික හා මනෝ සමාජීය අවශ්‍යතා අධ්‍යයනය කිරීම සඳහා 10 ශ්‍රේණිය පෙළ පොත 17, 19, 20, 21 පිටු අධ්‍යයනය කරන්න</a:t>
            </a:r>
            <a:r>
              <a:rPr lang="si-LK"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90248007"/>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75152" y="2674938"/>
            <a:ext cx="4601633" cy="3451225"/>
          </a:xfrm>
        </p:spPr>
      </p:pic>
      <p:sp>
        <p:nvSpPr>
          <p:cNvPr id="2" name="Title 1"/>
          <p:cNvSpPr>
            <a:spLocks noGrp="1"/>
          </p:cNvSpPr>
          <p:nvPr>
            <p:ph type="title"/>
          </p:nvPr>
        </p:nvSpPr>
        <p:spPr/>
        <p:txBody>
          <a:bodyPr/>
          <a:lstStyle/>
          <a:p>
            <a:r>
              <a:rPr lang="en-US" dirty="0" err="1" smtClean="0">
                <a:latin typeface="DL-Araliya." pitchFamily="2" charset="0"/>
              </a:rPr>
              <a:t>ia</a:t>
            </a:r>
            <a:r>
              <a:rPr lang="en-US" dirty="0" smtClean="0">
                <a:latin typeface="DL-Araliya." pitchFamily="2" charset="0"/>
              </a:rPr>
              <a:t>;+;</a:t>
            </a:r>
            <a:r>
              <a:rPr lang="en-US" dirty="0" err="1" smtClean="0">
                <a:latin typeface="DL-Araliya." pitchFamily="2" charset="0"/>
              </a:rPr>
              <a:t>shs</a:t>
            </a:r>
            <a:endParaRPr lang="en-US" dirty="0">
              <a:latin typeface="DL-Araliya." pitchFamily="2" charset="0"/>
            </a:endParaRPr>
          </a:p>
        </p:txBody>
      </p:sp>
    </p:spTree>
    <p:extLst>
      <p:ext uri="{BB962C8B-B14F-4D97-AF65-F5344CB8AC3E}">
        <p14:creationId xmlns:p14="http://schemas.microsoft.com/office/powerpoint/2010/main" val="2464501291"/>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just"/>
            <a:r>
              <a:rPr lang="si-LK" dirty="0">
                <a:solidFill>
                  <a:schemeClr val="tx1"/>
                </a:solidFill>
              </a:rPr>
              <a:t>නිරෝගී, සෞඛ්‍ය සම්පන්න පුරවැසියෙකු නිර්මාණය වන්නේ පූර්ව ප්‍රසව අවධියේ සහ ළමා වියේ සිට ය. වයස අවුරුදු 03 ක් වන විට දරුවාගේ මොළයෙන් 80% පමණ වර්ධනය වී ඇති බව සොයාගෙන ඇත. උස සහ බර වැඩි වීම කායික වර්ධනය ලෙස හැදින්වෙන අතර මෙම අවධියේ දී දරුවාගේ ශීඝ්‍ර කායික වර්ධනයක් දැකිය හැකිය.</a:t>
            </a:r>
            <a:endParaRPr lang="en-US" dirty="0">
              <a:solidFill>
                <a:schemeClr val="tx1"/>
              </a:solidFill>
            </a:endParaRPr>
          </a:p>
        </p:txBody>
      </p:sp>
    </p:spTree>
    <p:extLst>
      <p:ext uri="{BB962C8B-B14F-4D97-AF65-F5344CB8AC3E}">
        <p14:creationId xmlns:p14="http://schemas.microsoft.com/office/powerpoint/2010/main" val="1602608"/>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382000" cy="4525963"/>
          </a:xfrm>
        </p:spPr>
        <p:txBody>
          <a:bodyPr>
            <a:normAutofit/>
          </a:bodyPr>
          <a:lstStyle/>
          <a:p>
            <a:pPr lvl="0">
              <a:lnSpc>
                <a:spcPct val="150000"/>
              </a:lnSpc>
            </a:pPr>
            <a:r>
              <a:rPr lang="si-LK" sz="2800" b="1" dirty="0" smtClean="0"/>
              <a:t>ප</a:t>
            </a:r>
            <a:r>
              <a:rPr lang="si-LK" sz="2800" b="1" dirty="0"/>
              <a:t>ූර්ව ප්‍රසව අවධිය 	- මව් කුස තුල සිටින කාලය</a:t>
            </a:r>
            <a:endParaRPr lang="en-US" sz="2800" b="1" dirty="0"/>
          </a:p>
          <a:p>
            <a:pPr lvl="0">
              <a:lnSpc>
                <a:spcPct val="150000"/>
              </a:lnSpc>
            </a:pPr>
            <a:r>
              <a:rPr lang="si-LK" sz="2800" b="1" dirty="0"/>
              <a:t>නවජ අවධ</a:t>
            </a:r>
            <a:r>
              <a:rPr lang="si-LK" sz="2800" b="1" dirty="0" smtClean="0"/>
              <a:t>ිය</a:t>
            </a:r>
            <a:r>
              <a:rPr lang="si-LK" sz="2800" b="1" dirty="0"/>
              <a:t>	</a:t>
            </a:r>
            <a:r>
              <a:rPr lang="si-LK" sz="2800" b="1" dirty="0" smtClean="0"/>
              <a:t>- </a:t>
            </a:r>
            <a:r>
              <a:rPr lang="si-LK" sz="2800" b="1" dirty="0"/>
              <a:t>උපතේ සිට දින 28 දක්වා</a:t>
            </a:r>
            <a:endParaRPr lang="en-US" sz="2800" b="1" dirty="0"/>
          </a:p>
          <a:p>
            <a:pPr lvl="0">
              <a:lnSpc>
                <a:spcPct val="150000"/>
              </a:lnSpc>
            </a:pPr>
            <a:r>
              <a:rPr lang="si-LK" sz="2800" b="1" dirty="0"/>
              <a:t>ළදරු අවධිය 	</a:t>
            </a:r>
            <a:r>
              <a:rPr lang="si-LK" sz="2800" b="1" dirty="0" smtClean="0"/>
              <a:t>- </a:t>
            </a:r>
            <a:r>
              <a:rPr lang="si-LK" sz="2800" b="1" dirty="0"/>
              <a:t>උපතේ සිට මාස 12 දක්වා</a:t>
            </a:r>
            <a:endParaRPr lang="en-US" sz="2800" b="1" dirty="0"/>
          </a:p>
          <a:p>
            <a:pPr lvl="0">
              <a:lnSpc>
                <a:spcPct val="150000"/>
              </a:lnSpc>
            </a:pPr>
            <a:r>
              <a:rPr lang="si-LK" sz="2800" b="1" dirty="0"/>
              <a:t>පෙර ළමා විය 	- වයස අවුරුදු 01 සිට අවුරුදු 05 දක්වා </a:t>
            </a:r>
            <a:endParaRPr lang="en-US" sz="2800" b="1" dirty="0"/>
          </a:p>
          <a:p>
            <a:pPr>
              <a:lnSpc>
                <a:spcPct val="150000"/>
              </a:lnSpc>
            </a:pPr>
            <a:r>
              <a:rPr lang="si-LK" sz="2800" b="1" dirty="0"/>
              <a:t>පසු ළමා විය 	</a:t>
            </a:r>
            <a:r>
              <a:rPr lang="si-LK" sz="2800" b="1" dirty="0" smtClean="0"/>
              <a:t>- </a:t>
            </a:r>
            <a:r>
              <a:rPr lang="si-LK" sz="2800" b="1" dirty="0"/>
              <a:t>වයස අවුරුදු 05 සිට අවුරුදු 10 දක්වා</a:t>
            </a:r>
            <a:endParaRPr lang="en-US" sz="2800" b="1" dirty="0"/>
          </a:p>
        </p:txBody>
      </p:sp>
      <p:sp>
        <p:nvSpPr>
          <p:cNvPr id="2" name="Title 1"/>
          <p:cNvSpPr>
            <a:spLocks noGrp="1"/>
          </p:cNvSpPr>
          <p:nvPr>
            <p:ph type="title"/>
          </p:nvPr>
        </p:nvSpPr>
        <p:spPr/>
        <p:txBody>
          <a:bodyPr/>
          <a:lstStyle/>
          <a:p>
            <a:r>
              <a:rPr lang="si-LK" b="1" u="sng" dirty="0" smtClean="0"/>
              <a:t>ළමා වියේ ප්‍රධාන අවධි</a:t>
            </a:r>
            <a:endParaRPr lang="en-US" b="1" u="sng" dirty="0"/>
          </a:p>
        </p:txBody>
      </p:sp>
    </p:spTree>
    <p:extLst>
      <p:ext uri="{BB962C8B-B14F-4D97-AF65-F5344CB8AC3E}">
        <p14:creationId xmlns:p14="http://schemas.microsoft.com/office/powerpoint/2010/main" val="2314249636"/>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057400"/>
            <a:ext cx="8686800" cy="4419600"/>
          </a:xfrm>
        </p:spPr>
        <p:txBody>
          <a:bodyPr>
            <a:normAutofit/>
          </a:bodyPr>
          <a:lstStyle/>
          <a:p>
            <a:pPr lvl="0"/>
            <a:r>
              <a:rPr lang="si-LK" b="1" dirty="0"/>
              <a:t>ශ්‍රී ලංකාවේ විවාහ වීම සඳහා අවුරුදු 18 සම්පූර්ණ විය යුතුය.</a:t>
            </a:r>
            <a:endParaRPr lang="en-US" b="1" dirty="0"/>
          </a:p>
          <a:p>
            <a:pPr lvl="0"/>
            <a:r>
              <a:rPr lang="si-LK" b="1" dirty="0"/>
              <a:t>මවක වීම සඳහා කායික මෙන්ම මානසික වර්ධනය පිළිබඳව ද සැලකිලිමත් විය යුතුය.</a:t>
            </a:r>
            <a:endParaRPr lang="en-US" b="1" dirty="0"/>
          </a:p>
          <a:p>
            <a:pPr lvl="0"/>
            <a:r>
              <a:rPr lang="si-LK" b="1" dirty="0"/>
              <a:t>පවුල තුල ආර්ථිකය ස්ථාවර විය යුතුය.</a:t>
            </a:r>
            <a:endParaRPr lang="en-US" b="1" dirty="0"/>
          </a:p>
          <a:p>
            <a:pPr lvl="0"/>
            <a:r>
              <a:rPr lang="si-LK" b="1" dirty="0"/>
              <a:t>විවාහයේ දී ලේ නෑයන් අතර ඇති වන විවාහ තුළින් තැලසීමියාව වැනි රෝග වලට ගොදුරු විය හැක.</a:t>
            </a:r>
            <a:endParaRPr lang="en-US" b="1" dirty="0"/>
          </a:p>
          <a:p>
            <a:pPr lvl="0"/>
            <a:r>
              <a:rPr lang="si-LK" b="1" dirty="0"/>
              <a:t>මවක වීමට පෙර මාස 03 ක සිට වත් ෆෝලික් අම්ලය ලබාගත යුතුය.</a:t>
            </a:r>
            <a:endParaRPr lang="en-US" b="1" dirty="0"/>
          </a:p>
          <a:p>
            <a:pPr lvl="0"/>
            <a:r>
              <a:rPr lang="si-LK" b="1" dirty="0"/>
              <a:t>ගැබ් ගැනීමට පෙර රුබෙල්ලා හෝ </a:t>
            </a:r>
            <a:r>
              <a:rPr lang="en-US" b="1" dirty="0"/>
              <a:t>MMR </a:t>
            </a:r>
            <a:r>
              <a:rPr lang="si-LK" b="1" dirty="0"/>
              <a:t>එන්නත ලබාගත යුතුය.</a:t>
            </a:r>
            <a:endParaRPr lang="en-US" b="1" dirty="0"/>
          </a:p>
          <a:p>
            <a:pPr lvl="0"/>
            <a:r>
              <a:rPr lang="si-LK" b="1" dirty="0"/>
              <a:t>විවාහයෙන් පසු දරුවෙකු බලාපොරොත්තු වේ නම් වෛද්‍ය උපදෙස් ලබාගත යුතුය.</a:t>
            </a:r>
            <a:endParaRPr lang="en-US" b="1" dirty="0"/>
          </a:p>
          <a:p>
            <a:endParaRPr lang="en-US" dirty="0"/>
          </a:p>
        </p:txBody>
      </p:sp>
      <p:sp>
        <p:nvSpPr>
          <p:cNvPr id="2" name="Title 1"/>
          <p:cNvSpPr>
            <a:spLocks noGrp="1"/>
          </p:cNvSpPr>
          <p:nvPr>
            <p:ph type="title"/>
          </p:nvPr>
        </p:nvSpPr>
        <p:spPr/>
        <p:txBody>
          <a:bodyPr>
            <a:normAutofit/>
          </a:bodyPr>
          <a:lstStyle/>
          <a:p>
            <a:r>
              <a:rPr lang="si-LK" b="1" u="sng" dirty="0"/>
              <a:t>මවක වීමට පෙර දැනගත යුතු කරුණු</a:t>
            </a:r>
            <a:endParaRPr lang="en-US" b="1" dirty="0"/>
          </a:p>
        </p:txBody>
      </p:sp>
    </p:spTree>
    <p:extLst>
      <p:ext uri="{BB962C8B-B14F-4D97-AF65-F5344CB8AC3E}">
        <p14:creationId xmlns:p14="http://schemas.microsoft.com/office/powerpoint/2010/main" val="1355918991"/>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209800"/>
            <a:ext cx="8686800" cy="2286000"/>
          </a:xfrm>
        </p:spPr>
        <p:txBody>
          <a:bodyPr>
            <a:noAutofit/>
          </a:bodyPr>
          <a:lstStyle/>
          <a:p>
            <a:pPr marL="0" indent="0" algn="just">
              <a:buNone/>
            </a:pPr>
            <a:r>
              <a:rPr lang="si-LK" sz="3200" dirty="0"/>
              <a:t>ඩිම්බයක් සහ ශුක්‍රාණුවක් සංසේචනය වීමෙන් පසු පිළිසිඳ ගැනීමේ සිට නව ජීවියකු ලෙස බාහිර පරිසරයට බිහිවන තුරු මවුකුස තුල ගත කරන අවධිය පූර්ව ප්‍රසව අවධිය ලෙස හැඳින්වේ</a:t>
            </a:r>
            <a:r>
              <a:rPr lang="si-LK" sz="3200" dirty="0" smtClean="0"/>
              <a:t>.</a:t>
            </a:r>
            <a:endParaRPr lang="en-US" sz="3200" dirty="0"/>
          </a:p>
        </p:txBody>
      </p:sp>
      <p:sp>
        <p:nvSpPr>
          <p:cNvPr id="2" name="Title 1"/>
          <p:cNvSpPr>
            <a:spLocks noGrp="1"/>
          </p:cNvSpPr>
          <p:nvPr>
            <p:ph type="title"/>
          </p:nvPr>
        </p:nvSpPr>
        <p:spPr/>
        <p:txBody>
          <a:bodyPr>
            <a:noAutofit/>
          </a:bodyPr>
          <a:lstStyle/>
          <a:p>
            <a:r>
              <a:rPr lang="si-LK" b="1" u="sng" dirty="0"/>
              <a:t>පූර්ව ප්‍රසව අවධිය </a:t>
            </a:r>
            <a:r>
              <a:rPr lang="si-LK" b="1" u="sng" dirty="0" smtClean="0"/>
              <a:t/>
            </a:r>
            <a:br>
              <a:rPr lang="si-LK" b="1" u="sng" dirty="0" smtClean="0"/>
            </a:br>
            <a:r>
              <a:rPr lang="si-LK" sz="4000" b="1" u="sng" dirty="0" smtClean="0">
                <a:solidFill>
                  <a:schemeClr val="tx1"/>
                </a:solidFill>
              </a:rPr>
              <a:t>(</a:t>
            </a:r>
            <a:r>
              <a:rPr lang="si-LK" sz="4000" b="1" u="sng" dirty="0">
                <a:solidFill>
                  <a:schemeClr val="tx1"/>
                </a:solidFill>
              </a:rPr>
              <a:t>මවුකුස තුල සිටින අවධිය)</a:t>
            </a:r>
            <a:endParaRPr lang="en-US" sz="4000" b="1" u="sng" dirty="0">
              <a:solidFill>
                <a:schemeClr val="tx1"/>
              </a:solidFill>
            </a:endParaRPr>
          </a:p>
        </p:txBody>
      </p:sp>
      <p:sp>
        <p:nvSpPr>
          <p:cNvPr id="4" name="Rectangle 3"/>
          <p:cNvSpPr/>
          <p:nvPr/>
        </p:nvSpPr>
        <p:spPr>
          <a:xfrm>
            <a:off x="810491" y="4648200"/>
            <a:ext cx="8077200" cy="1938992"/>
          </a:xfrm>
          <a:prstGeom prst="rect">
            <a:avLst/>
          </a:prstGeom>
        </p:spPr>
        <p:txBody>
          <a:bodyPr wrap="square">
            <a:spAutoFit/>
          </a:bodyPr>
          <a:lstStyle/>
          <a:p>
            <a:pPr marL="460375" indent="-460375" algn="just">
              <a:buFont typeface="Wingdings" pitchFamily="2" charset="2"/>
              <a:buChar char="Ø"/>
            </a:pPr>
            <a:r>
              <a:rPr lang="si-LK" sz="2400" dirty="0" smtClean="0"/>
              <a:t>ගර්භණී භාවය පිළිබඳ දැනගත් වහාම පවුල් සේවා නිලධාරීන් හමුවී සායන වලට සහභාගී විය යුතුය.</a:t>
            </a:r>
          </a:p>
          <a:p>
            <a:pPr algn="just"/>
            <a:endParaRPr lang="si-LK" sz="2000" dirty="0" smtClean="0"/>
          </a:p>
          <a:p>
            <a:pPr marL="460375" indent="-460375" algn="just">
              <a:buFont typeface="Wingdings" pitchFamily="2" charset="2"/>
              <a:buChar char="Ø"/>
            </a:pPr>
            <a:r>
              <a:rPr lang="si-LK" sz="2400" dirty="0" smtClean="0"/>
              <a:t>මවගේ පෝෂණ තත්වය දරුවාට සෘජුවම බලපාන අතර ප්‍රසූත කාලය වන විට කළලය 2.5 </a:t>
            </a:r>
            <a:r>
              <a:rPr lang="en-US" sz="2400" dirty="0" smtClean="0"/>
              <a:t>Kg </a:t>
            </a:r>
            <a:r>
              <a:rPr lang="si-LK" sz="2400" dirty="0" smtClean="0"/>
              <a:t>ත් 3.5 </a:t>
            </a:r>
            <a:r>
              <a:rPr lang="en-US" sz="2400" dirty="0" smtClean="0"/>
              <a:t>Kg </a:t>
            </a:r>
            <a:r>
              <a:rPr lang="si-LK" sz="2400" dirty="0" smtClean="0"/>
              <a:t>අතර විය යුතුය.</a:t>
            </a:r>
            <a:endParaRPr lang="si-LK" sz="2400" dirty="0"/>
          </a:p>
        </p:txBody>
      </p:sp>
    </p:spTree>
    <p:extLst>
      <p:ext uri="{BB962C8B-B14F-4D97-AF65-F5344CB8AC3E}">
        <p14:creationId xmlns:p14="http://schemas.microsoft.com/office/powerpoint/2010/main" val="2840017461"/>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806" y="2416704"/>
            <a:ext cx="8669593" cy="3450696"/>
          </a:xfrm>
        </p:spPr>
        <p:txBody>
          <a:bodyPr>
            <a:normAutofit fontScale="92500" lnSpcReduction="10000"/>
          </a:bodyPr>
          <a:lstStyle/>
          <a:p>
            <a:pPr marL="0" indent="0" algn="just">
              <a:lnSpc>
                <a:spcPct val="150000"/>
              </a:lnSpc>
              <a:buNone/>
            </a:pPr>
            <a:r>
              <a:rPr lang="si-LK" sz="3200" dirty="0"/>
              <a:t>උපතේ සිට දින 28 දක්වා කාලයයි. මෙම කාලය තුල දී දරුවා බාහිර පරිසරයට හුරුවීම සිදුවේ. ප්‍රසූතියෙන් පසු මවද මෙම අවධියේ දී ශීඝ්‍ර ශාරීරික හා මානසික වෙනස්කම් රැසකට මුහුණු දේ. දරුවා ආගන්තුක පරිසරයට හුරු වනුයේ මව මාර්ගයෙනි.</a:t>
            </a:r>
            <a:endParaRPr lang="en-US" sz="3200" dirty="0"/>
          </a:p>
        </p:txBody>
      </p:sp>
      <p:sp>
        <p:nvSpPr>
          <p:cNvPr id="2" name="Title 1"/>
          <p:cNvSpPr>
            <a:spLocks noGrp="1"/>
          </p:cNvSpPr>
          <p:nvPr>
            <p:ph type="title"/>
          </p:nvPr>
        </p:nvSpPr>
        <p:spPr>
          <a:xfrm>
            <a:off x="457200" y="274638"/>
            <a:ext cx="8229600" cy="1173162"/>
          </a:xfrm>
        </p:spPr>
        <p:txBody>
          <a:bodyPr>
            <a:normAutofit fontScale="90000"/>
          </a:bodyPr>
          <a:lstStyle/>
          <a:p>
            <a:pPr lvl="0"/>
            <a:r>
              <a:rPr lang="si-LK" sz="4900" b="1" u="sng" dirty="0"/>
              <a:t>නවජ අවධිය </a:t>
            </a:r>
            <a:r>
              <a:rPr lang="si-LK" dirty="0" smtClean="0"/>
              <a:t/>
            </a:r>
            <a:br>
              <a:rPr lang="si-LK" dirty="0" smtClean="0"/>
            </a:br>
            <a:r>
              <a:rPr lang="si-LK" b="1" dirty="0" smtClean="0">
                <a:solidFill>
                  <a:schemeClr val="tx1"/>
                </a:solidFill>
              </a:rPr>
              <a:t>(</a:t>
            </a:r>
            <a:r>
              <a:rPr lang="si-LK" b="1" u="sng" dirty="0" smtClean="0">
                <a:solidFill>
                  <a:schemeClr val="tx1"/>
                </a:solidFill>
              </a:rPr>
              <a:t>උපත</a:t>
            </a:r>
            <a:r>
              <a:rPr lang="si-LK" b="1" u="sng" dirty="0">
                <a:solidFill>
                  <a:schemeClr val="tx1"/>
                </a:solidFill>
              </a:rPr>
              <a:t>ේ සිට දින 28 දක්වා කාලය</a:t>
            </a:r>
            <a:r>
              <a:rPr lang="si-LK"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1989622692"/>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514600"/>
            <a:ext cx="8686800" cy="3450696"/>
          </a:xfrm>
        </p:spPr>
        <p:txBody>
          <a:bodyPr>
            <a:normAutofit fontScale="92500" lnSpcReduction="10000"/>
          </a:bodyPr>
          <a:lstStyle/>
          <a:p>
            <a:pPr marL="0" indent="0" algn="just">
              <a:lnSpc>
                <a:spcPct val="150000"/>
              </a:lnSpc>
              <a:buNone/>
            </a:pPr>
            <a:r>
              <a:rPr lang="si-LK" sz="3200" dirty="0"/>
              <a:t>උපතේ සිට අවුරුදු 01 ක දක්වා කාලයයි. මෙම අවධියේ කායික මානසික වර්ධනය ශීඝ්‍රයෙන් සිදුවන අතර සමාජීය පරිසරයට හුරුවීම ද සිදුවේ. මෙම කාලය තුලදී දරුවාගේ පෝෂණය මෙන්ම මවගේ පෝෂණය ද දරුවාගේ වර්ධනය කෙරෙහි සෘජුවම බලපායි.</a:t>
            </a:r>
            <a:endParaRPr lang="en-US" sz="3200" dirty="0"/>
          </a:p>
        </p:txBody>
      </p:sp>
      <p:sp>
        <p:nvSpPr>
          <p:cNvPr id="2" name="Title 1"/>
          <p:cNvSpPr>
            <a:spLocks noGrp="1"/>
          </p:cNvSpPr>
          <p:nvPr>
            <p:ph type="title"/>
          </p:nvPr>
        </p:nvSpPr>
        <p:spPr/>
        <p:txBody>
          <a:bodyPr>
            <a:normAutofit fontScale="90000"/>
          </a:bodyPr>
          <a:lstStyle/>
          <a:p>
            <a:pPr lvl="0"/>
            <a:r>
              <a:rPr lang="si-LK" sz="4900" b="1" u="sng" dirty="0"/>
              <a:t>ළදරු අවධි</a:t>
            </a:r>
            <a:r>
              <a:rPr lang="si-LK" sz="4900" b="1" u="sng" dirty="0" smtClean="0"/>
              <a:t>ය</a:t>
            </a:r>
            <a:r>
              <a:rPr lang="si-LK" b="1" u="sng" dirty="0" smtClean="0"/>
              <a:t/>
            </a:r>
            <a:br>
              <a:rPr lang="si-LK" b="1" u="sng" dirty="0" smtClean="0"/>
            </a:br>
            <a:r>
              <a:rPr lang="si-LK" b="1" dirty="0" smtClean="0">
                <a:solidFill>
                  <a:schemeClr val="tx1"/>
                </a:solidFill>
              </a:rPr>
              <a:t>(</a:t>
            </a:r>
            <a:r>
              <a:rPr lang="si-LK" b="1" u="sng" dirty="0" smtClean="0">
                <a:solidFill>
                  <a:schemeClr val="tx1"/>
                </a:solidFill>
              </a:rPr>
              <a:t>උපත</a:t>
            </a:r>
            <a:r>
              <a:rPr lang="si-LK" b="1" u="sng" dirty="0">
                <a:solidFill>
                  <a:schemeClr val="tx1"/>
                </a:solidFill>
              </a:rPr>
              <a:t>ේ සිට සිට අවුරුදු 01 දක්වා අවධ</a:t>
            </a:r>
            <a:r>
              <a:rPr lang="si-LK" b="1" u="sng" dirty="0" smtClean="0">
                <a:solidFill>
                  <a:schemeClr val="tx1"/>
                </a:solidFill>
              </a:rPr>
              <a:t>ිය</a:t>
            </a:r>
            <a:r>
              <a:rPr lang="si-LK"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4272624199"/>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675467"/>
            <a:ext cx="8610600" cy="3450696"/>
          </a:xfrm>
        </p:spPr>
        <p:txBody>
          <a:bodyPr>
            <a:normAutofit/>
          </a:bodyPr>
          <a:lstStyle/>
          <a:p>
            <a:pPr marL="0" indent="0" algn="just">
              <a:lnSpc>
                <a:spcPct val="150000"/>
              </a:lnSpc>
              <a:buNone/>
            </a:pPr>
            <a:r>
              <a:rPr lang="si-LK" sz="3200" dirty="0"/>
              <a:t>දරුවකුගේ වයස අවුරුදු 01 සිට 05 දක්වා කාලය පෙර ළමා විය වන අතර මෙම අවධියේ දී දරුවා ඇවිදීමට හුරුවන අතර පරිසරය ගවේෂණය මගින් අත්දැකීම් ලබාගනී. </a:t>
            </a:r>
            <a:endParaRPr lang="en-US" sz="3200" dirty="0"/>
          </a:p>
        </p:txBody>
      </p:sp>
      <p:sp>
        <p:nvSpPr>
          <p:cNvPr id="2" name="Title 1"/>
          <p:cNvSpPr>
            <a:spLocks noGrp="1"/>
          </p:cNvSpPr>
          <p:nvPr>
            <p:ph type="title"/>
          </p:nvPr>
        </p:nvSpPr>
        <p:spPr/>
        <p:txBody>
          <a:bodyPr>
            <a:normAutofit fontScale="90000"/>
          </a:bodyPr>
          <a:lstStyle/>
          <a:p>
            <a:pPr lvl="0"/>
            <a:r>
              <a:rPr lang="si-LK" sz="4900" b="1" u="sng" dirty="0"/>
              <a:t>පෙර ළමා වි</a:t>
            </a:r>
            <a:r>
              <a:rPr lang="si-LK" sz="4900" b="1" u="sng" dirty="0" smtClean="0"/>
              <a:t>ය</a:t>
            </a:r>
            <a:r>
              <a:rPr lang="si-LK" b="1" u="sng" dirty="0" smtClean="0"/>
              <a:t/>
            </a:r>
            <a:br>
              <a:rPr lang="si-LK" b="1" u="sng" dirty="0" smtClean="0"/>
            </a:br>
            <a:r>
              <a:rPr lang="si-LK" b="1" dirty="0">
                <a:solidFill>
                  <a:schemeClr val="tx1"/>
                </a:solidFill>
              </a:rPr>
              <a:t>(</a:t>
            </a:r>
            <a:r>
              <a:rPr lang="si-LK" b="1" u="sng" dirty="0" smtClean="0">
                <a:solidFill>
                  <a:schemeClr val="tx1"/>
                </a:solidFill>
              </a:rPr>
              <a:t>අව</a:t>
            </a:r>
            <a:r>
              <a:rPr lang="si-LK" b="1" u="sng" dirty="0">
                <a:solidFill>
                  <a:schemeClr val="tx1"/>
                </a:solidFill>
              </a:rPr>
              <a:t>ුරුදු 01 සිට 05 දක්වා අවධි</a:t>
            </a:r>
            <a:r>
              <a:rPr lang="si-LK" b="1" u="sng" dirty="0" smtClean="0">
                <a:solidFill>
                  <a:schemeClr val="tx1"/>
                </a:solidFill>
              </a:rPr>
              <a:t>ය</a:t>
            </a:r>
            <a:r>
              <a:rPr lang="si-LK"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3540041823"/>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362200"/>
            <a:ext cx="8686800" cy="4495800"/>
          </a:xfrm>
        </p:spPr>
        <p:txBody>
          <a:bodyPr>
            <a:noAutofit/>
          </a:bodyPr>
          <a:lstStyle/>
          <a:p>
            <a:pPr marL="0" indent="0" algn="just">
              <a:lnSpc>
                <a:spcPct val="150000"/>
              </a:lnSpc>
              <a:buNone/>
            </a:pPr>
            <a:r>
              <a:rPr lang="si-LK" sz="3200" dirty="0"/>
              <a:t>දරුවාට වයස අවුරුදු 06 සිට අවුරුදු 10 දක්වා කාලය පසු ළමා විය වන අතර මෙම අවධියේ දී දරුවා විධිමත් අධ්‍යාපන කටයුතු කිරීම ආරම්භ කරයි. සෑම දෙයක් දෙසම ඉතා කුතුහලයෙන් පිරි දෙනෙතින් බලන දරුවාට තමා අවට පරිසරය ගවේෂණය සඳහා අවස්ථා ලබා දිය යුතුය</a:t>
            </a:r>
            <a:r>
              <a:rPr lang="si-LK" sz="3200" dirty="0" smtClean="0"/>
              <a:t>.</a:t>
            </a:r>
            <a:endParaRPr lang="en-US" sz="3200" dirty="0"/>
          </a:p>
        </p:txBody>
      </p:sp>
      <p:sp>
        <p:nvSpPr>
          <p:cNvPr id="2" name="Title 1"/>
          <p:cNvSpPr>
            <a:spLocks noGrp="1"/>
          </p:cNvSpPr>
          <p:nvPr>
            <p:ph type="title"/>
          </p:nvPr>
        </p:nvSpPr>
        <p:spPr/>
        <p:txBody>
          <a:bodyPr>
            <a:noAutofit/>
          </a:bodyPr>
          <a:lstStyle/>
          <a:p>
            <a:pPr lvl="0"/>
            <a:r>
              <a:rPr lang="si-LK" b="1" u="sng" dirty="0"/>
              <a:t>පසු ළමා විය </a:t>
            </a:r>
            <a:r>
              <a:rPr lang="si-LK" b="1" dirty="0" smtClean="0"/>
              <a:t/>
            </a:r>
            <a:br>
              <a:rPr lang="si-LK" b="1" dirty="0" smtClean="0"/>
            </a:br>
            <a:r>
              <a:rPr lang="si-LK" sz="4000" b="1" dirty="0">
                <a:solidFill>
                  <a:schemeClr val="tx1"/>
                </a:solidFill>
              </a:rPr>
              <a:t>(</a:t>
            </a:r>
            <a:r>
              <a:rPr lang="si-LK" sz="4000" b="1" u="sng" dirty="0" smtClean="0">
                <a:solidFill>
                  <a:schemeClr val="tx1"/>
                </a:solidFill>
              </a:rPr>
              <a:t>අව</a:t>
            </a:r>
            <a:r>
              <a:rPr lang="si-LK" sz="4000" b="1" u="sng" dirty="0">
                <a:solidFill>
                  <a:schemeClr val="tx1"/>
                </a:solidFill>
              </a:rPr>
              <a:t>ුරුදු 06 සිට 10 දක්වා අවධි</a:t>
            </a:r>
            <a:r>
              <a:rPr lang="si-LK" sz="4000" b="1" u="sng" dirty="0" smtClean="0">
                <a:solidFill>
                  <a:schemeClr val="tx1"/>
                </a:solidFill>
              </a:rPr>
              <a:t>ය</a:t>
            </a:r>
            <a:r>
              <a:rPr lang="si-LK" sz="4000" b="1" dirty="0" smtClean="0">
                <a:solidFill>
                  <a:schemeClr val="tx1"/>
                </a:solidFill>
              </a:rPr>
              <a:t>)</a:t>
            </a:r>
            <a:r>
              <a:rPr lang="en-US" sz="4000"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158621550"/>
      </p:ext>
    </p:extLst>
  </p:cSld>
  <p:clrMapOvr>
    <a:masterClrMapping/>
  </p:clrMapOvr>
  <mc:AlternateContent xmlns:mc="http://schemas.openxmlformats.org/markup-compatibility/2006" xmlns:p14="http://schemas.microsoft.com/office/powerpoint/2010/main">
    <mc:Choice Requires="p14">
      <p:transition spd="slow" p14:dur="3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TotalTime>
  <Words>1383</Words>
  <Application>Microsoft Office PowerPoint</Application>
  <PresentationFormat>On-screen Show (4:3)</PresentationFormat>
  <Paragraphs>32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Candara</vt:lpstr>
      <vt:lpstr>DL-Araliya.</vt:lpstr>
      <vt:lpstr>Iskoola Pota</vt:lpstr>
      <vt:lpstr>Symbol</vt:lpstr>
      <vt:lpstr>Wingdings</vt:lpstr>
      <vt:lpstr>Waveform</vt:lpstr>
      <vt:lpstr>නිපුණතාවය 02</vt:lpstr>
      <vt:lpstr>නිරෝගී, සෞඛ්‍ය සම්පන්න පුරවැසියෙකු නිර්මාණය වන්නේ පූර්ව ප්‍රසව අවධියේ සහ ළමා වියේ සිට ය. වයස අවුරුදු 03 ක් වන විට දරුවාගේ මොළයෙන් 80% පමණ වර්ධනය වී ඇති බව සොයාගෙන ඇත. උස සහ බර වැඩි වීම කායික වර්ධනය ලෙස හැදින්වෙන අතර මෙම අවධියේ දී දරුවාගේ ශීඝ්‍ර කායික වර්ධනයක් දැකිය හැකිය.</vt:lpstr>
      <vt:lpstr>ළමා වියේ ප්‍රධාන අවධි</vt:lpstr>
      <vt:lpstr>මවක වීමට පෙර දැනගත යුතු කරුණු</vt:lpstr>
      <vt:lpstr>පූර්ව ප්‍රසව අවධිය  (මවුකුස තුල සිටින අවධිය)</vt:lpstr>
      <vt:lpstr>නවජ අවධිය  (උපතේ සිට දින 28 දක්වා කාලය)</vt:lpstr>
      <vt:lpstr>ළදරු අවධිය (උපතේ සිට සිට අවුරුදු 01 දක්වා අවධිය)</vt:lpstr>
      <vt:lpstr>පෙර ළමා විය (අවුරුදු 01 සිට 05 දක්වා අවධිය)</vt:lpstr>
      <vt:lpstr>පසු ළමා විය  (අවුරුදු 06 සිට 10 දක්වා අවධිය) </vt:lpstr>
      <vt:lpstr>ඉහත සඳහන් කල ළමා වියේ ප්‍රධාන අවධි වල කායික හා මනෝ සමාජීය අවශ්‍යතා අධ්‍යයනය කිරීම සඳහා 10 ශ්‍රේණිය පෙළ පොත 17, 19, 20, 21 පිටු අධ්‍යයනය කරන්න.</vt:lpstr>
      <vt:lpstr>ia;+;shs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නිපුණතාවය 02</dc:title>
  <dc:creator>Luvis</dc:creator>
  <cp:lastModifiedBy>DDE Dehiowita</cp:lastModifiedBy>
  <cp:revision>5</cp:revision>
  <dcterms:created xsi:type="dcterms:W3CDTF">2021-05-09T05:09:28Z</dcterms:created>
  <dcterms:modified xsi:type="dcterms:W3CDTF">2021-05-12T17:57:08Z</dcterms:modified>
</cp:coreProperties>
</file>