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2" r:id="rId6"/>
    <p:sldMasterId id="2147483744" r:id="rId7"/>
    <p:sldMasterId id="2147483756" r:id="rId8"/>
    <p:sldMasterId id="2147483768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F0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90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25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1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5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71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57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65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C2946E-F9B9-475A-BFB0-CD1D17424F47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F82ADC-5CCA-4CA4-B763-9230556369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609600"/>
            <a:ext cx="35814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lgerian" pitchFamily="82" charset="0"/>
              </a:rPr>
              <a:t>EASY ENGLISH</a:t>
            </a:r>
            <a:br>
              <a:rPr lang="en-US" sz="4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lgerian" pitchFamily="82" charset="0"/>
              </a:rPr>
            </a:br>
            <a:r>
              <a:rPr lang="en-US" sz="4000" b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Algerian" pitchFamily="82" charset="0"/>
              </a:rPr>
              <a:t>GRADE 8</a:t>
            </a:r>
            <a:endParaRPr lang="en-US" sz="4000" b="1" dirty="0">
              <a:solidFill>
                <a:schemeClr val="tx1">
                  <a:lumMod val="20000"/>
                  <a:lumOff val="8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7848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ZONAL EDUCATION OFFICE – EMBILIPITIYA</a:t>
            </a:r>
          </a:p>
          <a:p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Brush Script MT" pitchFamily="66" charset="0"/>
              </a:rPr>
              <a:t>                                                 </a:t>
            </a:r>
            <a:r>
              <a:rPr lang="en-US" sz="2300" b="1" dirty="0" smtClean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Prepared by – Ms.D.A.N. Lakmali</a:t>
            </a:r>
          </a:p>
          <a:p>
            <a:r>
              <a:rPr lang="en-US" sz="2300" b="1" dirty="0" smtClean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                                             R/</a:t>
            </a:r>
            <a:r>
              <a:rPr lang="en-US" sz="2300" b="1" dirty="0" err="1" smtClean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Emb</a:t>
            </a:r>
            <a:r>
              <a:rPr lang="en-US" sz="2300" b="1" dirty="0" smtClean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/</a:t>
            </a:r>
            <a:r>
              <a:rPr lang="en-US" sz="2300" b="1" dirty="0" err="1" smtClean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Mulendiyawala</a:t>
            </a:r>
            <a:r>
              <a:rPr lang="en-US" sz="2300" b="1" dirty="0" smtClean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 M.V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Brush Script MT" pitchFamily="66" charset="0"/>
              </a:rPr>
              <a:t>.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429000" cy="212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41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4676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well as,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Reflexive pronouns are used at the end of a clause to say that someone did something without any help from anyone else. In these sentences “by” can precede the reflexive pronoun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Ex.   </a:t>
            </a:r>
            <a:r>
              <a:rPr lang="en-US" b="1" dirty="0" smtClean="0">
                <a:solidFill>
                  <a:srgbClr val="00B050"/>
                </a:solidFill>
              </a:rPr>
              <a:t>The boys put up the tent all by themselves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Nethu cleaned the whole house herself.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b="1" dirty="0" smtClean="0">
                <a:solidFill>
                  <a:srgbClr val="7030A0"/>
                </a:solidFill>
              </a:rPr>
              <a:t>Did you make this cake yourself?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Reflexive pronouns are used as prepositional complements where it has the same reference as the subject.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Ex</a:t>
            </a:r>
            <a:r>
              <a:rPr lang="en-US" b="1" dirty="0" smtClean="0">
                <a:solidFill>
                  <a:srgbClr val="002060"/>
                </a:solidFill>
              </a:rPr>
              <a:t>.  I am not worried </a:t>
            </a:r>
            <a:r>
              <a:rPr lang="en-US" b="1" u="sng" dirty="0" smtClean="0">
                <a:solidFill>
                  <a:srgbClr val="002060"/>
                </a:solidFill>
              </a:rPr>
              <a:t>about myself.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You should depend </a:t>
            </a:r>
            <a:r>
              <a:rPr lang="en-US" b="1" u="sng" dirty="0" smtClean="0">
                <a:solidFill>
                  <a:srgbClr val="C00000"/>
                </a:solidFill>
              </a:rPr>
              <a:t>on yourself </a:t>
            </a:r>
            <a:r>
              <a:rPr lang="en-US" b="1" dirty="0" smtClean="0">
                <a:solidFill>
                  <a:srgbClr val="C00000"/>
                </a:solidFill>
              </a:rPr>
              <a:t>for this.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16" y="5410200"/>
            <a:ext cx="1551709" cy="147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828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838200"/>
            <a:ext cx="83439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Myself, yourself, himself, herself, itself, ourselves, yourselves, themselves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3964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Choose the correct reflexive pronoun from the list given.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482" y="1905000"/>
            <a:ext cx="702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/>
              <a:t>She learnt  to play the guitar …………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I ……… do not agree.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7030A0"/>
                </a:solidFill>
              </a:rPr>
              <a:t>Let’s just relax and enjoy ………………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00B050"/>
                </a:solidFill>
              </a:rPr>
              <a:t>There is no need for the team to peel proud of ………………….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C00000"/>
                </a:solidFill>
              </a:rPr>
              <a:t>They have bought …………………..  a new car.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 introduced ………………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doctor said so ……………..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Our cat washes ………………… after every meal.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99308"/>
            <a:ext cx="1804987" cy="180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65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457200"/>
            <a:ext cx="3276600" cy="152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  <a:cs typeface="Aharoni" pitchFamily="2" charset="-79"/>
              </a:rPr>
              <a:t>UNIT-01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PLAN THE WORK</a:t>
            </a:r>
            <a:br>
              <a:rPr lang="en-US" sz="2800" dirty="0" smtClean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WORK THE PLAN</a:t>
            </a:r>
            <a:r>
              <a:rPr lang="en-US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endParaRPr lang="en-US" sz="28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60198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Activity – 1.3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Competency level – Uses pronouns appropriately.</a:t>
            </a:r>
            <a:endParaRPr lang="en-US" b="1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191000" cy="221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95662"/>
            <a:ext cx="2419350" cy="94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08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32766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learn pronouns.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following sentences.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Sachini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is a nurse.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.She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nurse.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1F04EA"/>
                </a:solidFill>
                <a:latin typeface="Times New Roman" pitchFamily="18" charset="0"/>
                <a:cs typeface="Times New Roman" pitchFamily="18" charset="0"/>
              </a:rPr>
              <a:t>Here, the word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smtClean="0">
                <a:solidFill>
                  <a:srgbClr val="1F04EA"/>
                </a:solidFill>
                <a:latin typeface="Times New Roman" pitchFamily="18" charset="0"/>
                <a:cs typeface="Times New Roman" pitchFamily="18" charset="0"/>
              </a:rPr>
              <a:t>substitutes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Sachini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But, my dear students, you can not say,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Sachini, she is a nurse.</a:t>
            </a:r>
          </a:p>
          <a:p>
            <a:pPr marL="0" indent="0">
              <a:buNone/>
            </a:pPr>
            <a:endParaRPr 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That means, a pronoun can be used instead of  a noun but not in addition to it.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4800"/>
            <a:ext cx="1636241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73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09" y="381000"/>
            <a:ext cx="782089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Pronouns are a group of words that are used  instead of nouns or noun phrases.</a:t>
            </a:r>
            <a:endParaRPr lang="en-US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600200"/>
            <a:ext cx="795250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As well as,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Pronouns belong to closed class words . That </a:t>
            </a:r>
            <a:r>
              <a:rPr lang="en-US" b="1" dirty="0" smtClean="0">
                <a:solidFill>
                  <a:srgbClr val="7030A0"/>
                </a:solidFill>
              </a:rPr>
              <a:t>is, </a:t>
            </a:r>
            <a:r>
              <a:rPr lang="en-US" b="1" dirty="0" smtClean="0">
                <a:solidFill>
                  <a:srgbClr val="7030A0"/>
                </a:solidFill>
              </a:rPr>
              <a:t>we </a:t>
            </a:r>
            <a:r>
              <a:rPr lang="en-US" b="1" u="sng" dirty="0" smtClean="0">
                <a:solidFill>
                  <a:srgbClr val="7030A0"/>
                </a:solidFill>
              </a:rPr>
              <a:t>can not create</a:t>
            </a:r>
            <a:r>
              <a:rPr lang="en-US" b="1" dirty="0" smtClean="0">
                <a:solidFill>
                  <a:srgbClr val="7030A0"/>
                </a:solidFill>
              </a:rPr>
              <a:t> new pronouns.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09" y="3250894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They have different forms relating to person, gender and they have singular plural forms.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06760"/>
            <a:ext cx="2667000" cy="1071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28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6294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 Personal pronouns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(a)  person  </a:t>
            </a:r>
            <a:r>
              <a:rPr lang="en-US" sz="1600" b="1" dirty="0" smtClean="0">
                <a:solidFill>
                  <a:srgbClr val="1F04EA"/>
                </a:solidFill>
              </a:rPr>
              <a:t>-                   first person </a:t>
            </a:r>
            <a:r>
              <a:rPr lang="en-US" sz="1600" dirty="0" smtClean="0"/>
              <a:t>-  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I,  We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3300"/>
                </a:solidFill>
              </a:rPr>
              <a:t> </a:t>
            </a:r>
            <a:r>
              <a:rPr lang="en-US" sz="1600" b="1" dirty="0" smtClean="0">
                <a:solidFill>
                  <a:srgbClr val="003300"/>
                </a:solidFill>
              </a:rPr>
              <a:t>                                            second person </a:t>
            </a:r>
            <a:r>
              <a:rPr lang="en-US" sz="1600" dirty="0" smtClean="0"/>
              <a:t>–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you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</a:rPr>
              <a:t>                                             third person  </a:t>
            </a:r>
            <a:r>
              <a:rPr lang="en-US" sz="1600" b="1" dirty="0" smtClean="0">
                <a:solidFill>
                  <a:srgbClr val="00B050"/>
                </a:solidFill>
              </a:rPr>
              <a:t>-  he, she, it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(b) Number </a:t>
            </a:r>
            <a:r>
              <a:rPr lang="en-US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                  singular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I, she ,it, he , you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plural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_ 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we, they , you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800600" cy="381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see classification of pronouns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114799"/>
            <a:ext cx="64008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arenBoth" startAt="3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/>
              <a:t>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   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subjective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,We, You, They, He , She , It  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objective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me, us, you, him, it, them 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Genitive     </a:t>
            </a:r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my, your, his, its, their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Gender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feminine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                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 , her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masculine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              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he, him, his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Neuter/Non personal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it, its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2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382000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7030A0"/>
                </a:solidFill>
              </a:rPr>
              <a:t>2</a:t>
            </a:r>
            <a:r>
              <a:rPr lang="en-US" b="1" dirty="0" smtClean="0">
                <a:solidFill>
                  <a:srgbClr val="7030A0"/>
                </a:solidFill>
              </a:rPr>
              <a:t>.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Reflexive pronouns (myself, ourselves etc…)</a:t>
            </a:r>
          </a:p>
          <a:p>
            <a:pPr marL="342900" indent="-342900">
              <a:lnSpc>
                <a:spcPct val="200000"/>
              </a:lnSpc>
              <a:buAutoNum type="arabicPlain" startAt="3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Indefinite/ universal pronouns  ( every one, everybody, all, both someone etc…..)</a:t>
            </a:r>
          </a:p>
          <a:p>
            <a:pPr marL="342900" indent="-342900">
              <a:lnSpc>
                <a:spcPct val="200000"/>
              </a:lnSpc>
              <a:buAutoNum type="arabicPlain" startAt="3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Relative pronouns  (who, whom, whose etc………..)</a:t>
            </a:r>
          </a:p>
          <a:p>
            <a:pPr marL="342900" indent="-342900">
              <a:lnSpc>
                <a:spcPct val="200000"/>
              </a:lnSpc>
              <a:buAutoNum type="arabicPlain" startAt="3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Demonstrative pronouns (this, that etc…)</a:t>
            </a:r>
          </a:p>
          <a:p>
            <a:pPr marL="342900" indent="-342900">
              <a:lnSpc>
                <a:spcPct val="200000"/>
              </a:lnSpc>
              <a:buAutoNum type="arabicPlain" startAt="3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Reciprocal pronouns (each other, one another )</a:t>
            </a:r>
          </a:p>
          <a:p>
            <a:pPr marL="342900" indent="-342900">
              <a:lnSpc>
                <a:spcPct val="200000"/>
              </a:lnSpc>
              <a:buAutoNum type="arabicPlain" startAt="3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Interrogative pronouns. (who, whom, what, which etc….)</a:t>
            </a:r>
          </a:p>
          <a:p>
            <a:pPr marL="342900" indent="-342900">
              <a:lnSpc>
                <a:spcPct val="200000"/>
              </a:lnSpc>
              <a:buAutoNum type="arabicPlain" startAt="3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170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4724400" cy="304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Now, let’s learn reflexive pronouns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2219"/>
            <a:ext cx="8229600" cy="85898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pronouns too are classified according to person, number and gender. As well as they all end in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self/selves.</a:t>
            </a:r>
            <a:endParaRPr 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7276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Singular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13927"/>
              </p:ext>
            </p:extLst>
          </p:nvPr>
        </p:nvGraphicFramePr>
        <p:xfrm>
          <a:off x="914400" y="3886200"/>
          <a:ext cx="4267200" cy="222504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pronouns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Reflexive pronouns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myself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yourself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himself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herself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It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itself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81200"/>
            <a:ext cx="3048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79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1371600" cy="457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Plural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97618"/>
              </p:ext>
            </p:extLst>
          </p:nvPr>
        </p:nvGraphicFramePr>
        <p:xfrm>
          <a:off x="1219200" y="1371600"/>
          <a:ext cx="4572000" cy="1981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/>
                <a:gridCol w="23622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pronouns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Reflexive pronouns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  <a:endParaRPr lang="en-US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ourselves</a:t>
                      </a:r>
                      <a:endParaRPr lang="en-US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endParaRPr lang="en-US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yourselves</a:t>
                      </a:r>
                      <a:endParaRPr lang="en-US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They</a:t>
                      </a:r>
                      <a:endParaRPr lang="en-US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themselves</a:t>
                      </a:r>
                      <a:endParaRPr lang="en-US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86200"/>
            <a:ext cx="3990975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7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153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Reflexive pronouns can be used as the object of a verb when the person  / thing affected by the action is the same as the person or thing that does action. That is,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subject and the object refer to the same person or thing.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418" y="2057400"/>
            <a:ext cx="63453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–     </a:t>
            </a:r>
            <a:r>
              <a:rPr lang="en-US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mother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poured </a:t>
            </a:r>
            <a:r>
              <a:rPr lang="en-US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herself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cup of tea.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fried</a:t>
            </a:r>
            <a:r>
              <a:rPr lang="en-US" sz="1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himself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egg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have to blame 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yourself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doing so badly in the term test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only that,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6353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Reflexive pronouns are used after nouns or pronouns to emphasize them.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181600"/>
            <a:ext cx="5257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myself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did this activity.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himself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saw  the thief entering the house.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334000"/>
            <a:ext cx="1695450" cy="144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37123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Custom 9">
      <a:dk1>
        <a:srgbClr val="FAC08F"/>
      </a:dk1>
      <a:lt1>
        <a:srgbClr val="FE19FF"/>
      </a:lt1>
      <a:dk2>
        <a:srgbClr val="FFFF00"/>
      </a:dk2>
      <a:lt2>
        <a:srgbClr val="548DD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Custom 7">
      <a:dk1>
        <a:srgbClr val="FCD9D3"/>
      </a:dk1>
      <a:lt1>
        <a:srgbClr val="0D78C9"/>
      </a:lt1>
      <a:dk2>
        <a:srgbClr val="FFB279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atch">
  <a:themeElements>
    <a:clrScheme name="Custom 5">
      <a:dk1>
        <a:sysClr val="windowText" lastClr="000000"/>
      </a:dk1>
      <a:lt1>
        <a:sysClr val="window" lastClr="FFFFFF"/>
      </a:lt1>
      <a:dk2>
        <a:srgbClr val="B55475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djacency">
  <a:themeElements>
    <a:clrScheme name="Custom 17">
      <a:dk1>
        <a:sysClr val="windowText" lastClr="000000"/>
      </a:dk1>
      <a:lt1>
        <a:sysClr val="window" lastClr="FFFFFF"/>
      </a:lt1>
      <a:dk2>
        <a:srgbClr val="00B050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ushpin">
  <a:themeElements>
    <a:clrScheme name="Custom 7">
      <a:dk1>
        <a:srgbClr val="FCD9D3"/>
      </a:dk1>
      <a:lt1>
        <a:srgbClr val="0D78C9"/>
      </a:lt1>
      <a:dk2>
        <a:srgbClr val="FFB279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696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Office Theme</vt:lpstr>
      <vt:lpstr>Aspect</vt:lpstr>
      <vt:lpstr>Technic</vt:lpstr>
      <vt:lpstr>Concourse</vt:lpstr>
      <vt:lpstr>Angles</vt:lpstr>
      <vt:lpstr>Thatch</vt:lpstr>
      <vt:lpstr>Adjacency</vt:lpstr>
      <vt:lpstr>Slipstream</vt:lpstr>
      <vt:lpstr>Pushpin</vt:lpstr>
      <vt:lpstr>EASY ENGLISH GRADE 8</vt:lpstr>
      <vt:lpstr>UNIT-01 PLAN THE WORK WORK THE PLAN </vt:lpstr>
      <vt:lpstr>Let’s learn pronouns.</vt:lpstr>
      <vt:lpstr>PowerPoint Presentation</vt:lpstr>
      <vt:lpstr>Let’s see classification of pronouns.</vt:lpstr>
      <vt:lpstr>PowerPoint Presentation</vt:lpstr>
      <vt:lpstr>Now, let’s learn reflexive pronouns</vt:lpstr>
      <vt:lpstr>Plural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ENGLISH GRADE 8</dc:title>
  <dc:creator>MY PLUS</dc:creator>
  <cp:lastModifiedBy>MY PLUS</cp:lastModifiedBy>
  <cp:revision>71</cp:revision>
  <dcterms:created xsi:type="dcterms:W3CDTF">2021-05-14T03:55:20Z</dcterms:created>
  <dcterms:modified xsi:type="dcterms:W3CDTF">2021-05-15T09:02:05Z</dcterms:modified>
</cp:coreProperties>
</file>