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030F4E9-A3F4-CE46-9198-D8A1A2C0DEE7}"/>
              </a:ext>
            </a:extLst>
          </p:cNvPr>
          <p:cNvSpPr/>
          <p:nvPr/>
        </p:nvSpPr>
        <p:spPr>
          <a:xfrm flipH="1">
            <a:off x="0" y="0"/>
            <a:ext cx="93660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930A65F7-050D-EB42-95AB-734711E0E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044" y="-25877"/>
            <a:ext cx="6221955" cy="201001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9D3EBF4-C3F2-4046-A000-5618091C9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045" y="2009233"/>
            <a:ext cx="6221955" cy="207398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566C9F2-CE30-FD42-8BE7-1F1F263DA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045" y="3971526"/>
            <a:ext cx="6221955" cy="2886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FD40E-EECD-B840-9282-7D7FA004E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581" y="2910283"/>
            <a:ext cx="7766936" cy="1646302"/>
          </a:xfrm>
        </p:spPr>
        <p:txBody>
          <a:bodyPr/>
          <a:lstStyle/>
          <a:p>
            <a:r>
              <a:rPr lang="si-LK">
                <a:solidFill>
                  <a:schemeClr val="tx2">
                    <a:lumMod val="50000"/>
                  </a:schemeClr>
                </a:solidFill>
              </a:rPr>
              <a:t>ව්‍යවසායකත්වය හා කුඩා පරිමාණ ව්‍යාපාර </a:t>
            </a:r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C058C-722F-FE4D-9AF7-54E61A1CA955}"/>
              </a:ext>
            </a:extLst>
          </p:cNvPr>
          <p:cNvSpPr txBox="1"/>
          <p:nvPr/>
        </p:nvSpPr>
        <p:spPr>
          <a:xfrm>
            <a:off x="1729729" y="1610001"/>
            <a:ext cx="611293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si-LK" sz="4400"/>
              <a:t>10 ශ්‍රේණිය - 4 වන ඒකකය</a:t>
            </a:r>
            <a:endParaRPr lang="en-US" sz="4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E3F02-F7DD-3D4C-BE97-8A5AF195573E}"/>
              </a:ext>
            </a:extLst>
          </p:cNvPr>
          <p:cNvSpPr txBox="1"/>
          <p:nvPr/>
        </p:nvSpPr>
        <p:spPr>
          <a:xfrm>
            <a:off x="936602" y="5182866"/>
            <a:ext cx="5460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i-LK" sz="3200"/>
              <a:t>සැකසුම- B.G. පුෂ්‍පා රංජනී</a:t>
            </a:r>
          </a:p>
          <a:p>
            <a:pPr algn="l"/>
            <a:r>
              <a:rPr lang="si-LK" sz="3200"/>
              <a:t>කෑ/දෙහි අමිතිරිගල මහා විද්‍යාලය.</a:t>
            </a:r>
            <a:endParaRPr lang="en-US" sz="3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F17C5-2B46-2E44-8941-AA2AA6DFE535}"/>
              </a:ext>
            </a:extLst>
          </p:cNvPr>
          <p:cNvSpPr txBox="1"/>
          <p:nvPr/>
        </p:nvSpPr>
        <p:spPr>
          <a:xfrm>
            <a:off x="1507066" y="371103"/>
            <a:ext cx="687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i-LK" sz="3600"/>
              <a:t>ව්‍යවසායකත්ව අධ්‍යයනය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499124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5B983D40-E42D-F94E-B89E-BB346F519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728" y="3191494"/>
            <a:ext cx="5892441" cy="3666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D4A87-E99E-4E4C-B39A-2CEDE2A1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-1049213"/>
            <a:ext cx="8596668" cy="2595460"/>
          </a:xfrm>
        </p:spPr>
        <p:txBody>
          <a:bodyPr/>
          <a:lstStyle/>
          <a:p>
            <a:r>
              <a:rPr lang="si-LK"/>
              <a:t>ව්‍යවසායකයෙකුගේ භූමිකා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5C7E0-C118-D742-ACCC-980223D99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809" y="1867890"/>
            <a:ext cx="9515652" cy="300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i-LK"/>
              <a:t>කුඩා පරිමාණ  ව්‍යාපාරයක කටයුතු  කරන  විටදී ද ව්‍යවසායකයෙකුට බෝහෝ කාර්ය  ඉටු කිරීමට  සිදු  වේ.ව්‍යවසායකයෙකු ලෙස  ඉටුකරනු  ලබන එම කාර්‍ය භාරය ව්‍යවසායකයෙකුගේ භූමිකාව ලෙස හදුනාගැනේ. </a:t>
            </a:r>
          </a:p>
          <a:p>
            <a:pPr marL="0" indent="0">
              <a:buNone/>
            </a:pPr>
            <a:r>
              <a:rPr lang="si-LK">
                <a:solidFill>
                  <a:schemeClr val="accent2"/>
                </a:solidFill>
              </a:rPr>
              <a:t>ව්‍යවාසයකයෙක්‍ය් ලෙස ක්‍රියාන්මක වන විටදී ඔහු නියැලෙන භූමිකා පෙල්පොතෙන් සොයා ලියන්න..?</a:t>
            </a:r>
          </a:p>
          <a:p>
            <a:pPr>
              <a:buFont typeface="+mj-lt"/>
              <a:buAutoNum type="arabicPeriod"/>
            </a:pPr>
            <a:r>
              <a:rPr lang="si-LK">
                <a:solidFill>
                  <a:schemeClr val="accent2"/>
                </a:solidFill>
              </a:rPr>
              <a:t>......................................................................</a:t>
            </a:r>
          </a:p>
          <a:p>
            <a:pPr>
              <a:buFont typeface="+mj-lt"/>
              <a:buAutoNum type="arabicPeriod"/>
            </a:pPr>
            <a:r>
              <a:rPr lang="si-LK">
                <a:solidFill>
                  <a:schemeClr val="accent2"/>
                </a:solidFill>
              </a:rPr>
              <a:t>......................................................................</a:t>
            </a:r>
          </a:p>
          <a:p>
            <a:pPr>
              <a:buFont typeface="+mj-lt"/>
              <a:buAutoNum type="arabicPeriod"/>
            </a:pPr>
            <a:r>
              <a:rPr lang="si-LK">
                <a:solidFill>
                  <a:schemeClr val="accent2"/>
                </a:solidFill>
              </a:rPr>
              <a:t>......................................................................</a:t>
            </a:r>
          </a:p>
          <a:p>
            <a:pPr marL="0" indent="0">
              <a:buNone/>
            </a:pPr>
            <a:endParaRPr lang="si-LK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7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4B3C-0F37-1B45-9C11-0E7742BD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/>
              <a:t>පෙළ පොත අධ්‍යයනයෙන් පහත සදහන් අභ්‍යස යේ නිරත වන්න.(හිස්තැන් පුරවන්න)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6FDDE-0FCB-3A4E-8E1D-6A36EC2E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08" y="2160589"/>
            <a:ext cx="8408093" cy="3702853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i-LK" sz="2400"/>
              <a:t>ව්‍යවසායකයෙකු ව්‍යාපාරයේ අරමුණු  හා පරමාර්ථ ලඟා කර ගැනීම පිණිස අවශ්‍ය  සම්පත් සැපයීම, අවදානම් දැරීම, වැදගත් තීරණ  ගැනීම ආදී කාර්‍ය ඉටු කිරීම ........................................................ වේ.</a:t>
            </a:r>
          </a:p>
          <a:p>
            <a:r>
              <a:rPr lang="si-LK" sz="2400"/>
              <a:t>නිදසුන්</a:t>
            </a:r>
            <a:r>
              <a:rPr lang="si-LK" sz="3200"/>
              <a:t>- .................................................................             ...........................................................................</a:t>
            </a:r>
          </a:p>
          <a:p>
            <a:r>
              <a:rPr lang="si-LK" sz="2100"/>
              <a:t>ව්‍යාපාර හිමිකරුවන් ලෙස සපයාගත් සම්පත් ව්‍යාපාරයේ අරමුණු ලඟා කර ගැනිම පිණිස නිසිලෙස භාවිත කිරීම ............................................. ලෙස හැදින්වේ.</a:t>
            </a:r>
          </a:p>
          <a:p>
            <a:pPr marL="0" indent="0">
              <a:buNone/>
            </a:pPr>
            <a:r>
              <a:rPr lang="si-LK" sz="2100"/>
              <a:t>නිදසුන්-.......................................</a:t>
            </a:r>
          </a:p>
          <a:p>
            <a:pPr marL="0" indent="0">
              <a:buNone/>
            </a:pPr>
            <a:r>
              <a:rPr lang="si-LK" sz="2100"/>
              <a:t>              ......................................</a:t>
            </a:r>
          </a:p>
          <a:p>
            <a:r>
              <a:rPr lang="si-LK" sz="2000"/>
              <a:t>ව්‍යාවසාකයෙකු ව්‍යාපාරයේ විවිධ කාර්‍යන්හී නියැලිමානව සමපත නිසි පඑඉදි මෙහෙයවමින් , උනන්දුන් කරවමින් හා අවශය පරිදි බලපෑම් කරමින් සිදුකරන කාර්‍ය භාරය........................................හදුනාගැනේ.</a:t>
            </a:r>
          </a:p>
          <a:p>
            <a:r>
              <a:rPr lang="si-LK" sz="2000"/>
              <a:t>නිදසුන්-.......................................................................................</a:t>
            </a:r>
          </a:p>
          <a:p>
            <a:r>
              <a:rPr lang="si-LK" sz="2000"/>
              <a:t>             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29247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D24D53D0-1CED-0C4B-8A87-200FA9FD5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75037" y="2643706"/>
            <a:ext cx="5539344" cy="1909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2E25F0-5292-104F-A50E-1EC89338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48400"/>
          </a:xfrm>
        </p:spPr>
        <p:txBody>
          <a:bodyPr/>
          <a:lstStyle/>
          <a:p>
            <a:r>
              <a:rPr lang="si-LK">
                <a:solidFill>
                  <a:schemeClr val="tx1"/>
                </a:solidFill>
              </a:rPr>
              <a:t>ව</a:t>
            </a:r>
            <a:r>
              <a:rPr lang="si-LK">
                <a:solidFill>
                  <a:schemeClr val="accent2"/>
                </a:solidFill>
              </a:rPr>
              <a:t>්</a:t>
            </a:r>
            <a:r>
              <a:rPr lang="si-LK">
                <a:solidFill>
                  <a:schemeClr val="tx1"/>
                </a:solidFill>
              </a:rPr>
              <a:t>‍යවසාකයෙකු වර්ධනය  කරගත  යුතු  මූලික  කුසලතා (හිස්තැන් පුරවන්න 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0BA21-707C-D746-8B6C-C5BE325A5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950" y="1793413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i-LK" sz="2000">
                <a:solidFill>
                  <a:schemeClr val="tx1"/>
                </a:solidFill>
              </a:rPr>
              <a:t>ව්‍යවසායකයෙකු අයිතිකරුගේ භූමිකාම , නායකයාගේ භූමිකාව සහ කළමනාකරුහේ භූමිකාව යන භූමිකා වල කටයුතු කරන විටදී තිබිය යුතු මූලික කුසලතා කිහිපයකි.</a:t>
            </a:r>
          </a:p>
          <a:p>
            <a:pPr marL="0" indent="0">
              <a:buNone/>
            </a:pPr>
            <a:r>
              <a:rPr lang="si-LK" sz="2000">
                <a:solidFill>
                  <a:schemeClr val="tx1"/>
                </a:solidFill>
              </a:rPr>
              <a:t>පෙළපොත අධ්‍යයනයෙන්  පහත අභ්‍යස වල නිරත වන්න.</a:t>
            </a:r>
          </a:p>
          <a:p>
            <a:pPr marL="457200" indent="-457200">
              <a:buFont typeface="+mj-lt"/>
              <a:buAutoNum type="arabicPeriod"/>
            </a:pPr>
            <a:r>
              <a:rPr lang="si-LK" sz="2000">
                <a:solidFill>
                  <a:schemeClr val="tx1"/>
                </a:solidFill>
              </a:rPr>
              <a:t>තාක්ශනික කුසලතාව-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 යනුවෙන් හැදින්වේ</a:t>
            </a:r>
          </a:p>
          <a:p>
            <a:pPr marL="0" indent="0">
              <a:buNone/>
            </a:pPr>
            <a:r>
              <a:rPr lang="si-LK" sz="2000">
                <a:solidFill>
                  <a:schemeClr val="tx1"/>
                </a:solidFill>
              </a:rPr>
              <a:t>නිදසුන්- ව්‍යාපාරයට ගෙනා යනත්‍රයක් නිවැරැදිව ස්ථාන ගත කිරීම, ක්‍රියාත්මක        .   .           කිරීම,අලුත්වැඩියා කිරීම වැනි කාර්‍ය කිරීමට ඇති කුසලතාව.</a:t>
            </a:r>
          </a:p>
          <a:p>
            <a:pPr marL="0" indent="0">
              <a:buNone/>
            </a:pPr>
            <a:r>
              <a:rPr lang="si-LK" sz="2000">
                <a:solidFill>
                  <a:schemeClr val="tx1"/>
                </a:solidFill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7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6F0A-6F57-5644-9A65-8CF686885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589" y="311064"/>
            <a:ext cx="10318197" cy="6546936"/>
          </a:xfrm>
        </p:spPr>
        <p:txBody>
          <a:bodyPr>
            <a:normAutofit fontScale="25000" lnSpcReduction="20000"/>
          </a:bodyPr>
          <a:lstStyle/>
          <a:p>
            <a:r>
              <a:rPr lang="si-LK" sz="8000"/>
              <a:t>මානව කුසලතා </a:t>
            </a:r>
          </a:p>
          <a:p>
            <a:pPr marL="0" indent="0">
              <a:buNone/>
            </a:pPr>
            <a:r>
              <a:rPr lang="si-LK" sz="8000"/>
              <a:t>ආයතනයක අභයන්තර හෝ බාහිරව සිටින පුද්ගලයන් සමඟ යහපන් අන්තර් පුද්ගල සම්බන්ධතා ගොඩනගා ගැනීමට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මානව කුසලතා වේ.</a:t>
            </a:r>
          </a:p>
          <a:p>
            <a:pPr marL="0" indent="0">
              <a:buNone/>
            </a:pPr>
            <a:r>
              <a:rPr lang="si-LK" sz="8000"/>
              <a:t>නිදසුන්  ........................................................................................................................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si-LK" sz="8000"/>
              <a:t>.             ............................................................................ ............... ...............................</a:t>
            </a:r>
          </a:p>
          <a:p>
            <a:pPr marL="0" indent="0">
              <a:buNone/>
            </a:pPr>
            <a:r>
              <a:rPr lang="si-LK" sz="8000"/>
              <a:t>.            ..............................................................................................................................</a:t>
            </a:r>
          </a:p>
          <a:p>
            <a:pPr marL="0" indent="0">
              <a:buNone/>
            </a:pPr>
            <a:endParaRPr lang="si-LK" sz="8000"/>
          </a:p>
          <a:p>
            <a:pPr marL="0" indent="0">
              <a:buNone/>
            </a:pPr>
            <a:r>
              <a:rPr lang="si-LK" sz="8000"/>
              <a:t>සංකල්පනාත්මක කුසලතාව</a:t>
            </a:r>
          </a:p>
          <a:p>
            <a:pPr marL="0" indent="0">
              <a:buNone/>
            </a:pPr>
            <a:r>
              <a:rPr lang="si-LK" sz="8000"/>
              <a:t>ව්‍යාපාරය සමස්තයක්  ලෙස  සලකා  බලමින්  අනාගතයේ  ව්‍යාපාරික......................................</a:t>
            </a:r>
          </a:p>
          <a:p>
            <a:pPr marL="0" indent="0">
              <a:buNone/>
            </a:pPr>
            <a:r>
              <a:rPr lang="si-LK" sz="800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........................සංකල්පනාත්මකා කුසලතා  වේ</a:t>
            </a:r>
          </a:p>
          <a:p>
            <a:pPr marL="0" indent="0">
              <a:buNone/>
            </a:pPr>
            <a:r>
              <a:rPr lang="si-LK" sz="8000"/>
              <a:t>   නිදසුන් .........................................................................................................................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si-LK" sz="8000"/>
              <a:t>               .............................................................................. ..........................................</a:t>
            </a:r>
          </a:p>
          <a:p>
            <a:pPr marL="0" indent="0">
              <a:buNone/>
            </a:pPr>
            <a:endParaRPr lang="si-LK" sz="8000"/>
          </a:p>
          <a:p>
            <a:pPr marL="0" indent="0">
              <a:buNone/>
            </a:pPr>
            <a:endParaRPr lang="si-LK" sz="8000"/>
          </a:p>
          <a:p>
            <a:pPr marL="0" indent="0">
              <a:buNone/>
            </a:pPr>
            <a:endParaRPr lang="si-LK" sz="8000"/>
          </a:p>
          <a:p>
            <a:pPr marL="0" indent="0">
              <a:buNone/>
            </a:pPr>
            <a:r>
              <a:rPr lang="si-LK" sz="8000"/>
              <a:t>..</a:t>
            </a:r>
          </a:p>
          <a:p>
            <a:pPr marL="0" indent="0">
              <a:buNone/>
            </a:pPr>
            <a:endParaRPr lang="si-LK" sz="8000"/>
          </a:p>
          <a:p>
            <a:pPr marL="0" indent="0">
              <a:buNone/>
            </a:pPr>
            <a:r>
              <a:rPr lang="si-LK" sz="8000"/>
              <a:t>          ..............................................................</a:t>
            </a:r>
          </a:p>
          <a:p>
            <a:pPr marL="0" indent="0">
              <a:buNone/>
            </a:pPr>
            <a:endParaRPr lang="si-LK" sz="8000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r>
              <a:rPr lang="si-LK"/>
              <a:t>..........</a:t>
            </a:r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r>
              <a:rPr lang="si-LK"/>
              <a:t>.......................................................................</a:t>
            </a:r>
          </a:p>
          <a:p>
            <a:pPr marL="0" indent="0">
              <a:buNone/>
            </a:pPr>
            <a:r>
              <a:rPr lang="si-LK"/>
              <a:t>.............</a:t>
            </a:r>
          </a:p>
          <a:p>
            <a:pPr marL="0" indent="0">
              <a:buNone/>
            </a:pPr>
            <a:r>
              <a:rPr lang="si-LK"/>
              <a:t>.........................</a:t>
            </a:r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r>
              <a:rPr lang="si-LK"/>
              <a:t> ........................................................................</a:t>
            </a:r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r>
              <a:rPr lang="si-LK"/>
              <a:t>....</a:t>
            </a:r>
          </a:p>
          <a:p>
            <a:pPr marL="0" indent="0">
              <a:buNone/>
            </a:pPr>
            <a:r>
              <a:rPr lang="si-LK"/>
              <a:t>..</a:t>
            </a:r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</p:txBody>
      </p:sp>
    </p:spTree>
    <p:extLst>
      <p:ext uri="{BB962C8B-B14F-4D97-AF65-F5344CB8AC3E}">
        <p14:creationId xmlns:p14="http://schemas.microsoft.com/office/powerpoint/2010/main" val="1611902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D2F0253-2A98-9C48-B7D1-D123E84B6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405" y="4765223"/>
            <a:ext cx="3598457" cy="188990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FF9633C-E571-7242-8828-AA97A02D2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540" y="1707448"/>
            <a:ext cx="4657725" cy="2828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161DF6-D503-A441-9D97-0EC661DE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65908"/>
            <a:ext cx="8596668" cy="1064491"/>
          </a:xfrm>
        </p:spPr>
        <p:txBody>
          <a:bodyPr/>
          <a:lstStyle/>
          <a:p>
            <a:r>
              <a:rPr lang="si-LK"/>
              <a:t>කණ්ඩායමක්  සමග කටයුතු  කිරීමේ කුසලතා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19AE-3F96-AD47-B4E8-FD1CF0B7B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09" y="1373084"/>
            <a:ext cx="10009909" cy="5769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i-LK"/>
              <a:t>්‍යාපාරික  කටයුතුවල දී විවිධ  කණ්ඩායම්  ,විවිධ  පුද්ගලයන්  සමග එකතු වී කටයුතු  කිරීමට  ව්‍යවසායකයෙකුට  සිදු  වේ.මෙසේ ආයතනයක ...................................................................</a:t>
            </a:r>
          </a:p>
          <a:p>
            <a:pPr marL="0" indent="0">
              <a:buNone/>
            </a:pPr>
            <a:r>
              <a:rPr lang="si-LK"/>
              <a:t>.............................................................................................................................................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si-LK"/>
              <a:t>..............................................................................................................................................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si-LK"/>
              <a:t>.............................................................................................................................................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si-LK"/>
              <a:t>නිදසුන්       නව නිෂ්පාදිත  බිහි  කිරීම .</a:t>
            </a:r>
          </a:p>
          <a:p>
            <a:pPr marL="0" indent="0">
              <a:buNone/>
            </a:pPr>
            <a:r>
              <a:rPr lang="si-LK"/>
              <a:t>                  .................................................................................</a:t>
            </a:r>
          </a:p>
          <a:p>
            <a:pPr marL="0" indent="0">
              <a:buNone/>
            </a:pPr>
            <a:r>
              <a:rPr lang="si-LK"/>
              <a:t>                  .................................................................................</a:t>
            </a:r>
          </a:p>
          <a:p>
            <a:pPr marL="0" indent="0">
              <a:buNone/>
            </a:pPr>
            <a:r>
              <a:rPr lang="si-LK" sz="2800">
                <a:solidFill>
                  <a:schemeClr val="accent1"/>
                </a:solidFill>
              </a:rPr>
              <a:t>සන්නිවේදන කුසලතාව </a:t>
            </a:r>
            <a:endParaRPr lang="si-LK" sz="28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i-LK" sz="2000">
                <a:solidFill>
                  <a:schemeClr val="tx1"/>
                </a:solidFill>
              </a:rPr>
              <a:t>ආයතනයේ විවිධ  පාර්ශව අතර තොරතුරු බෙදාහැරීම ,...........................................</a:t>
            </a:r>
          </a:p>
          <a:p>
            <a:pPr marL="0" indent="0">
              <a:buNone/>
            </a:pPr>
            <a:r>
              <a:rPr lang="si-LK" sz="2000">
                <a:solidFill>
                  <a:schemeClr val="tx1"/>
                </a:solidFill>
              </a:rPr>
              <a:t>..............................................................................................................................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si-LK" sz="2000">
                <a:solidFill>
                  <a:schemeClr val="tx1"/>
                </a:solidFill>
              </a:rPr>
              <a:t>.................................................................................................................................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si-LK" sz="2000">
                <a:solidFill>
                  <a:schemeClr val="tx1"/>
                </a:solidFill>
              </a:rPr>
              <a:t>සන්නිවේදන කුසලතාව  ලෙස  නම් කෙරේ .</a:t>
            </a:r>
          </a:p>
          <a:p>
            <a:pPr marL="0" indent="0">
              <a:buNone/>
            </a:pPr>
            <a:endParaRPr lang="si-LK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69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A284858-DB97-D341-BA3E-F61DA040F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274" y="4379025"/>
            <a:ext cx="5418669" cy="2478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607E3E-FF87-CB4D-AFEF-81A08728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2000">
                <a:solidFill>
                  <a:schemeClr val="tx1"/>
                </a:solidFill>
              </a:rPr>
              <a:t>නිදසුන්   රැස්වීම් පැවැත්වීම ,.................................................................. ...............................................................................................................</a:t>
            </a:r>
            <a:br>
              <a:rPr lang="si-LK" sz="2000">
                <a:solidFill>
                  <a:schemeClr val="tx1"/>
                </a:solidFill>
              </a:rPr>
            </a:br>
            <a:r>
              <a:rPr lang="si-LK" sz="2000">
                <a:solidFill>
                  <a:schemeClr val="tx1"/>
                </a:solidFill>
              </a:rPr>
              <a:t>...............................................................................................................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A359E-46E9-3F47-AECB-3F0ACB739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189"/>
            <a:ext cx="8596668" cy="4297174"/>
          </a:xfrm>
        </p:spPr>
        <p:txBody>
          <a:bodyPr/>
          <a:lstStyle/>
          <a:p>
            <a:pPr marL="0" indent="0">
              <a:buNone/>
            </a:pPr>
            <a:r>
              <a:rPr lang="si-LK" sz="2800">
                <a:solidFill>
                  <a:schemeClr val="accent1"/>
                </a:solidFill>
              </a:rPr>
              <a:t>උපදේශන කුසලතාව </a:t>
            </a:r>
          </a:p>
          <a:p>
            <a:pPr marL="0" indent="0">
              <a:buNone/>
            </a:pPr>
            <a:r>
              <a:rPr lang="si-LK" sz="2400">
                <a:solidFill>
                  <a:schemeClr val="tx1"/>
                </a:solidFill>
              </a:rPr>
              <a:t>ව්‍යාපාරික කටයුතුවල  දී ඊට විශාල  සේවක  පිරිසක් සම්බන්ධ වේ............</a:t>
            </a:r>
          </a:p>
          <a:p>
            <a:pPr marL="0" indent="0">
              <a:buNone/>
            </a:pPr>
            <a:r>
              <a:rPr lang="si-LK" sz="2400">
                <a:solidFill>
                  <a:schemeClr val="tx1"/>
                </a:solidFill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උපදේශන  කුසලතාව  ලෙස  හදුනා  ගැනේ .</a:t>
            </a:r>
          </a:p>
          <a:p>
            <a:pPr marL="0" indent="0">
              <a:buNone/>
            </a:pPr>
            <a:r>
              <a:rPr lang="si-LK" sz="2400">
                <a:solidFill>
                  <a:schemeClr val="tx1"/>
                </a:solidFill>
              </a:rPr>
              <a:t>  නිදසුන්    .......................................................................................</a:t>
            </a:r>
          </a:p>
          <a:p>
            <a:pPr marL="0" indent="0">
              <a:buNone/>
            </a:pPr>
            <a:r>
              <a:rPr lang="si-LK" sz="2400">
                <a:solidFill>
                  <a:schemeClr val="tx1"/>
                </a:solidFill>
              </a:rPr>
              <a:t>                 ........................................................................................</a:t>
            </a:r>
          </a:p>
          <a:p>
            <a:pPr marL="0" indent="0">
              <a:buNone/>
            </a:pPr>
            <a:r>
              <a:rPr lang="si-LK" sz="2400">
                <a:solidFill>
                  <a:schemeClr val="tx1"/>
                </a:solidFill>
              </a:rPr>
              <a:t>                 .......................................................................................</a:t>
            </a:r>
          </a:p>
          <a:p>
            <a:endParaRPr lang="si-LK"/>
          </a:p>
          <a:p>
            <a:endParaRPr lang="si-LK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7818B-F83F-1446-B888-F79E11D2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/>
              <a:t>ආදර්ශවත්  ව කටයුතු  කිරීමේ කුසලතාව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96875-8C20-A24B-BC84-B15B0D770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1525"/>
            <a:ext cx="7858056" cy="49356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i-LK" sz="2600"/>
              <a:t>ආයතනයක  හෝ සංවිධානයක් සැලසුම්ගත  අරමුණු  ළගා කර ගැනීම  පිණිස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ආදර්ශවත්  ව කටයුතු කිරීමේ කුසලතාව යනුවෙන් හැදින්වේ .</a:t>
            </a:r>
          </a:p>
          <a:p>
            <a:pPr marL="0" indent="0">
              <a:buNone/>
            </a:pPr>
            <a:r>
              <a:rPr lang="si-LK" sz="2600"/>
              <a:t>නිදසුන්     ව්‍යාපාරයක්  අලාභ  ලබන  විටදී  එයින්......................................................</a:t>
            </a:r>
          </a:p>
          <a:p>
            <a:pPr marL="0" indent="0">
              <a:buNone/>
            </a:pPr>
            <a:r>
              <a:rPr lang="si-LK" sz="2600"/>
              <a:t>               .................................................................................................................</a:t>
            </a:r>
          </a:p>
          <a:p>
            <a:pPr marL="0" indent="0">
              <a:buNone/>
            </a:pPr>
            <a:endParaRPr lang="si-LK" sz="2600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r>
              <a:rPr lang="si-LK"/>
              <a:t>.</a:t>
            </a:r>
          </a:p>
          <a:p>
            <a:pPr marL="0" indent="0">
              <a:buNone/>
            </a:pPr>
            <a:r>
              <a:rPr lang="si-LK"/>
              <a:t>.</a:t>
            </a:r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r>
              <a:rPr lang="si-LK"/>
              <a:t>...</a:t>
            </a:r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r>
              <a:rPr lang="si-LK"/>
              <a:t> ....</a:t>
            </a:r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A2AD69E-F79A-1E40-8FB2-39AD82D20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19" y="2679370"/>
            <a:ext cx="7224889" cy="41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9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4A79119-EA61-E940-93A7-2A9343EAD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39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8055C-AB87-1743-947A-E51A4340AFD7}"/>
              </a:ext>
            </a:extLst>
          </p:cNvPr>
          <p:cNvSpPr txBox="1"/>
          <p:nvPr/>
        </p:nvSpPr>
        <p:spPr>
          <a:xfrm>
            <a:off x="5190258" y="4262499"/>
            <a:ext cx="380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i-LK" sz="4000">
                <a:latin typeface="Gill Sans Nova Cond Ultra Bold" panose="02000000000000000000" pitchFamily="2" charset="0"/>
                <a:ea typeface="Gill Sans Nova Cond Ultra Bold" panose="02000000000000000000" pitchFamily="2" charset="0"/>
              </a:rPr>
              <a:t>Thank you</a:t>
            </a:r>
            <a:endParaRPr lang="en-US" sz="4000">
              <a:latin typeface="Gill Sans Nova Cond Ultra Bold" panose="02000000000000000000" pitchFamily="2" charset="0"/>
              <a:ea typeface="Gill Sans Nova Cond Ultra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9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389D5C70-F12F-7C40-8C83-5FA6EB471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03" y="3614284"/>
            <a:ext cx="6533655" cy="3678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87DC36-AD9A-9840-9386-232F8EBE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88" y="106949"/>
            <a:ext cx="8596668" cy="1320800"/>
          </a:xfrm>
        </p:spPr>
        <p:txBody>
          <a:bodyPr/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si-LK">
                <a:solidFill>
                  <a:schemeClr val="tx1"/>
                </a:solidFill>
              </a:rPr>
              <a:t>කුඩා  පරිමාණ ව්‍යාපාර</a:t>
            </a:r>
            <a:r>
              <a:rPr lang="si-LK"/>
              <a:t> </a:t>
            </a:r>
            <a:br>
              <a:rPr lang="si-LK"/>
            </a:b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A25A2-143B-5747-ABF4-0A562E3F63AC}"/>
              </a:ext>
            </a:extLst>
          </p:cNvPr>
          <p:cNvSpPr txBox="1"/>
          <p:nvPr/>
        </p:nvSpPr>
        <p:spPr>
          <a:xfrm>
            <a:off x="5190259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E7226-C895-CC42-B842-0188B3069DFE}"/>
              </a:ext>
            </a:extLst>
          </p:cNvPr>
          <p:cNvSpPr txBox="1"/>
          <p:nvPr/>
        </p:nvSpPr>
        <p:spPr>
          <a:xfrm>
            <a:off x="5190259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8D06F-19D1-524A-BECD-7A9FC421AE8D}"/>
              </a:ext>
            </a:extLst>
          </p:cNvPr>
          <p:cNvSpPr txBox="1"/>
          <p:nvPr/>
        </p:nvSpPr>
        <p:spPr>
          <a:xfrm>
            <a:off x="892013" y="0"/>
            <a:ext cx="8167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5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F476C-17AD-0447-A4A3-1E695F5F285B}"/>
              </a:ext>
            </a:extLst>
          </p:cNvPr>
          <p:cNvSpPr txBox="1"/>
          <p:nvPr/>
        </p:nvSpPr>
        <p:spPr>
          <a:xfrm>
            <a:off x="5190259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41C08D-7AE0-1641-9EF8-AC3D79DE446B}"/>
              </a:ext>
            </a:extLst>
          </p:cNvPr>
          <p:cNvSpPr txBox="1"/>
          <p:nvPr/>
        </p:nvSpPr>
        <p:spPr>
          <a:xfrm>
            <a:off x="3050783" y="3244952"/>
            <a:ext cx="6101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4E29277-81D0-8F4C-8FD2-CA9AE8F0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173" y="767349"/>
            <a:ext cx="10452970" cy="3880773"/>
          </a:xfrm>
        </p:spPr>
        <p:txBody>
          <a:bodyPr>
            <a:normAutofit fontScale="70000" lnSpcReduction="20000"/>
          </a:bodyPr>
          <a:lstStyle/>
          <a:p>
            <a:r>
              <a:rPr lang="si-LK" sz="3900">
                <a:solidFill>
                  <a:schemeClr val="tx1"/>
                </a:solidFill>
              </a:rPr>
              <a:t>ව්‍යාපාර  විවිධ  පදනම්  ඔස්සේ  වර්ග කරන අතර  ව්‍යාපාර  වල ප්‍රමාණය  අනුව  වර්ග  කිරීමේදී  පහත  පරිදි  වර්ග  කළ  හැකිය . </a:t>
            </a:r>
          </a:p>
          <a:p>
            <a:r>
              <a:rPr lang="si-LK">
                <a:solidFill>
                  <a:srgbClr val="FF0000"/>
                </a:solidFill>
              </a:rPr>
              <a:t>              </a:t>
            </a:r>
            <a:r>
              <a:rPr lang="si-LK" sz="2900">
                <a:solidFill>
                  <a:srgbClr val="FF0000"/>
                </a:solidFill>
              </a:rPr>
              <a:t> </a:t>
            </a:r>
            <a:r>
              <a:rPr lang="si-LK" sz="2900">
                <a:solidFill>
                  <a:schemeClr val="tx1"/>
                </a:solidFill>
              </a:rPr>
              <a:t>කුඩා පරිමාණ ව්‍යාපාර </a:t>
            </a:r>
          </a:p>
          <a:p>
            <a:pPr marL="0" indent="0">
              <a:buNone/>
            </a:pPr>
            <a:r>
              <a:rPr lang="si-LK" sz="2900">
                <a:solidFill>
                  <a:schemeClr val="tx1"/>
                </a:solidFill>
              </a:rPr>
              <a:t>               මධ්‍ය  පරිමාණ ව්‍යාපාර </a:t>
            </a:r>
          </a:p>
          <a:p>
            <a:pPr marL="0" indent="0">
              <a:buNone/>
            </a:pPr>
            <a:r>
              <a:rPr lang="si-LK" sz="2900">
                <a:solidFill>
                  <a:schemeClr val="tx1"/>
                </a:solidFill>
              </a:rPr>
              <a:t>               මහා  පරිමාණ ව්‍යාපාර </a:t>
            </a:r>
          </a:p>
          <a:p>
            <a:pPr marL="0" indent="0">
              <a:buNone/>
            </a:pPr>
            <a:r>
              <a:rPr lang="si-LK" sz="5200">
                <a:solidFill>
                  <a:schemeClr val="tx1"/>
                </a:solidFill>
              </a:rPr>
              <a:t>කුඩා පරිමාණ  ව්‍යාපාරයක්  යනු </a:t>
            </a:r>
          </a:p>
          <a:p>
            <a:pPr marL="0" indent="0">
              <a:buNone/>
            </a:pPr>
            <a:r>
              <a:rPr lang="si-LK" sz="5200">
                <a:solidFill>
                  <a:schemeClr val="tx1"/>
                </a:solidFill>
              </a:rPr>
              <a:t>පෞද්ගලික හිමිකාරිත්වය  යටතේ ස්වාධීනව  මෙහෙයවනු  ලබන  සාපේක්ෂව  කුඩා  සේවක  සංඛ්‍යාවක්  හා අඩු ආයෝජනයක්  සහිත  ව්‍යාපාර  වේ.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D3E51-589C-FD46-916D-51061FCF4B4B}"/>
              </a:ext>
            </a:extLst>
          </p:cNvPr>
          <p:cNvSpPr txBox="1"/>
          <p:nvPr/>
        </p:nvSpPr>
        <p:spPr>
          <a:xfrm>
            <a:off x="1738002" y="3998207"/>
            <a:ext cx="6233556" cy="31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9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F9DD320-5E85-5F46-9EA7-14232E0BC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E02B3E-25C8-EF49-9291-E8CDB499D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58" y="740229"/>
            <a:ext cx="11272211" cy="5525984"/>
          </a:xfrm>
        </p:spPr>
        <p:txBody>
          <a:bodyPr>
            <a:normAutofit/>
          </a:bodyPr>
          <a:lstStyle/>
          <a:p>
            <a:r>
              <a:rPr lang="si-LK">
                <a:solidFill>
                  <a:schemeClr val="tx2">
                    <a:lumMod val="50000"/>
                  </a:schemeClr>
                </a:solidFill>
              </a:rPr>
              <a:t>පෙළ  පොතෙහි  ව්‍යවසායකත්වය  සහ  කුඩා පරිමාණ ව්‍යාපාර  පාඩමෙහි 04 .01 කුඩා පරිමාණ ව්‍යාපාර  යන නිපුණතා  මට්ටම අධ්‍යයනය  කරන්න. පසුව  පහත  ප්‍රශ්න වලට  පිළිතුරු  ලියන්න</a:t>
            </a:r>
            <a:r>
              <a:rPr lang="si-LK">
                <a:solidFill>
                  <a:srgbClr val="FF0000"/>
                </a:solidFill>
              </a:rPr>
              <a:t>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B8E4F-36FD-BD47-8563-AAFA3E9F337E}"/>
              </a:ext>
            </a:extLst>
          </p:cNvPr>
          <p:cNvSpPr txBox="1"/>
          <p:nvPr/>
        </p:nvSpPr>
        <p:spPr>
          <a:xfrm>
            <a:off x="293859" y="2981201"/>
            <a:ext cx="107867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i-LK"/>
              <a:t>කුඩා පරිමාණ ව්‍යාපාර වල ඔබ  හදුනා ගත් ගතිලක්ෂණ  ලියන්න</a:t>
            </a:r>
          </a:p>
          <a:p>
            <a:pPr marL="342900" indent="-342900" algn="l">
              <a:buFont typeface="+mj-lt"/>
              <a:buAutoNum type="arabicPeriod"/>
            </a:pPr>
            <a:r>
              <a:rPr lang="si-LK"/>
              <a:t>.............................................................................................................................................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i-LK"/>
              <a:t>..............................................................................................................................................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i-LK"/>
              <a:t> ..................................................................................................................................................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i-LK"/>
              <a:t>.......................................................................................................................................................</a:t>
            </a:r>
          </a:p>
          <a:p>
            <a:pPr marL="342900" indent="-342900" algn="l">
              <a:buFont typeface="+mj-lt"/>
              <a:buAutoNum type="arabicPeriod"/>
            </a:pPr>
            <a:r>
              <a:rPr lang="si-LK"/>
              <a:t>......................................................................................................................................................</a:t>
            </a:r>
          </a:p>
          <a:p>
            <a:pPr algn="l"/>
            <a:endParaRPr lang="si-LK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i-LK"/>
              <a:t>ඔබ ප්‍රදෙශයේ පවතින ඔබ  හදුනා ගත්  කුඩා පරිමාණ ව්‍යාපාර වල  නම් ලියන්න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i-LK"/>
              <a:t>.....................................................................................................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i-LK"/>
              <a:t>......................................................................................................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i-LK"/>
              <a:t>......................................................................................................                                                                                                                                    </a:t>
            </a:r>
          </a:p>
          <a:p>
            <a:pPr marL="342900" indent="-342900" algn="l">
              <a:buFont typeface="+mj-lt"/>
              <a:buAutoNum type="arabicPeriod"/>
            </a:pPr>
            <a:endParaRPr lang="si-LK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i-LK"/>
          </a:p>
          <a:p>
            <a:pPr marL="342900" indent="-342900" algn="l">
              <a:buFont typeface="+mj-lt"/>
              <a:buAutoNum type="arabicPeriod"/>
            </a:pPr>
            <a:endParaRPr lang="si-LK"/>
          </a:p>
          <a:p>
            <a:pPr marL="342900" indent="-342900" algn="l">
              <a:buFont typeface="+mj-lt"/>
              <a:buAutoNum type="arabicPeriod"/>
            </a:pPr>
            <a:endParaRPr lang="si-LK"/>
          </a:p>
          <a:p>
            <a:pPr algn="l"/>
            <a:endParaRPr lang="si-LK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211CDF83-AE05-F946-BA7D-6B37A46BB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637" y="4761308"/>
            <a:ext cx="3424724" cy="1682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1CAB6F-3C50-9A47-8012-F64337B5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96" y="413696"/>
            <a:ext cx="8596668" cy="1682996"/>
          </a:xfrm>
        </p:spPr>
        <p:txBody>
          <a:bodyPr/>
          <a:lstStyle/>
          <a:p>
            <a:r>
              <a:rPr lang="si-LK"/>
              <a:t>කුඩා  පරිමාණ ව්‍යාපාර හා ව්‍යවසායකත්වය  අතර  සම්බන්ධතාව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0F1E-8559-9043-A308-2B1C2E282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96" y="1608243"/>
            <a:ext cx="11666131" cy="4836061"/>
          </a:xfrm>
        </p:spPr>
        <p:txBody>
          <a:bodyPr/>
          <a:lstStyle/>
          <a:p>
            <a:r>
              <a:rPr lang="si-LK"/>
              <a:t>බොහෝ  සාර්ථක මහා  පරිමාණ ව්‍යාපාරවල ‍ ආරම්හක අවස්ථාව  කූඩා පරිමාණ ව්‍යාපාරයක් වීම.</a:t>
            </a:r>
          </a:p>
          <a:p>
            <a:r>
              <a:rPr lang="si-LK"/>
              <a:t>ව්‍යවසායකයන්ට නිර්මාණශීලි  කුසලතා   ප්‍රායෝගිකව  පහසුවෙන් භාවිතා  කළ හැකි වීම  සහ  ඒ තුළින්  නවෝත්පාදන බිහි  වීම .</a:t>
            </a:r>
          </a:p>
          <a:p>
            <a:r>
              <a:rPr lang="si-LK"/>
              <a:t>වෙළඳපල  හිදැස  හදුනාගෙන  ව්‍යාපාර  අවස්ථා සඳහා  පිවිසිය  හැකි  වීම </a:t>
            </a:r>
          </a:p>
          <a:p>
            <a:pPr marL="0" indent="0">
              <a:buNone/>
            </a:pPr>
            <a:r>
              <a:rPr lang="si-LK">
                <a:solidFill>
                  <a:schemeClr val="accent2"/>
                </a:solidFill>
              </a:rPr>
              <a:t>    </a:t>
            </a:r>
          </a:p>
          <a:p>
            <a:pPr marL="0" indent="0">
              <a:buNone/>
            </a:pPr>
            <a:r>
              <a:rPr lang="si-LK">
                <a:solidFill>
                  <a:schemeClr val="accent2"/>
                </a:solidFill>
              </a:rPr>
              <a:t>පෙළ පොත අධ්‍යයනයෙන්  පහත  ප්‍රශ්න වලට පිළිතුරු ලියන්න </a:t>
            </a:r>
          </a:p>
          <a:p>
            <a:pPr>
              <a:buFont typeface="+mj-lt"/>
              <a:buAutoNum type="arabicPeriod"/>
            </a:pPr>
            <a:r>
              <a:rPr lang="si-LK">
                <a:solidFill>
                  <a:schemeClr val="tx1"/>
                </a:solidFill>
              </a:rPr>
              <a:t>        වෙළඳපල හිදැස  යනුවෙන්  කුමක්  අදහස්  වෙයිද</a:t>
            </a:r>
          </a:p>
          <a:p>
            <a:pPr>
              <a:buFont typeface="+mj-lt"/>
              <a:buAutoNum type="arabicPeriod"/>
            </a:pPr>
            <a:r>
              <a:rPr lang="si-LK">
                <a:solidFill>
                  <a:schemeClr val="tx1"/>
                </a:solidFill>
              </a:rPr>
              <a:t>        කුඩා පරිමාණ ව්‍යාපාර  තුළින්  ලොව  ජයගත්   ශ්‍රී ලාංකිකයන් ගේ නම් ලියන්න   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F6B7F2-2E8E-C645-9A16-E1A968DAC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96" y="4761308"/>
            <a:ext cx="2773931" cy="18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4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23E0CD9-BA78-FB4F-A55E-663FF727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32" y="5200403"/>
            <a:ext cx="7837730" cy="16575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F5D3F3-7FB9-8C4D-87F3-3C2401F4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40296" cy="1208809"/>
          </a:xfrm>
        </p:spPr>
        <p:txBody>
          <a:bodyPr/>
          <a:lstStyle/>
          <a:p>
            <a:r>
              <a:rPr lang="si-LK"/>
              <a:t>ආර්ථක  සංවර්ධනයට  කුඩා පරිමාණ ව්‍යාපාරවල  දායකත්වය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D140A-C459-D242-BD23-547728643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480523" cy="3880773"/>
          </a:xfrm>
        </p:spPr>
        <p:txBody>
          <a:bodyPr/>
          <a:lstStyle/>
          <a:p>
            <a:pPr marL="0" indent="0">
              <a:buNone/>
            </a:pPr>
            <a:r>
              <a:rPr lang="si-LK"/>
              <a:t>දේශීය   ආර්ථක  සංවර්ධනයයේ දී කුඩා පරිමාණ ව්‍යාපාරවල දායකත්වය  පහත  සදහන්  පරිදි  දැක්විය  හැකිය .</a:t>
            </a:r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r>
              <a:rPr lang="si-LK">
                <a:solidFill>
                  <a:schemeClr val="tx2"/>
                </a:solidFill>
              </a:rPr>
              <a:t> 1  රැකියාවල නිරත  පිරිස  (සේවා  නියුක්තිය ) වැඩි  වීම .</a:t>
            </a:r>
          </a:p>
          <a:p>
            <a:pPr marL="0" indent="0">
              <a:buNone/>
            </a:pPr>
            <a:r>
              <a:rPr lang="si-LK">
                <a:solidFill>
                  <a:schemeClr val="tx2"/>
                </a:solidFill>
              </a:rPr>
              <a:t> 2  ජාතික නිෂ්පාදනය  වැඩි වීම .</a:t>
            </a:r>
          </a:p>
          <a:p>
            <a:pPr marL="0" indent="0">
              <a:buNone/>
            </a:pPr>
            <a:r>
              <a:rPr lang="si-LK">
                <a:solidFill>
                  <a:schemeClr val="tx2"/>
                </a:solidFill>
              </a:rPr>
              <a:t> 3  පුද්ගලයන්  අතර  ආදායම්  බෙදී යාමේ විෂමතාව  අඩු   වීම .</a:t>
            </a:r>
          </a:p>
          <a:p>
            <a:pPr marL="0" indent="0">
              <a:buNone/>
            </a:pPr>
            <a:r>
              <a:rPr lang="si-LK">
                <a:solidFill>
                  <a:schemeClr val="tx2"/>
                </a:solidFill>
              </a:rPr>
              <a:t> 4  මාහා පරිමාණ ව්‍යාපාර  තුළින්  නොසපයන  භාණ්ඩ  හා සේවා  සැපයීම .</a:t>
            </a:r>
          </a:p>
          <a:p>
            <a:pPr marL="0" indent="0">
              <a:buNone/>
            </a:pPr>
            <a:r>
              <a:rPr lang="si-LK">
                <a:solidFill>
                  <a:schemeClr val="tx2"/>
                </a:solidFill>
              </a:rPr>
              <a:t> 5  කාලයාගේ  ඇවෑමෙන්  මහා පරිමාණ ව්‍යාපාර  බවට  පත්වීම .</a:t>
            </a:r>
          </a:p>
          <a:p>
            <a:pPr marL="0" indent="0">
              <a:buNone/>
            </a:pPr>
            <a:r>
              <a:rPr lang="si-LK">
                <a:solidFill>
                  <a:schemeClr val="tx2"/>
                </a:solidFill>
              </a:rPr>
              <a:t> 6  දේශීය දැනුම  හා සම්පත්  භාවිතයට  ගැනීම 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2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384775FD-6625-364F-B197-70E7FEEA7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620" y="2819400"/>
            <a:ext cx="4154256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3C4B7D-80BA-BE4B-B093-9A2AFC95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/>
              <a:t>කුඩා  පරිමාණ ව්‍යාපාරවල  ශක්ති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F1D3DA-1A27-F742-976B-F76141125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4358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i-LK"/>
              <a:t>ව්‍යාපාරයක් ‍ ආරම්භ  කොට  පවත්වාගෙන  යාම පිණිස  යොදාගන්නා සහ  යොදා  ගත හැකි  සියලු  ම වාසිදායක  සාධක  ශක්ති යනුවෙන්  අදහස්  වේ.</a:t>
            </a:r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r>
              <a:rPr lang="si-LK"/>
              <a:t>පෙළ පොත අධ්‍යයනය  කර  කුඩා පරිමාණ ව්‍යාපාරවල  ශක්ති  පහතින්  ලියන්න </a:t>
            </a:r>
          </a:p>
          <a:p>
            <a:r>
              <a:rPr lang="si-LK"/>
              <a:t>............................................................................................................................................</a:t>
            </a:r>
          </a:p>
          <a:p>
            <a:r>
              <a:rPr lang="si-LK"/>
              <a:t>..........................................................................................................................................</a:t>
            </a:r>
          </a:p>
          <a:p>
            <a:r>
              <a:rPr lang="si-LK"/>
              <a:t>.............................................................................................................................................</a:t>
            </a:r>
          </a:p>
          <a:p>
            <a:r>
              <a:rPr lang="si-LK"/>
              <a:t>.............................................................................................................................................</a:t>
            </a:r>
          </a:p>
          <a:p>
            <a:r>
              <a:rPr lang="si-LK"/>
              <a:t>.............................................................................................................................................</a:t>
            </a:r>
          </a:p>
          <a:p>
            <a:r>
              <a:rPr lang="si-LK"/>
              <a:t>.............................................................................................................................................</a:t>
            </a:r>
          </a:p>
          <a:p>
            <a:r>
              <a:rPr lang="si-LK"/>
              <a:t>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46957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C6A6B9CC-160B-8344-A2E5-D7894A897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57541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DBE3CB-6291-0D4C-85F9-B6B181BB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/>
              <a:t>කුඩා  පරිමාණ ව්‍යාපාරවල සීමා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987FD-AE8E-5042-A615-EC77E8E6D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i-LK"/>
              <a:t>සීමා ලෙස  හැදින්වෙන්නේ ව්‍යාපාරයක්  ආරම්භ  කොට  පවත්වාගෙන  යාමේදී  එම ක්‍රියාකාරිත්වයට  බාධා  පමුණුවන  හෝ ක්‍රියාකාරිත්වය  සීමා  කරවන සධක සමූහය  වේ.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27992-5D4F-CD41-B2A4-8E5994B5F60B}"/>
              </a:ext>
            </a:extLst>
          </p:cNvPr>
          <p:cNvSpPr txBox="1"/>
          <p:nvPr/>
        </p:nvSpPr>
        <p:spPr>
          <a:xfrm>
            <a:off x="0" y="1614678"/>
            <a:ext cx="8055428" cy="488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8DA94-5AE3-A443-A1F5-C370A157ACCA}"/>
              </a:ext>
            </a:extLst>
          </p:cNvPr>
          <p:cNvSpPr txBox="1"/>
          <p:nvPr/>
        </p:nvSpPr>
        <p:spPr>
          <a:xfrm>
            <a:off x="132761" y="1930400"/>
            <a:ext cx="9685813" cy="249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F7B78-0280-154A-90CA-295F45753F07}"/>
              </a:ext>
            </a:extLst>
          </p:cNvPr>
          <p:cNvSpPr txBox="1"/>
          <p:nvPr/>
        </p:nvSpPr>
        <p:spPr>
          <a:xfrm>
            <a:off x="5190259" y="251831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i-LK"/>
          </a:p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C58F2-BF97-F442-986A-AA4B6B1393CA}"/>
              </a:ext>
            </a:extLst>
          </p:cNvPr>
          <p:cNvSpPr txBox="1"/>
          <p:nvPr/>
        </p:nvSpPr>
        <p:spPr>
          <a:xfrm>
            <a:off x="1064212" y="2160589"/>
            <a:ext cx="9524999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endParaRPr lang="si-LK">
              <a:solidFill>
                <a:srgbClr val="FF0000"/>
              </a:solidFill>
            </a:endParaRPr>
          </a:p>
          <a:p>
            <a:pPr algn="l"/>
            <a:endParaRPr lang="si-LK" sz="3600">
              <a:solidFill>
                <a:srgbClr val="FF0000"/>
              </a:solidFill>
            </a:endParaRPr>
          </a:p>
          <a:p>
            <a:pPr algn="l"/>
            <a:r>
              <a:rPr lang="si-LK">
                <a:solidFill>
                  <a:schemeClr val="accent5"/>
                </a:solidFill>
              </a:rPr>
              <a:t>කුඩා පරිමාණ ව්‍යාපාර ආශ්‍රිත සීමා කිහිපයක් පහත දැක්වේ</a:t>
            </a:r>
            <a:r>
              <a:rPr lang="si-LK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i-LK"/>
              <a:t>ව්‍යාපාරකට අවශ්‍ය ප්‍රාග්ධනය රැස්කරගන්නා මාර්ග සීම වීම
නවීන තාක්ෂණය භාවිත නොවීම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i-LK"/>
              <a:t>වෙලඳපල සීමා වීම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i-LK"/>
              <a:t>ව්‍යාපාරික කටයුතුවලට තම පවුලේ සාමාජිකයන්ගේ මැදිගත් වීම වැඩි වීම
ව්‍යාපාර හිමිකරුගේ ව්‍යාපාරික පලපුරුද්ද සහ දැනුම සීමකාරි වීම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4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B724DD1-6231-7244-8544-8B93F3FF6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05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C68652-2AB8-3442-B731-99F81449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/>
              <a:t>කුඩා පරිමාණ ව්‍යාපාර  අසාර්ථක  වීමට  බලපාන  හේතු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C31E3-582B-B046-A23B-312CC1063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i-LK"/>
              <a:t> ව්‍යාපායේ මුදල්  කටයුතු  පාලනය  දුර්වල  වීම .</a:t>
            </a:r>
          </a:p>
          <a:p>
            <a:r>
              <a:rPr lang="si-LK"/>
              <a:t>තරගකාරීත්වයට මුහුණ  දීමට  අපහසු  වීම .</a:t>
            </a:r>
          </a:p>
          <a:p>
            <a:r>
              <a:rPr lang="si-LK"/>
              <a:t>ව්‍යාපාරික කටයුතු  සැලසුම්වලින් තොරව  සිදු  කිරීම.</a:t>
            </a:r>
          </a:p>
          <a:p>
            <a:r>
              <a:rPr lang="si-LK"/>
              <a:t> බොහෝ  ව්‍යාපාරිකයින් ‍ව්‍යවසායකයෙකු ලෙස  නොසිතීම.</a:t>
            </a:r>
          </a:p>
          <a:p>
            <a:r>
              <a:rPr lang="si-LK"/>
              <a:t> ව්‍යාපායේ පවතින  සම්පත්  නිවැරැදි ව පාලනය  නොකිරීම .</a:t>
            </a:r>
          </a:p>
          <a:p>
            <a:r>
              <a:rPr lang="si-LK"/>
              <a:t>ව්‍යාපාරික කටයුතු  සම්බන්ධයෙන්  පවතින  පළපුරුද්ද  ප්‍රමාණවත්  නොවීම .</a:t>
            </a:r>
          </a:p>
          <a:p>
            <a:r>
              <a:rPr lang="si-LK"/>
              <a:t>දුර්වල මානව  සම්බන්ධතා.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9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67AF0FB-1719-E645-94C3-E2A802DCC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18" y="1630000"/>
            <a:ext cx="5842000" cy="5003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12DCD-08CE-E541-A38B-1BB7D448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/>
              <a:t>කුඩා  පරිමාණ ව්‍යාපාර  සාර්ථක  කර ගැනීමට  ගතහැකි  ක්‍රියාමාර්ග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B521B-80BD-0346-AAC1-19167B348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11" y="2191514"/>
            <a:ext cx="8596668" cy="3880773"/>
          </a:xfrm>
        </p:spPr>
        <p:txBody>
          <a:bodyPr/>
          <a:lstStyle/>
          <a:p>
            <a:r>
              <a:rPr lang="si-LK"/>
              <a:t>ව්‍යාපාරික ‍ කටයුතු  සදහා  නිවැරැදි සැලසුම්  සැකසීම  හා ඒවාට අනුව  ක්‍රියාත්මක  වීම </a:t>
            </a:r>
          </a:p>
          <a:p>
            <a:r>
              <a:rPr lang="si-LK"/>
              <a:t>ප්‍රවීණයන්ගෙන් අවශ්‍ය  උපදෙස්  සහ මගපෙන්වීම  ලබා ගැනීම .</a:t>
            </a:r>
          </a:p>
          <a:p>
            <a:r>
              <a:rPr lang="si-LK"/>
              <a:t>ගනුදෙනු නිවැරැදිව  වාර්තා කිරීම .</a:t>
            </a:r>
          </a:p>
          <a:p>
            <a:r>
              <a:rPr lang="si-LK"/>
              <a:t> බාහිර  පරිසරයේ  ඇතිවන   වෙන්ස්කම් හදුනා  ගැනීම  හා අවශ්‍ය ප්‍රතිචාර දැක්විම.</a:t>
            </a:r>
          </a:p>
          <a:p>
            <a:r>
              <a:rPr lang="si-LK"/>
              <a:t>ව්‍යාපාරිකයාගේ  පෞද්ගලික  ජීවිතය  ව්‍යාපාර  කටයුතු  වලින්  වෙන් කර තැබීම .</a:t>
            </a:r>
          </a:p>
          <a:p>
            <a:r>
              <a:rPr lang="si-LK"/>
              <a:t>වෙඳපල පහසකම්, ණය පහසුකම් , පර්යේෂණය  කටයුතු  ආදී  කාර්ය  සදහා  උදව් වන රාජ්‍ය  ආයතනවල  සහය ලබා ගැනීම .</a:t>
            </a:r>
          </a:p>
          <a:p>
            <a:r>
              <a:rPr lang="si-LK"/>
              <a:t>යහපත් මානව  සම්බන්ධතා පවත්වා  ගැනීම .</a:t>
            </a:r>
          </a:p>
          <a:p>
            <a:endParaRPr lang="si-LK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637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ව්‍යවසායකත්වය හා කුඩා පරිමාණ ව්‍යාපාර </vt:lpstr>
      <vt:lpstr>කුඩා  පරිමාණ ව්‍යාපාර  </vt:lpstr>
      <vt:lpstr>පෙළ  පොතෙහි  ව්‍යවසායකත්වය  සහ  කුඩා පරිමාණ ව්‍යාපාර  පාඩමෙහි 04 .01 කුඩා පරිමාණ ව්‍යාපාර  යන නිපුණතා  මට්ටම අධ්‍යයනය  කරන්න. පසුව  පහත  ප්‍රශ්න වලට  පිළිතුරු  ලියන්න.</vt:lpstr>
      <vt:lpstr>කුඩා  පරිමාණ ව්‍යාපාර හා ව්‍යවසායකත්වය  අතර  සම්බන්ධතාව</vt:lpstr>
      <vt:lpstr>ආර්ථක  සංවර්ධනයට  කුඩා පරිමාණ ව්‍යාපාරවල  දායකත්වය </vt:lpstr>
      <vt:lpstr>කුඩා  පරිමාණ ව්‍යාපාරවල  ශක්ති</vt:lpstr>
      <vt:lpstr>කුඩා  පරිමාණ ව්‍යාපාරවල සීමා </vt:lpstr>
      <vt:lpstr>කුඩා පරිමාණ ව්‍යාපාර  අසාර්ථක  වීමට  බලපාන  හේතු </vt:lpstr>
      <vt:lpstr>කුඩා  පරිමාණ ව්‍යාපාර  සාර්ථක  කර ගැනීමට  ගතහැකි  ක්‍රියාමාර්ග </vt:lpstr>
      <vt:lpstr>ව්‍යවසායකයෙකුගේ භූමිකා</vt:lpstr>
      <vt:lpstr>පෙළ පොත අධ්‍යයනයෙන් පහත සදහන් අභ්‍යස යේ නිරත වන්න.(හිස්තැන් පුරවන්න)</vt:lpstr>
      <vt:lpstr>ව්‍යවසාකයෙකු වර්ධනය  කරගත  යුතු  මූලික  කුසලතා (හිස්තැන් පුරවන්න )</vt:lpstr>
      <vt:lpstr>PowerPoint Presentation</vt:lpstr>
      <vt:lpstr>කණ්ඩායමක්  සමග කටයුතු  කිරීමේ කුසලතා </vt:lpstr>
      <vt:lpstr>නිදසුන්   රැස්වීම් පැවැත්වීම ,.................................................................. ............................................................................................................... ...............................................................................................................</vt:lpstr>
      <vt:lpstr>ආදර්ශවත්  ව කටයුතු  කිරීමේ කුසලතාව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ව්‍යවසායකත්ව හා කුඩා පරිමාණ ව්‍යාපාර </dc:title>
  <dc:creator>94713287135</dc:creator>
  <cp:lastModifiedBy>94713287135</cp:lastModifiedBy>
  <cp:revision>29</cp:revision>
  <dcterms:created xsi:type="dcterms:W3CDTF">2021-05-09T03:10:04Z</dcterms:created>
  <dcterms:modified xsi:type="dcterms:W3CDTF">2021-05-12T15:20:34Z</dcterms:modified>
</cp:coreProperties>
</file>