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7" r:id="rId5"/>
    <p:sldId id="261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9FD61-E5BA-2A46-92FD-DAACF5CD55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762835-0C80-9E46-97AD-DC3C5EB63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779EB-F47C-464D-A838-2E3211FD2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3C61-88D3-1940-9F4E-023A08147B40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10108-1C48-D545-A381-A1D50328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1A882-9ED3-FE44-AAEF-9265030B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8653-B42D-B146-A066-ABE145135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75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20E83-7798-AB42-BCA6-6712FD87A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30A4CF-B19B-5341-AD65-2746DB232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EDD31-1B97-9948-9FD6-2C7FC652B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3C61-88D3-1940-9F4E-023A08147B40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7A1FC-42EF-3843-AFF8-4A7256A37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7BBB2-E618-E340-880D-2E19F9F65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8653-B42D-B146-A066-ABE145135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3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FDEB2E-6337-4B41-9524-5DA4D63120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AB6DA6-27A5-7B42-9DB3-DEDED4456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FC6FC-B6D7-9E49-A878-30FA5FF2F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3C61-88D3-1940-9F4E-023A08147B40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97D65-6BFB-BE43-9F67-0A9FE97EF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DD7A7-D69E-1242-A786-25EEABAE2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8653-B42D-B146-A066-ABE145135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9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B410B-6A97-EA46-863F-66E863166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0D2C6-1AF2-EC45-952B-F86CFF335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0D610-5A76-DE42-8CE7-2743BA30E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3C61-88D3-1940-9F4E-023A08147B40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FF953-B598-E243-A6B4-5733B783E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67792-5D62-6640-8AAF-E50367F3E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8653-B42D-B146-A066-ABE145135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25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3BC3F-25BA-5B4C-BD56-C3D627CB6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EA883-13F7-734F-960D-B2C7C188B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9CF5B-A5D0-D642-863A-C4A7745D9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3C61-88D3-1940-9F4E-023A08147B40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299C2-F7D4-334F-8388-0ED39F117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0B774-BA6E-C846-9990-1DB961A36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8653-B42D-B146-A066-ABE145135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3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EC82F-2808-F941-8C26-963115428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538DD-2AA5-3548-B429-EE8814231D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E4E1E1-E62E-194E-9A97-4070CB484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102119-B537-C242-B408-E316C052E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3C61-88D3-1940-9F4E-023A08147B40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83AF55-A2C6-5941-BD78-A681E552C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DA0D8-2B08-8748-AB71-728DC89BF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8653-B42D-B146-A066-ABE145135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557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C89B6-9BB3-6F40-AE7C-1CEDCC784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30AC0-A506-AE4B-B2D7-BA8377543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A50471-6CBB-D84F-B3A6-92D572004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362442-76B7-0941-B85C-801169793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01D5A-A5E1-EB40-93D0-2D060346F8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6DFB13-757E-F04A-875F-7F40F1400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3C61-88D3-1940-9F4E-023A08147B40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BC440D-F471-E84B-A3A0-70EDB6097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235A45-DAAF-DD46-8209-393643C22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8653-B42D-B146-A066-ABE145135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5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0C71-2739-FC44-8B7F-C34B8BC6A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61565F-DB18-044C-9400-54665CAC3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3C61-88D3-1940-9F4E-023A08147B40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186CCD-F538-594C-A3A1-A6BFD2D3E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6FB1C6-10AA-754C-858C-B75D13617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8653-B42D-B146-A066-ABE145135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6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699E58-59CA-C041-8904-BEEDD8488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3C61-88D3-1940-9F4E-023A08147B40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386C2B-F644-4B49-986B-82F8356D7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F19A8-67A4-2446-83C9-0262FE06F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8653-B42D-B146-A066-ABE145135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4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C35C0-6FFD-514E-AD58-3BDAE4A0C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95972-AB8F-4F43-AC86-DFEAE06EB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74FB6-F314-B84D-83E2-78164C9A2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61CC9-D7FD-9441-AB7F-7696E63C1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3C61-88D3-1940-9F4E-023A08147B40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9DE66-61BB-6A45-B9E5-D31064C41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68341-5C3B-F348-84E5-D17AF3D81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8653-B42D-B146-A066-ABE145135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2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0DC1E-3F89-EA44-BE47-5708C6CE4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8F2174-5675-9B41-85B6-E4D0C58BF6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9D849B-37C3-5A42-BB06-02E707DBC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4E07C-9206-B544-A45A-FE4E61365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3C61-88D3-1940-9F4E-023A08147B40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D70024-6B6F-9441-A919-E5CCB9E8D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1FDAF2-2FC3-B14F-9AD2-A06E3DE7F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8653-B42D-B146-A066-ABE145135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7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FEB08C-6EE3-EB46-AC03-D888D1D4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FC4B6-708D-5146-8BE1-BA40C55E6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62190-81FC-6543-9DEA-24EAA162D1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23C61-88D3-1940-9F4E-023A08147B40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4BCDD-85FD-9A4A-BBE9-44419D5C05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C92F4-33BE-0C42-8341-CD23798D9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48653-B42D-B146-A066-ABE1451350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0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jpeg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9.jpeg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912AA-49FF-5D4B-BC0F-D810DB8E2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264206"/>
            <a:ext cx="10392230" cy="6140223"/>
          </a:xfrm>
        </p:spPr>
        <p:txBody>
          <a:bodyPr/>
          <a:lstStyle/>
          <a:p>
            <a:pPr algn="r"/>
            <a:r>
              <a:rPr lang="en-GB" b="1">
                <a:solidFill>
                  <a:srgbClr val="FF0000"/>
                </a:solidFill>
              </a:rPr>
              <a:t>குரு லிங்க சங்கம வழிப்பாடு</a:t>
            </a:r>
            <a:br>
              <a:rPr lang="en-GB" b="1">
                <a:solidFill>
                  <a:srgbClr val="FF0000"/>
                </a:solidFill>
              </a:rPr>
            </a:br>
            <a:br>
              <a:rPr lang="en-GB" b="1">
                <a:solidFill>
                  <a:srgbClr val="FF0000"/>
                </a:solidFill>
              </a:rPr>
            </a:br>
            <a:br>
              <a:rPr lang="en-GB" b="1">
                <a:solidFill>
                  <a:srgbClr val="FF0000"/>
                </a:solidFill>
              </a:rPr>
            </a:br>
            <a:br>
              <a:rPr lang="en-GB" b="1">
                <a:solidFill>
                  <a:srgbClr val="FF0000"/>
                </a:solidFill>
              </a:rPr>
            </a:br>
            <a:br>
              <a:rPr lang="en-GB" b="1">
                <a:solidFill>
                  <a:srgbClr val="FF0000"/>
                </a:solidFill>
              </a:rPr>
            </a:br>
            <a:br>
              <a:rPr lang="en-GB" b="1">
                <a:solidFill>
                  <a:srgbClr val="FF0000"/>
                </a:solidFill>
              </a:rPr>
            </a:br>
            <a:br>
              <a:rPr lang="en-GB" b="1">
                <a:solidFill>
                  <a:srgbClr val="FF0000"/>
                </a:solidFill>
              </a:rPr>
            </a:br>
            <a:br>
              <a:rPr lang="en-GB" b="1">
                <a:solidFill>
                  <a:srgbClr val="FF0000"/>
                </a:solidFill>
              </a:rPr>
            </a:br>
            <a:r>
              <a:rPr lang="en-GB" sz="2400" b="1" baseline="-25000">
                <a:solidFill>
                  <a:schemeClr val="tx1">
                    <a:lumMod val="90000"/>
                    <a:lumOff val="10000"/>
                  </a:schemeClr>
                </a:solidFill>
              </a:rPr>
              <a:t>தொகுப்பு:- ர.கோகிலதர்ஷனி</a:t>
            </a:r>
            <a:br>
              <a:rPr lang="en-GB" sz="2400" b="1" baseline="-2500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n-GB" sz="2400" b="1" baseline="-25000">
                <a:solidFill>
                  <a:schemeClr val="tx1">
                    <a:lumMod val="90000"/>
                    <a:lumOff val="10000"/>
                  </a:schemeClr>
                </a:solidFill>
              </a:rPr>
              <a:t>கே/ தெஹி/பூனுகல.த.ம.வி-எட்டியாந்தோட்டை</a:t>
            </a:r>
            <a:endParaRPr lang="en-US" b="1">
              <a:solidFill>
                <a:srgbClr val="FF0000"/>
              </a:solidFill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7ACD4CE6-93CC-7D46-87CF-BECF9EFE2D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766" y="1356746"/>
            <a:ext cx="11052665" cy="3955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713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F1087-CA34-DF41-981D-4F67B6EA8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5" y="553357"/>
            <a:ext cx="11117943" cy="6440713"/>
          </a:xfrm>
        </p:spPr>
        <p:txBody>
          <a:bodyPr/>
          <a:lstStyle/>
          <a:p>
            <a:pPr lvl="1"/>
            <a:endParaRPr lang="en-GB">
              <a:solidFill>
                <a:srgbClr val="7030A0"/>
              </a:solidFill>
            </a:endParaRPr>
          </a:p>
          <a:p>
            <a:pPr lvl="1"/>
            <a:r>
              <a:rPr lang="en-GB" sz="2800">
                <a:solidFill>
                  <a:srgbClr val="7030A0"/>
                </a:solidFill>
              </a:rPr>
              <a:t>ஆன்ம விடுதலைக்காக சைவம் பல மார்க்கங்களை கொண்டுள்ளது. அவற்றில் ஒன்றே குரு லிங்க சங்கம வழிப்பாடு ஆகும்.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b="1"/>
              <a:t>குரு வழிப்பாடு என்பது,</a:t>
            </a:r>
            <a:endParaRPr lang="en-GB" b="1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en-GB" b="1">
                <a:solidFill>
                  <a:schemeClr val="accent1"/>
                </a:solidFill>
              </a:rPr>
              <a:t>சமய சாத்திரங்களை போதிப்பவர், சமயாசார கிரியைகள் செய்பவர், ஆன்மிகத்துறையில் சந்தேகங்களை போக்கி  நல்வழிப்படுத்தும் வழிக்காட்டியாக திகழ்பவர்கள் குரு ஆவார். இவர்களை  மனிதரென கருதாது சிவனே எனக்  கருதி வழிப்படுதல் குரு வழிப்பாடு ஆகும்.</a:t>
            </a:r>
          </a:p>
          <a:p>
            <a:pPr marL="914400" lvl="2" indent="0">
              <a:buNone/>
            </a:pPr>
            <a:r>
              <a:rPr lang="en-GB" b="1">
                <a:solidFill>
                  <a:schemeClr val="accent1"/>
                </a:solidFill>
              </a:rPr>
              <a:t>(</a:t>
            </a:r>
            <a:r>
              <a:rPr lang="en-GB" b="1">
                <a:solidFill>
                  <a:srgbClr val="C00000"/>
                </a:solidFill>
              </a:rPr>
              <a:t>குரு:- அஞ்ஞானத்தை போக்கி  மெஞ்ஞானத்தை உணர்த்துபவர் எனப்பொருள்.</a:t>
            </a:r>
            <a:endParaRPr lang="en-GB" b="1">
              <a:solidFill>
                <a:schemeClr val="accent1"/>
              </a:solidFill>
            </a:endParaRPr>
          </a:p>
          <a:p>
            <a:pPr lvl="1"/>
            <a:r>
              <a:rPr lang="en-GB" b="1">
                <a:solidFill>
                  <a:srgbClr val="00B050"/>
                </a:solidFill>
              </a:rPr>
              <a:t>குரு வழிப்பாடு செய்யும் முறை</a:t>
            </a:r>
          </a:p>
          <a:p>
            <a:pPr lvl="2"/>
            <a:r>
              <a:rPr lang="en-GB" b="1">
                <a:solidFill>
                  <a:schemeClr val="accent1"/>
                </a:solidFill>
              </a:rPr>
              <a:t>குருவை உள்ளன்போடு வழிப்படுதல்.</a:t>
            </a:r>
          </a:p>
          <a:p>
            <a:pPr lvl="2"/>
            <a:r>
              <a:rPr lang="en-GB" b="1">
                <a:solidFill>
                  <a:schemeClr val="accent1"/>
                </a:solidFill>
              </a:rPr>
              <a:t>மனம் வாக்கு காயம் மூன்றினாலும் வழிப்படுதல்.</a:t>
            </a:r>
          </a:p>
          <a:p>
            <a:pPr lvl="2"/>
            <a:r>
              <a:rPr lang="en-GB" b="1">
                <a:solidFill>
                  <a:schemeClr val="accent1"/>
                </a:solidFill>
              </a:rPr>
              <a:t>சமய,சந்தான குரவர்களின்  குருபூசைத்தினங்களை கொண்டாடுதல்.</a:t>
            </a:r>
          </a:p>
          <a:p>
            <a:pPr lvl="2"/>
            <a:endParaRPr lang="en-GB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197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40FFF-99BE-9D49-B272-EEABDF240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365125"/>
            <a:ext cx="12115801" cy="6492875"/>
          </a:xfrm>
        </p:spPr>
        <p:txBody>
          <a:bodyPr anchor="ctr">
            <a:normAutofit fontScale="9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b="1">
                <a:solidFill>
                  <a:schemeClr val="accent6"/>
                </a:solidFill>
              </a:rPr>
              <a:t>   குரு வழிப்பாடின் மூலமாக வீடுபேறு  அடைந்த         நாயன்மார். </a:t>
            </a:r>
            <a:br>
              <a:rPr lang="en-GB" sz="3200" b="1">
                <a:solidFill>
                  <a:schemeClr val="accent6"/>
                </a:solidFill>
              </a:rPr>
            </a:br>
            <a:br>
              <a:rPr lang="en-GB" sz="3200" b="1">
                <a:solidFill>
                  <a:schemeClr val="accent6"/>
                </a:solidFill>
              </a:rPr>
            </a:br>
            <a:r>
              <a:rPr lang="en-GB" sz="2800" b="1"/>
              <a:t>திருமூலர்</a:t>
            </a:r>
            <a:br>
              <a:rPr lang="en-GB" sz="3200" b="1"/>
            </a:br>
            <a:r>
              <a:rPr lang="en-GB" sz="3200" b="1"/>
              <a:t>மங்கையற்கரசியார்</a:t>
            </a:r>
            <a:br>
              <a:rPr lang="en-GB" sz="3200" b="1"/>
            </a:br>
            <a:r>
              <a:rPr lang="en-GB" sz="3200" b="1"/>
              <a:t>குலச்சிறையார்</a:t>
            </a:r>
            <a:br>
              <a:rPr lang="en-GB" sz="3200" b="1"/>
            </a:br>
            <a:r>
              <a:rPr lang="en-GB" sz="3200" b="1"/>
              <a:t>அப்பூதியடிகள்</a:t>
            </a:r>
            <a:br>
              <a:rPr lang="en-GB" sz="3200" b="1">
                <a:solidFill>
                  <a:schemeClr val="accent6"/>
                </a:solidFill>
              </a:rPr>
            </a:br>
            <a:br>
              <a:rPr lang="en-GB" sz="3200" b="1">
                <a:solidFill>
                  <a:schemeClr val="accent6"/>
                </a:solidFill>
              </a:rPr>
            </a:br>
            <a:br>
              <a:rPr lang="en-GB" sz="3200" b="1">
                <a:solidFill>
                  <a:schemeClr val="accent6"/>
                </a:solidFill>
              </a:rPr>
            </a:br>
            <a:br>
              <a:rPr lang="en-GB" sz="3200" b="1">
                <a:solidFill>
                  <a:schemeClr val="accent6"/>
                </a:solidFill>
              </a:rPr>
            </a:br>
            <a:br>
              <a:rPr lang="en-GB" sz="3200" b="1">
                <a:solidFill>
                  <a:schemeClr val="accent6"/>
                </a:solidFill>
              </a:rPr>
            </a:br>
            <a:br>
              <a:rPr lang="en-GB" sz="3200" b="1">
                <a:solidFill>
                  <a:schemeClr val="accent6"/>
                </a:solidFill>
              </a:rPr>
            </a:br>
            <a:br>
              <a:rPr lang="en-GB" sz="3200" b="1">
                <a:solidFill>
                  <a:schemeClr val="accent6"/>
                </a:solidFill>
              </a:rPr>
            </a:br>
            <a:br>
              <a:rPr lang="en-GB" sz="3200" b="1">
                <a:solidFill>
                  <a:schemeClr val="accent6"/>
                </a:solidFill>
              </a:rPr>
            </a:br>
            <a:br>
              <a:rPr lang="en-GB" sz="3200" b="1">
                <a:solidFill>
                  <a:schemeClr val="accent6"/>
                </a:solidFill>
              </a:rPr>
            </a:br>
            <a:r>
              <a:rPr lang="en-GB" sz="3200" b="1">
                <a:solidFill>
                  <a:schemeClr val="accent6"/>
                </a:solidFill>
              </a:rPr>
              <a:t> </a:t>
            </a:r>
            <a:endParaRPr lang="en-US" sz="3200" b="1">
              <a:solidFill>
                <a:schemeClr val="accent6"/>
              </a:solidFill>
            </a:endParaRP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EE10CB89-E81C-FC4B-9B9D-C17EF277A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86" y="3737529"/>
            <a:ext cx="2358571" cy="3033385"/>
          </a:xfrm>
          <a:prstGeom prst="rect">
            <a:avLst/>
          </a:pr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CC187D70-E7DF-0D4B-8EB2-E2E0D39813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7247" y="1297818"/>
            <a:ext cx="2167467" cy="5418667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28DBEC6D-F83E-CA41-9DB4-EC72EAF1E5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714" y="3833623"/>
            <a:ext cx="5098144" cy="284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610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86EE3-F358-704B-9416-D1F28090B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2648857"/>
            <a:ext cx="12291786" cy="7402284"/>
          </a:xfrm>
        </p:spPr>
        <p:txBody>
          <a:bodyPr>
            <a:normAutofit fontScale="90000"/>
          </a:bodyPr>
          <a:lstStyle/>
          <a:p>
            <a:r>
              <a:rPr lang="en-GB" sz="3200" b="1"/>
              <a:t> </a:t>
            </a:r>
            <a:br>
              <a:rPr lang="en-GB" sz="3200" b="1"/>
            </a:br>
            <a:r>
              <a:rPr lang="en-GB" sz="3200" b="1"/>
              <a:t>    2.</a:t>
            </a:r>
            <a:r>
              <a:rPr lang="en-GB" sz="3200">
                <a:solidFill>
                  <a:srgbClr val="00B050"/>
                </a:solidFill>
              </a:rPr>
              <a:t> </a:t>
            </a:r>
            <a:r>
              <a:rPr lang="en-GB" sz="3200" b="1"/>
              <a:t>இலிங்க வழிப்பாடு  என்பது</a:t>
            </a:r>
            <a:r>
              <a:rPr lang="en-GB" sz="3200"/>
              <a:t>,</a:t>
            </a:r>
            <a:br>
              <a:rPr lang="en-GB" sz="3200"/>
            </a:br>
            <a:r>
              <a:rPr lang="en-GB" sz="3200"/>
              <a:t>           </a:t>
            </a:r>
            <a:br>
              <a:rPr lang="en-GB" sz="3200"/>
            </a:br>
            <a:r>
              <a:rPr lang="en-GB" sz="3200">
                <a:solidFill>
                  <a:schemeClr val="accent1"/>
                </a:solidFill>
              </a:rPr>
              <a:t>        *</a:t>
            </a:r>
            <a:r>
              <a:rPr lang="en-GB" sz="3100">
                <a:solidFill>
                  <a:schemeClr val="accent1"/>
                </a:solidFill>
              </a:rPr>
              <a:t>திருக்கோவில்களுள் காணப்படும் விக்கிரகங்களுள் சிவலிங்கமே முதன்மையானது.</a:t>
            </a:r>
            <a:br>
              <a:rPr lang="en-GB" sz="3100">
                <a:solidFill>
                  <a:schemeClr val="accent1"/>
                </a:solidFill>
              </a:rPr>
            </a:br>
            <a:r>
              <a:rPr lang="en-GB" sz="3100">
                <a:solidFill>
                  <a:schemeClr val="accent1"/>
                </a:solidFill>
              </a:rPr>
              <a:t>        * சிவலிங்கத்தின் அடிபாகத்தில் உடுக்கு போன்ற பீடத்திற்கு     </a:t>
            </a:r>
            <a:r>
              <a:rPr lang="en-GB" sz="3100" b="1">
                <a:solidFill>
                  <a:schemeClr val="accent1"/>
                </a:solidFill>
              </a:rPr>
              <a:t>ஆவுடையார்</a:t>
            </a:r>
            <a:r>
              <a:rPr lang="en-GB" sz="3100">
                <a:solidFill>
                  <a:schemeClr val="accent1"/>
                </a:solidFill>
              </a:rPr>
              <a:t> என்பர்.அதன் மேற்பாகத்தில் உருண்டு  நீண்ட முனையற்ற தண்டு போல் காணப்படுவது பாணம் அல்லது </a:t>
            </a:r>
            <a:r>
              <a:rPr lang="en-GB" sz="3100" b="1">
                <a:solidFill>
                  <a:schemeClr val="accent1"/>
                </a:solidFill>
              </a:rPr>
              <a:t>லிங்கம்</a:t>
            </a:r>
            <a:r>
              <a:rPr lang="en-GB" sz="3100">
                <a:solidFill>
                  <a:schemeClr val="accent1"/>
                </a:solidFill>
              </a:rPr>
              <a:t> எனப்பொருள்.</a:t>
            </a:r>
            <a:br>
              <a:rPr lang="en-GB" sz="3100">
                <a:solidFill>
                  <a:schemeClr val="accent1"/>
                </a:solidFill>
              </a:rPr>
            </a:br>
            <a:br>
              <a:rPr lang="en-GB" sz="3200">
                <a:solidFill>
                  <a:schemeClr val="accent1"/>
                </a:solidFill>
              </a:rPr>
            </a:br>
            <a:r>
              <a:rPr lang="en-GB" sz="3200"/>
              <a:t>       </a:t>
            </a:r>
            <a:br>
              <a:rPr lang="en-GB" sz="3200"/>
            </a:br>
            <a:br>
              <a:rPr lang="en-GB" sz="3200"/>
            </a:br>
            <a:br>
              <a:rPr lang="en-GB" sz="3200"/>
            </a:br>
            <a:r>
              <a:rPr lang="en-GB" sz="3200">
                <a:solidFill>
                  <a:srgbClr val="7030A0"/>
                </a:solidFill>
              </a:rPr>
              <a:t>(லிங்கம்:- </a:t>
            </a:r>
            <a:r>
              <a:rPr lang="en-GB" sz="3200">
                <a:solidFill>
                  <a:srgbClr val="002060"/>
                </a:solidFill>
              </a:rPr>
              <a:t>லி-ஒடுங்குதல், கம்-</a:t>
            </a:r>
            <a:br>
              <a:rPr lang="en-GB" sz="3200">
                <a:solidFill>
                  <a:srgbClr val="002060"/>
                </a:solidFill>
              </a:rPr>
            </a:br>
            <a:r>
              <a:rPr lang="en-GB" sz="3200">
                <a:solidFill>
                  <a:srgbClr val="002060"/>
                </a:solidFill>
              </a:rPr>
              <a:t>தோன்றுதல்)</a:t>
            </a:r>
            <a:br>
              <a:rPr lang="en-GB" sz="3200">
                <a:solidFill>
                  <a:srgbClr val="002060"/>
                </a:solidFill>
              </a:rPr>
            </a:br>
            <a:br>
              <a:rPr lang="en-GB" sz="3200">
                <a:solidFill>
                  <a:srgbClr val="002060"/>
                </a:solidFill>
              </a:rPr>
            </a:br>
            <a:br>
              <a:rPr lang="en-GB" sz="3200">
                <a:solidFill>
                  <a:srgbClr val="002060"/>
                </a:solidFill>
              </a:rPr>
            </a:br>
            <a:br>
              <a:rPr lang="en-GB" sz="3200">
                <a:solidFill>
                  <a:srgbClr val="002060"/>
                </a:solidFill>
              </a:rPr>
            </a:br>
            <a:br>
              <a:rPr lang="en-GB" sz="3200">
                <a:solidFill>
                  <a:srgbClr val="002060"/>
                </a:solidFill>
              </a:rPr>
            </a:br>
            <a:br>
              <a:rPr lang="en-GB" sz="3200">
                <a:solidFill>
                  <a:srgbClr val="002060"/>
                </a:solidFill>
              </a:rPr>
            </a:br>
            <a:br>
              <a:rPr lang="en-GB" sz="3200">
                <a:solidFill>
                  <a:srgbClr val="002060"/>
                </a:solidFill>
              </a:rPr>
            </a:br>
            <a:br>
              <a:rPr lang="en-GB" sz="3200">
                <a:solidFill>
                  <a:srgbClr val="002060"/>
                </a:solidFill>
              </a:rPr>
            </a:br>
            <a:br>
              <a:rPr lang="en-GB" sz="3200"/>
            </a:br>
            <a:br>
              <a:rPr lang="en-GB" sz="3200"/>
            </a:br>
            <a:br>
              <a:rPr lang="en-GB" sz="3200"/>
            </a:br>
            <a:br>
              <a:rPr lang="en-GB" sz="3200"/>
            </a:br>
            <a:br>
              <a:rPr lang="en-GB" sz="3200"/>
            </a:br>
            <a:br>
              <a:rPr lang="en-GB" sz="3200"/>
            </a:br>
            <a:br>
              <a:rPr lang="en-GB" sz="3200"/>
            </a:br>
            <a:br>
              <a:rPr lang="en-GB" sz="3200"/>
            </a:br>
            <a:br>
              <a:rPr lang="en-GB" sz="3200"/>
            </a:br>
            <a:br>
              <a:rPr lang="en-GB" sz="3200"/>
            </a:br>
            <a:endParaRPr lang="en-US" sz="3200">
              <a:solidFill>
                <a:srgbClr val="00B050"/>
              </a:solidFill>
            </a:endParaRP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1895D081-9605-7A44-A19C-8EEE195414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028" y="3096060"/>
            <a:ext cx="5638116" cy="3634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75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9F136-144F-7F40-A7EA-DAFDECBFB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2" y="1"/>
            <a:ext cx="11865428" cy="6604000"/>
          </a:xfrm>
        </p:spPr>
        <p:txBody>
          <a:bodyPr/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 ✳ .</a:t>
            </a:r>
            <a:r>
              <a:rPr lang="en-GB" b="1"/>
              <a:t>சிவலிங்கத்தை வழிப்படுதல் லிங்க வழிப்பாடு ஆகும்.</a:t>
            </a:r>
          </a:p>
          <a:p>
            <a:pPr marL="0" indent="0">
              <a:buNone/>
            </a:pPr>
            <a:r>
              <a:rPr lang="en-GB"/>
              <a:t>        </a:t>
            </a:r>
          </a:p>
          <a:p>
            <a:pPr marL="0" indent="0">
              <a:buNone/>
            </a:pPr>
            <a:r>
              <a:rPr lang="en-GB">
                <a:solidFill>
                  <a:srgbClr val="00B0F0"/>
                </a:solidFill>
              </a:rPr>
              <a:t>*.சரியை,கிரியை,யோகம், ஞானம் எனும் எந்த மார்க்கத்தை கடைப்பிடிப்பவரும் அவரவருக்கு ஏற்ப இலிங்க வழிப்பாடு செய்யலாம்.</a:t>
            </a:r>
            <a:endParaRPr lang="en-US">
              <a:solidFill>
                <a:srgbClr val="00B0F0"/>
              </a:solidFill>
            </a:endParaRP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F5D00F39-A7EC-5144-A47A-6DED4441B5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430" y="2576286"/>
            <a:ext cx="8381999" cy="402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197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532C3-49F2-5540-AF14-0AB19BED7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9" y="0"/>
            <a:ext cx="11956142" cy="63749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320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GB" sz="3200">
                <a:solidFill>
                  <a:srgbClr val="92D050"/>
                </a:solidFill>
              </a:rPr>
              <a:t>  2.இலிங்க வழிப்பாட்டின் மூலம் வீடுபேறு அடைந்த நாயன்மார்.</a:t>
            </a:r>
          </a:p>
          <a:p>
            <a:pPr marL="0" indent="0">
              <a:buNone/>
            </a:pPr>
            <a:r>
              <a:rPr lang="en-GB">
                <a:solidFill>
                  <a:srgbClr val="92D050"/>
                </a:solidFill>
              </a:rPr>
              <a:t>  </a:t>
            </a:r>
            <a:r>
              <a:rPr lang="en-GB"/>
              <a:t>சேரமான் பெருமாள் </a:t>
            </a:r>
          </a:p>
          <a:p>
            <a:pPr marL="0" indent="0">
              <a:buNone/>
            </a:pPr>
            <a:r>
              <a:rPr lang="en-GB"/>
              <a:t>  கலிங்காமர்</a:t>
            </a:r>
          </a:p>
          <a:p>
            <a:pPr marL="0" indent="0">
              <a:buNone/>
            </a:pPr>
            <a:r>
              <a:rPr lang="en-GB"/>
              <a:t>  சாக்கிய நாயனார்</a:t>
            </a:r>
          </a:p>
          <a:p>
            <a:pPr marL="0" indent="0">
              <a:buNone/>
            </a:pPr>
            <a:r>
              <a:rPr lang="en-GB"/>
              <a:t>  பூசலார்</a:t>
            </a:r>
          </a:p>
          <a:p>
            <a:pPr marL="0" indent="0">
              <a:buNone/>
            </a:pP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443D998-AC4A-744C-90AC-5F5BA5E096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68" y="3800929"/>
            <a:ext cx="3892160" cy="2648857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192AB614-D8C8-E349-86AA-8E0D05B5D0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943" y="1642904"/>
            <a:ext cx="2490503" cy="4806881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5A11C189-E2B4-7843-884D-05039D8DB4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462" y="2279196"/>
            <a:ext cx="3892160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530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842D5-00F8-984F-B8EC-7A22A50AE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4" y="-2612569"/>
            <a:ext cx="11771086" cy="7456712"/>
          </a:xfrm>
        </p:spPr>
        <p:txBody>
          <a:bodyPr anchor="b"/>
          <a:lstStyle/>
          <a:p>
            <a:pPr marL="0" indent="0">
              <a:buNone/>
            </a:pPr>
            <a:r>
              <a:rPr lang="en-GB"/>
              <a:t> </a:t>
            </a:r>
          </a:p>
          <a:p>
            <a:pPr marL="0" indent="0">
              <a:buNone/>
            </a:pPr>
            <a:r>
              <a:rPr lang="en-GB"/>
              <a:t>   3.</a:t>
            </a:r>
            <a:r>
              <a:rPr lang="en-GB" sz="3200" b="1"/>
              <a:t>சங்கம வழிப்பாடு என்பது,</a:t>
            </a:r>
          </a:p>
          <a:p>
            <a:pPr marL="0" indent="0">
              <a:buNone/>
            </a:pPr>
            <a:r>
              <a:rPr lang="en-GB">
                <a:solidFill>
                  <a:schemeClr val="accent1"/>
                </a:solidFill>
              </a:rPr>
              <a:t>    * சிவனிடம் மெய்யன்பு பூண்டொழுகுவோர் </a:t>
            </a:r>
            <a:r>
              <a:rPr lang="en-GB" b="1">
                <a:solidFill>
                  <a:schemeClr val="accent1"/>
                </a:solidFill>
              </a:rPr>
              <a:t>சிவனடியார்   </a:t>
            </a:r>
            <a:r>
              <a:rPr lang="en-GB">
                <a:solidFill>
                  <a:schemeClr val="accent1"/>
                </a:solidFill>
              </a:rPr>
              <a:t>எனப்படுவர்</a:t>
            </a:r>
          </a:p>
          <a:p>
            <a:pPr marL="0" indent="0">
              <a:buNone/>
            </a:pPr>
            <a:r>
              <a:rPr lang="en-GB" b="1">
                <a:solidFill>
                  <a:schemeClr val="accent1"/>
                </a:solidFill>
              </a:rPr>
              <a:t>     *</a:t>
            </a:r>
            <a:r>
              <a:rPr lang="en-GB">
                <a:solidFill>
                  <a:schemeClr val="accent1"/>
                </a:solidFill>
              </a:rPr>
              <a:t> சிவனடியார்களின் திருக்கூட்டம் </a:t>
            </a:r>
            <a:r>
              <a:rPr lang="en-GB" b="1">
                <a:solidFill>
                  <a:schemeClr val="accent1"/>
                </a:solidFill>
              </a:rPr>
              <a:t>சங்கமம் </a:t>
            </a:r>
            <a:r>
              <a:rPr lang="en-GB">
                <a:solidFill>
                  <a:schemeClr val="accent1"/>
                </a:solidFill>
              </a:rPr>
              <a:t>எனப்படும்.அவர்களை சிவவடிவமாகவும் அவர்களின் செயல்களை  சிவசெயலாகவும் கருதி அவர்களுக்குரிய சேவையை  செய்து வழிப்படுதல் </a:t>
            </a:r>
            <a:r>
              <a:rPr lang="en-GB" b="1">
                <a:solidFill>
                  <a:schemeClr val="accent1"/>
                </a:solidFill>
              </a:rPr>
              <a:t>சங்கம வழிப்பாடாகும்.</a:t>
            </a:r>
          </a:p>
          <a:p>
            <a:pPr marL="0" indent="0" algn="r">
              <a:buNone/>
            </a:pPr>
            <a:r>
              <a:rPr lang="en-GB">
                <a:solidFill>
                  <a:schemeClr val="accent1"/>
                </a:solidFill>
              </a:rPr>
              <a:t>(</a:t>
            </a:r>
            <a:r>
              <a:rPr lang="en-GB" sz="2400">
                <a:solidFill>
                  <a:srgbClr val="7030A0"/>
                </a:solidFill>
              </a:rPr>
              <a:t>சிவனடியார்க்கு செய்யும்</a:t>
            </a:r>
          </a:p>
          <a:p>
            <a:pPr marL="0" indent="0" algn="r">
              <a:buNone/>
            </a:pPr>
            <a:r>
              <a:rPr lang="en-GB" sz="2400">
                <a:solidFill>
                  <a:srgbClr val="7030A0"/>
                </a:solidFill>
              </a:rPr>
              <a:t>சேவை மனத்தூய்மையை </a:t>
            </a:r>
          </a:p>
          <a:p>
            <a:pPr marL="0" indent="0" algn="r">
              <a:buNone/>
            </a:pPr>
            <a:r>
              <a:rPr lang="en-GB" sz="2400">
                <a:solidFill>
                  <a:srgbClr val="7030A0"/>
                </a:solidFill>
              </a:rPr>
              <a:t>    தரும்) 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59657B0-74EC-DA40-A101-163B52A15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98" y="3556000"/>
            <a:ext cx="6618515" cy="2848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50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7E5B8-9969-6C43-BAFA-C9B95F7B3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171" y="-26825"/>
            <a:ext cx="10573657" cy="6096000"/>
          </a:xfrm>
        </p:spPr>
        <p:txBody>
          <a:bodyPr>
            <a:normAutofit/>
          </a:bodyPr>
          <a:lstStyle/>
          <a:p>
            <a:endParaRPr lang="en-GB" sz="320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GB" sz="3200">
                <a:solidFill>
                  <a:schemeClr val="accent6"/>
                </a:solidFill>
              </a:rPr>
              <a:t> 3. சங்கம வழிப்பாட்டில்  வீடுபேறு  அடைந்த .</a:t>
            </a:r>
          </a:p>
          <a:p>
            <a:pPr marL="0" indent="0">
              <a:buNone/>
            </a:pPr>
            <a:r>
              <a:rPr lang="en-GB" sz="3200">
                <a:solidFill>
                  <a:schemeClr val="accent6"/>
                </a:solidFill>
              </a:rPr>
              <a:t>நாயன்மார்.</a:t>
            </a:r>
          </a:p>
          <a:p>
            <a:pPr marL="0" indent="0">
              <a:buNone/>
            </a:pPr>
            <a:r>
              <a:rPr lang="en-GB" sz="2400">
                <a:solidFill>
                  <a:schemeClr val="accent6"/>
                </a:solidFill>
              </a:rPr>
              <a:t>   </a:t>
            </a:r>
            <a:r>
              <a:rPr lang="en-GB" sz="2400"/>
              <a:t>திருநீலக்கண்டர்</a:t>
            </a:r>
          </a:p>
          <a:p>
            <a:pPr marL="0" indent="0">
              <a:buNone/>
            </a:pPr>
            <a:r>
              <a:rPr lang="en-GB" sz="2400"/>
              <a:t>   இயற்பகையார்</a:t>
            </a:r>
          </a:p>
          <a:p>
            <a:pPr marL="0" indent="0">
              <a:buNone/>
            </a:pPr>
            <a:r>
              <a:rPr lang="en-GB" sz="2400"/>
              <a:t>   சிறுத்தொண்டர்</a:t>
            </a:r>
          </a:p>
          <a:p>
            <a:pPr marL="0" indent="0">
              <a:buNone/>
            </a:pPr>
            <a:r>
              <a:rPr lang="en-GB" sz="2400"/>
              <a:t>   இளையான்குடிமாறனார்</a:t>
            </a:r>
          </a:p>
          <a:p>
            <a:pPr marL="0" indent="0">
              <a:buNone/>
            </a:pPr>
            <a:endParaRPr lang="en-US" sz="24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8CCC9AA-E20D-3D47-B653-5D94111BC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816" y="3836825"/>
            <a:ext cx="3574953" cy="2857890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5CCD0AC7-323D-FC40-B78E-AE20501972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86" y="1877036"/>
            <a:ext cx="4786087" cy="463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929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862C2-00DF-9544-8EB4-F9BF66382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62000" y="-511403"/>
            <a:ext cx="12573000" cy="62116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>
                <a:solidFill>
                  <a:schemeClr val="accent2"/>
                </a:solidFill>
              </a:rPr>
              <a:t> </a:t>
            </a:r>
          </a:p>
          <a:p>
            <a:pPr algn="ctr"/>
            <a:endParaRPr lang="en-GB" sz="4000">
              <a:solidFill>
                <a:schemeClr val="accent2"/>
              </a:solidFill>
            </a:endParaRPr>
          </a:p>
          <a:p>
            <a:pPr algn="ctr"/>
            <a:r>
              <a:rPr lang="en-GB" sz="4000">
                <a:solidFill>
                  <a:schemeClr val="accent2"/>
                </a:solidFill>
              </a:rPr>
              <a:t>              மேன்மை கொள் சைவநீதி விளங்குக உலகமெல்லாம் </a:t>
            </a:r>
            <a:endParaRPr lang="en-US" sz="4000">
              <a:solidFill>
                <a:schemeClr val="accent2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1C0DC46-97DF-604E-AD9D-AB5BA0AF83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58" y="2812143"/>
            <a:ext cx="11321142" cy="38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57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குரு லிங்க சங்கம வழிப்பாடு        தொகுப்பு:- ர.கோகிலதர்ஷனி கே/ தெஹி/பூனுகல.த.ம.வி-எட்டியாந்தோட்டை</vt:lpstr>
      <vt:lpstr>PowerPoint Presentation</vt:lpstr>
      <vt:lpstr>   குரு வழிப்பாடின் மூலமாக வீடுபேறு  அடைந்த         நாயன்மார்.   திருமூலர் மங்கையற்கரசியார் குலச்சிறையார் அப்பூதியடிகள்          </vt:lpstr>
      <vt:lpstr>      2. இலிங்க வழிப்பாடு  என்பது,                     *திருக்கோவில்களுள் காணப்படும் விக்கிரகங்களுள் சிவலிங்கமே முதன்மையானது.         * சிவலிங்கத்தின் அடிபாகத்தில் உடுக்கு போன்ற பீடத்திற்கு     ஆவுடையார் என்பர்.அதன் மேற்பாகத்தில் உருண்டு  நீண்ட முனையற்ற தண்டு போல் காணப்படுவது பாணம் அல்லது லிங்கம் எனப்பொருள்.            (லிங்கம்:- லி-ஒடுங்குதல், கம்- தோன்றுதல்)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Unknown User</cp:lastModifiedBy>
  <cp:revision>6</cp:revision>
  <dcterms:created xsi:type="dcterms:W3CDTF">2021-06-27T15:56:08Z</dcterms:created>
  <dcterms:modified xsi:type="dcterms:W3CDTF">2021-06-28T05:57:46Z</dcterms:modified>
</cp:coreProperties>
</file>